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416" r:id="rId3"/>
    <p:sldId id="326" r:id="rId4"/>
    <p:sldId id="418" r:id="rId5"/>
    <p:sldId id="423" r:id="rId6"/>
    <p:sldId id="419" r:id="rId7"/>
    <p:sldId id="420" r:id="rId8"/>
    <p:sldId id="421" r:id="rId9"/>
    <p:sldId id="405" r:id="rId10"/>
    <p:sldId id="362" r:id="rId11"/>
    <p:sldId id="422" r:id="rId12"/>
    <p:sldId id="424" r:id="rId13"/>
    <p:sldId id="30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1727" autoAdjust="0"/>
  </p:normalViewPr>
  <p:slideViewPr>
    <p:cSldViewPr snapToGrid="0">
      <p:cViewPr varScale="1">
        <p:scale>
          <a:sx n="81" d="100"/>
          <a:sy n="81" d="100"/>
        </p:scale>
        <p:origin x="40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1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1B3B47-682B-42CF-A3A4-285587D84555}" type="doc">
      <dgm:prSet loTypeId="urn:microsoft.com/office/officeart/2005/8/layout/vList2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8216D9A-462E-47F2-BF34-8BA1773DCF97}">
      <dgm:prSet phldrT="[Text]" custT="1"/>
      <dgm:spPr/>
      <dgm:t>
        <a:bodyPr/>
        <a:lstStyle/>
        <a:p>
          <a:r>
            <a:rPr lang="en-US" sz="2800" b="1" dirty="0" smtClean="0"/>
            <a:t>Objective 1: Numbers and Profile</a:t>
          </a:r>
          <a:endParaRPr lang="en-US" sz="2800" b="1" dirty="0"/>
        </a:p>
      </dgm:t>
    </dgm:pt>
    <dgm:pt modelId="{68CAAACA-4C66-4E83-BF3A-1574B6D807ED}" type="parTrans" cxnId="{4C8BEB3A-058F-43D7-8C71-7A2F4F28FC4D}">
      <dgm:prSet/>
      <dgm:spPr/>
      <dgm:t>
        <a:bodyPr/>
        <a:lstStyle/>
        <a:p>
          <a:endParaRPr lang="en-US" sz="1400"/>
        </a:p>
      </dgm:t>
    </dgm:pt>
    <dgm:pt modelId="{58A82090-4058-466D-9B91-74008DF6FBB3}" type="sibTrans" cxnId="{4C8BEB3A-058F-43D7-8C71-7A2F4F28FC4D}">
      <dgm:prSet/>
      <dgm:spPr/>
      <dgm:t>
        <a:bodyPr/>
        <a:lstStyle/>
        <a:p>
          <a:endParaRPr lang="en-US" sz="1400"/>
        </a:p>
      </dgm:t>
    </dgm:pt>
    <dgm:pt modelId="{8582AA69-F22A-4A5F-96FE-8A24F6F6CAE5}">
      <dgm:prSet phldrT="[Text]" custT="1"/>
      <dgm:spPr/>
      <dgm:t>
        <a:bodyPr/>
        <a:lstStyle/>
        <a:p>
          <a:r>
            <a:rPr lang="en-US" sz="2400" dirty="0" smtClean="0"/>
            <a:t>Household Survey</a:t>
          </a:r>
          <a:endParaRPr lang="en-US" sz="2400" dirty="0"/>
        </a:p>
      </dgm:t>
    </dgm:pt>
    <dgm:pt modelId="{1F1773DC-C6A1-4ED4-BE68-9895A55A62A1}" type="parTrans" cxnId="{E47E5966-DCE2-4B09-837C-9C76E5138AFF}">
      <dgm:prSet/>
      <dgm:spPr/>
      <dgm:t>
        <a:bodyPr/>
        <a:lstStyle/>
        <a:p>
          <a:endParaRPr lang="en-US" sz="1400"/>
        </a:p>
      </dgm:t>
    </dgm:pt>
    <dgm:pt modelId="{D255DB64-2BCF-40F9-B373-4FC48B8C82E9}" type="sibTrans" cxnId="{E47E5966-DCE2-4B09-837C-9C76E5138AFF}">
      <dgm:prSet/>
      <dgm:spPr/>
      <dgm:t>
        <a:bodyPr/>
        <a:lstStyle/>
        <a:p>
          <a:endParaRPr lang="en-US" sz="1400"/>
        </a:p>
      </dgm:t>
    </dgm:pt>
    <dgm:pt modelId="{14F4470D-147E-4018-A18C-2B3CB9505B4F}">
      <dgm:prSet phldrT="[Text]" custT="1"/>
      <dgm:spPr/>
      <dgm:t>
        <a:bodyPr/>
        <a:lstStyle/>
        <a:p>
          <a:r>
            <a:rPr lang="en-US" sz="2800" b="1" dirty="0" smtClean="0"/>
            <a:t>Objective 2: </a:t>
          </a:r>
          <a:r>
            <a:rPr lang="en-GB" sz="2800" b="1" dirty="0" smtClean="0"/>
            <a:t>Gaps in service delivery</a:t>
          </a:r>
          <a:endParaRPr lang="en-US" sz="2800" b="1" dirty="0"/>
        </a:p>
      </dgm:t>
    </dgm:pt>
    <dgm:pt modelId="{9BCF04E4-8C96-49FD-90BF-F60102421DAD}" type="parTrans" cxnId="{93366894-3A6C-4B8B-8C0E-EF4356B00E4A}">
      <dgm:prSet/>
      <dgm:spPr/>
      <dgm:t>
        <a:bodyPr/>
        <a:lstStyle/>
        <a:p>
          <a:endParaRPr lang="en-US" sz="1400"/>
        </a:p>
      </dgm:t>
    </dgm:pt>
    <dgm:pt modelId="{C7D4A212-F8C0-41AC-B9C7-AE2D003C4BD9}" type="sibTrans" cxnId="{93366894-3A6C-4B8B-8C0E-EF4356B00E4A}">
      <dgm:prSet/>
      <dgm:spPr/>
      <dgm:t>
        <a:bodyPr/>
        <a:lstStyle/>
        <a:p>
          <a:endParaRPr lang="en-US" sz="1400"/>
        </a:p>
      </dgm:t>
    </dgm:pt>
    <dgm:pt modelId="{78A2C14C-E561-4D10-9D08-24540A7322AF}">
      <dgm:prSet phldrT="[Text]" custT="1"/>
      <dgm:spPr/>
      <dgm:t>
        <a:bodyPr/>
        <a:lstStyle/>
        <a:p>
          <a:r>
            <a:rPr lang="en-US" sz="2400" dirty="0" smtClean="0"/>
            <a:t>Survey among service providers</a:t>
          </a:r>
          <a:endParaRPr lang="en-US" sz="2400" dirty="0"/>
        </a:p>
      </dgm:t>
    </dgm:pt>
    <dgm:pt modelId="{CDAADA51-8C2E-41A3-B96A-ACD94BD898D2}" type="parTrans" cxnId="{FF61F5C4-2E2F-460B-960B-12256EA1FAB6}">
      <dgm:prSet/>
      <dgm:spPr/>
      <dgm:t>
        <a:bodyPr/>
        <a:lstStyle/>
        <a:p>
          <a:endParaRPr lang="en-US" sz="1400"/>
        </a:p>
      </dgm:t>
    </dgm:pt>
    <dgm:pt modelId="{81EBC9D4-52C9-46A5-8D3A-0AE4B6C33939}" type="sibTrans" cxnId="{FF61F5C4-2E2F-460B-960B-12256EA1FAB6}">
      <dgm:prSet/>
      <dgm:spPr/>
      <dgm:t>
        <a:bodyPr/>
        <a:lstStyle/>
        <a:p>
          <a:endParaRPr lang="en-US" sz="1400"/>
        </a:p>
      </dgm:t>
    </dgm:pt>
    <dgm:pt modelId="{16DBB5F1-2B13-4853-B99E-9B319E67BAAE}">
      <dgm:prSet phldrT="[Text]" custT="1"/>
      <dgm:spPr/>
      <dgm:t>
        <a:bodyPr/>
        <a:lstStyle/>
        <a:p>
          <a:r>
            <a:rPr lang="en-US" sz="2400" dirty="0" smtClean="0"/>
            <a:t>Respondent Driven Sampling Survey</a:t>
          </a:r>
          <a:endParaRPr lang="en-US" sz="2400" dirty="0"/>
        </a:p>
      </dgm:t>
    </dgm:pt>
    <dgm:pt modelId="{E332E71E-AE4B-4562-8358-B9E6A8770E75}" type="parTrans" cxnId="{E2ACCFCA-9D24-4600-98AF-25F2463D9D04}">
      <dgm:prSet/>
      <dgm:spPr/>
      <dgm:t>
        <a:bodyPr/>
        <a:lstStyle/>
        <a:p>
          <a:endParaRPr lang="en-US" sz="1400"/>
        </a:p>
      </dgm:t>
    </dgm:pt>
    <dgm:pt modelId="{B76BB874-C8D1-42C1-AA0F-A75FA7A20EC8}" type="sibTrans" cxnId="{E2ACCFCA-9D24-4600-98AF-25F2463D9D04}">
      <dgm:prSet/>
      <dgm:spPr/>
      <dgm:t>
        <a:bodyPr/>
        <a:lstStyle/>
        <a:p>
          <a:endParaRPr lang="en-US" sz="1400"/>
        </a:p>
      </dgm:t>
    </dgm:pt>
    <dgm:pt modelId="{48C6E56E-914F-496E-8422-DEAD09E5036B}">
      <dgm:prSet phldrT="[Text]" custT="1"/>
      <dgm:spPr/>
      <dgm:t>
        <a:bodyPr/>
        <a:lstStyle/>
        <a:p>
          <a:r>
            <a:rPr lang="en-US" sz="2400" dirty="0" smtClean="0"/>
            <a:t>Focused Thematic Studies</a:t>
          </a:r>
          <a:endParaRPr lang="en-US" sz="2400" dirty="0"/>
        </a:p>
      </dgm:t>
    </dgm:pt>
    <dgm:pt modelId="{102A8F60-077A-4D4A-9141-915836492B1E}" type="parTrans" cxnId="{E17A1023-0FFB-461C-BE57-CE38B86F619B}">
      <dgm:prSet/>
      <dgm:spPr/>
      <dgm:t>
        <a:bodyPr/>
        <a:lstStyle/>
        <a:p>
          <a:endParaRPr lang="en-US" sz="1400"/>
        </a:p>
      </dgm:t>
    </dgm:pt>
    <dgm:pt modelId="{6838D47A-DAC0-48A2-96F6-629CC03431F9}" type="sibTrans" cxnId="{E17A1023-0FFB-461C-BE57-CE38B86F619B}">
      <dgm:prSet/>
      <dgm:spPr/>
      <dgm:t>
        <a:bodyPr/>
        <a:lstStyle/>
        <a:p>
          <a:endParaRPr lang="en-US" sz="1400"/>
        </a:p>
      </dgm:t>
    </dgm:pt>
    <dgm:pt modelId="{6CAD7FF0-0018-4BCA-BC6C-21DD74D26632}">
      <dgm:prSet phldrT="[Text]" custT="1"/>
      <dgm:spPr/>
      <dgm:t>
        <a:bodyPr/>
        <a:lstStyle/>
        <a:p>
          <a:r>
            <a:rPr lang="en-US" sz="2400" dirty="0" smtClean="0"/>
            <a:t>Analysis of secondary data on treatment seekers</a:t>
          </a:r>
          <a:endParaRPr lang="en-US" sz="2400" dirty="0"/>
        </a:p>
      </dgm:t>
    </dgm:pt>
    <dgm:pt modelId="{657101C0-1BA7-451B-99EF-34F581EC9D87}" type="parTrans" cxnId="{FC529EC8-5E18-4514-BAF3-8B5675BA8117}">
      <dgm:prSet/>
      <dgm:spPr/>
      <dgm:t>
        <a:bodyPr/>
        <a:lstStyle/>
        <a:p>
          <a:endParaRPr lang="en-US"/>
        </a:p>
      </dgm:t>
    </dgm:pt>
    <dgm:pt modelId="{C92F67EB-EAFA-4808-812F-F86F5A95F74C}" type="sibTrans" cxnId="{FC529EC8-5E18-4514-BAF3-8B5675BA8117}">
      <dgm:prSet/>
      <dgm:spPr/>
      <dgm:t>
        <a:bodyPr/>
        <a:lstStyle/>
        <a:p>
          <a:endParaRPr lang="en-US"/>
        </a:p>
      </dgm:t>
    </dgm:pt>
    <dgm:pt modelId="{BFAC0408-30A3-4E11-957A-D2986A0528B0}" type="pres">
      <dgm:prSet presAssocID="{891B3B47-682B-42CF-A3A4-285587D845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0C5B9C3-AC58-40D8-8E6F-4A8245083A41}" type="pres">
      <dgm:prSet presAssocID="{38216D9A-462E-47F2-BF34-8BA1773DCF97}" presName="parentText" presStyleLbl="node1" presStyleIdx="0" presStyleCnt="2" custScaleY="70138" custLinFactNeighborY="-483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036A6F-6AB5-4858-93E8-DBE9170D8542}" type="pres">
      <dgm:prSet presAssocID="{38216D9A-462E-47F2-BF34-8BA1773DCF9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FBD6AC-4118-4B90-9717-0A7F3214411C}" type="pres">
      <dgm:prSet presAssocID="{14F4470D-147E-4018-A18C-2B3CB9505B4F}" presName="parentText" presStyleLbl="node1" presStyleIdx="1" presStyleCnt="2" custScaleY="70138" custLinFactNeighborY="985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FC2816-3770-47B1-A538-CE769BA4C3F4}" type="pres">
      <dgm:prSet presAssocID="{14F4470D-147E-4018-A18C-2B3CB9505B4F}" presName="childText" presStyleLbl="revTx" presStyleIdx="1" presStyleCnt="2" custLinFactNeighborY="136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1950B98-AEF8-457F-BED4-603E1332CDE6}" type="presOf" srcId="{891B3B47-682B-42CF-A3A4-285587D84555}" destId="{BFAC0408-30A3-4E11-957A-D2986A0528B0}" srcOrd="0" destOrd="0" presId="urn:microsoft.com/office/officeart/2005/8/layout/vList2"/>
    <dgm:cxn modelId="{FF61F5C4-2E2F-460B-960B-12256EA1FAB6}" srcId="{14F4470D-147E-4018-A18C-2B3CB9505B4F}" destId="{78A2C14C-E561-4D10-9D08-24540A7322AF}" srcOrd="0" destOrd="0" parTransId="{CDAADA51-8C2E-41A3-B96A-ACD94BD898D2}" sibTransId="{81EBC9D4-52C9-46A5-8D3A-0AE4B6C33939}"/>
    <dgm:cxn modelId="{E47E5966-DCE2-4B09-837C-9C76E5138AFF}" srcId="{38216D9A-462E-47F2-BF34-8BA1773DCF97}" destId="{8582AA69-F22A-4A5F-96FE-8A24F6F6CAE5}" srcOrd="0" destOrd="0" parTransId="{1F1773DC-C6A1-4ED4-BE68-9895A55A62A1}" sibTransId="{D255DB64-2BCF-40F9-B373-4FC48B8C82E9}"/>
    <dgm:cxn modelId="{93366894-3A6C-4B8B-8C0E-EF4356B00E4A}" srcId="{891B3B47-682B-42CF-A3A4-285587D84555}" destId="{14F4470D-147E-4018-A18C-2B3CB9505B4F}" srcOrd="1" destOrd="0" parTransId="{9BCF04E4-8C96-49FD-90BF-F60102421DAD}" sibTransId="{C7D4A212-F8C0-41AC-B9C7-AE2D003C4BD9}"/>
    <dgm:cxn modelId="{355FE8DF-BB8F-4F57-8E9E-37919B285D82}" type="presOf" srcId="{78A2C14C-E561-4D10-9D08-24540A7322AF}" destId="{DDFC2816-3770-47B1-A538-CE769BA4C3F4}" srcOrd="0" destOrd="0" presId="urn:microsoft.com/office/officeart/2005/8/layout/vList2"/>
    <dgm:cxn modelId="{FC529EC8-5E18-4514-BAF3-8B5675BA8117}" srcId="{14F4470D-147E-4018-A18C-2B3CB9505B4F}" destId="{6CAD7FF0-0018-4BCA-BC6C-21DD74D26632}" srcOrd="1" destOrd="0" parTransId="{657101C0-1BA7-451B-99EF-34F581EC9D87}" sibTransId="{C92F67EB-EAFA-4808-812F-F86F5A95F74C}"/>
    <dgm:cxn modelId="{4F076211-A61C-482A-9B42-2BE5D102D7CB}" type="presOf" srcId="{16DBB5F1-2B13-4853-B99E-9B319E67BAAE}" destId="{EE036A6F-6AB5-4858-93E8-DBE9170D8542}" srcOrd="0" destOrd="1" presId="urn:microsoft.com/office/officeart/2005/8/layout/vList2"/>
    <dgm:cxn modelId="{882B2CCB-9371-4331-8652-24B4E4A04230}" type="presOf" srcId="{8582AA69-F22A-4A5F-96FE-8A24F6F6CAE5}" destId="{EE036A6F-6AB5-4858-93E8-DBE9170D8542}" srcOrd="0" destOrd="0" presId="urn:microsoft.com/office/officeart/2005/8/layout/vList2"/>
    <dgm:cxn modelId="{E2ACCFCA-9D24-4600-98AF-25F2463D9D04}" srcId="{38216D9A-462E-47F2-BF34-8BA1773DCF97}" destId="{16DBB5F1-2B13-4853-B99E-9B319E67BAAE}" srcOrd="1" destOrd="0" parTransId="{E332E71E-AE4B-4562-8358-B9E6A8770E75}" sibTransId="{B76BB874-C8D1-42C1-AA0F-A75FA7A20EC8}"/>
    <dgm:cxn modelId="{37FC2222-5914-4C46-8CAB-16297B3B3ED2}" type="presOf" srcId="{14F4470D-147E-4018-A18C-2B3CB9505B4F}" destId="{1BFBD6AC-4118-4B90-9717-0A7F3214411C}" srcOrd="0" destOrd="0" presId="urn:microsoft.com/office/officeart/2005/8/layout/vList2"/>
    <dgm:cxn modelId="{93D7AF74-7BD5-4CDF-B1C8-C1A5A8BA5AAD}" type="presOf" srcId="{38216D9A-462E-47F2-BF34-8BA1773DCF97}" destId="{90C5B9C3-AC58-40D8-8E6F-4A8245083A41}" srcOrd="0" destOrd="0" presId="urn:microsoft.com/office/officeart/2005/8/layout/vList2"/>
    <dgm:cxn modelId="{A76FB7B8-CC9E-4453-9F46-D43F36F21BFB}" type="presOf" srcId="{6CAD7FF0-0018-4BCA-BC6C-21DD74D26632}" destId="{DDFC2816-3770-47B1-A538-CE769BA4C3F4}" srcOrd="0" destOrd="1" presId="urn:microsoft.com/office/officeart/2005/8/layout/vList2"/>
    <dgm:cxn modelId="{4C8BEB3A-058F-43D7-8C71-7A2F4F28FC4D}" srcId="{891B3B47-682B-42CF-A3A4-285587D84555}" destId="{38216D9A-462E-47F2-BF34-8BA1773DCF97}" srcOrd="0" destOrd="0" parTransId="{68CAAACA-4C66-4E83-BF3A-1574B6D807ED}" sibTransId="{58A82090-4058-466D-9B91-74008DF6FBB3}"/>
    <dgm:cxn modelId="{E17A1023-0FFB-461C-BE57-CE38B86F619B}" srcId="{38216D9A-462E-47F2-BF34-8BA1773DCF97}" destId="{48C6E56E-914F-496E-8422-DEAD09E5036B}" srcOrd="2" destOrd="0" parTransId="{102A8F60-077A-4D4A-9141-915836492B1E}" sibTransId="{6838D47A-DAC0-48A2-96F6-629CC03431F9}"/>
    <dgm:cxn modelId="{1561D5F8-7781-44DB-951A-E3C83543D7F5}" type="presOf" srcId="{48C6E56E-914F-496E-8422-DEAD09E5036B}" destId="{EE036A6F-6AB5-4858-93E8-DBE9170D8542}" srcOrd="0" destOrd="2" presId="urn:microsoft.com/office/officeart/2005/8/layout/vList2"/>
    <dgm:cxn modelId="{DA570F19-9733-41E8-8FBE-6E3AB099D901}" type="presParOf" srcId="{BFAC0408-30A3-4E11-957A-D2986A0528B0}" destId="{90C5B9C3-AC58-40D8-8E6F-4A8245083A41}" srcOrd="0" destOrd="0" presId="urn:microsoft.com/office/officeart/2005/8/layout/vList2"/>
    <dgm:cxn modelId="{5FCD2769-BB02-4374-BC63-AC216DBDD59F}" type="presParOf" srcId="{BFAC0408-30A3-4E11-957A-D2986A0528B0}" destId="{EE036A6F-6AB5-4858-93E8-DBE9170D8542}" srcOrd="1" destOrd="0" presId="urn:microsoft.com/office/officeart/2005/8/layout/vList2"/>
    <dgm:cxn modelId="{EAFC8E41-8443-4201-B28D-6B83573386F7}" type="presParOf" srcId="{BFAC0408-30A3-4E11-957A-D2986A0528B0}" destId="{1BFBD6AC-4118-4B90-9717-0A7F3214411C}" srcOrd="2" destOrd="0" presId="urn:microsoft.com/office/officeart/2005/8/layout/vList2"/>
    <dgm:cxn modelId="{37E5F82B-EA36-472A-A15E-415C1FC3F9B4}" type="presParOf" srcId="{BFAC0408-30A3-4E11-957A-D2986A0528B0}" destId="{DDFC2816-3770-47B1-A538-CE769BA4C3F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119EE1-640E-4831-A7E1-C44A035C65E4}" type="doc">
      <dgm:prSet loTypeId="urn:microsoft.com/office/officeart/2005/8/layout/cycle7" loCatId="cycle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4581445-8328-4141-8C2D-EB4A0215CDF7}">
      <dgm:prSet phldrT="[Text]"/>
      <dgm:spPr/>
      <dgm:t>
        <a:bodyPr/>
        <a:lstStyle/>
        <a:p>
          <a:r>
            <a:rPr lang="en-US" dirty="0" smtClean="0"/>
            <a:t>Household Sample Survey</a:t>
          </a:r>
          <a:endParaRPr lang="en-US" dirty="0"/>
        </a:p>
      </dgm:t>
    </dgm:pt>
    <dgm:pt modelId="{259E77C1-4C65-408E-ACD3-6C0C937C4DDF}" type="parTrans" cxnId="{360672E6-210C-470A-B334-36DF3E259969}">
      <dgm:prSet/>
      <dgm:spPr/>
      <dgm:t>
        <a:bodyPr/>
        <a:lstStyle/>
        <a:p>
          <a:endParaRPr lang="en-US"/>
        </a:p>
      </dgm:t>
    </dgm:pt>
    <dgm:pt modelId="{A32380E4-A822-4252-B30C-F1BA1DE04DA9}" type="sibTrans" cxnId="{360672E6-210C-470A-B334-36DF3E259969}">
      <dgm:prSet/>
      <dgm:spPr/>
      <dgm:t>
        <a:bodyPr/>
        <a:lstStyle/>
        <a:p>
          <a:endParaRPr lang="en-US"/>
        </a:p>
      </dgm:t>
    </dgm:pt>
    <dgm:pt modelId="{2A163C43-CC82-467E-BD70-7279C5CCE01F}">
      <dgm:prSet phldrT="[Text]"/>
      <dgm:spPr/>
      <dgm:t>
        <a:bodyPr/>
        <a:lstStyle/>
        <a:p>
          <a:r>
            <a:rPr lang="en-US" dirty="0" smtClean="0"/>
            <a:t>Focused Thematic Studies</a:t>
          </a:r>
          <a:endParaRPr lang="en-US" dirty="0"/>
        </a:p>
      </dgm:t>
    </dgm:pt>
    <dgm:pt modelId="{C1615603-38F7-427F-BBC5-AE73DF619AA0}" type="parTrans" cxnId="{D730B208-1A22-4312-BA90-B3FB07175BBC}">
      <dgm:prSet/>
      <dgm:spPr/>
      <dgm:t>
        <a:bodyPr/>
        <a:lstStyle/>
        <a:p>
          <a:endParaRPr lang="en-US"/>
        </a:p>
      </dgm:t>
    </dgm:pt>
    <dgm:pt modelId="{4B66C779-853A-4081-811C-FED5733B4C7E}" type="sibTrans" cxnId="{D730B208-1A22-4312-BA90-B3FB07175BBC}">
      <dgm:prSet/>
      <dgm:spPr/>
      <dgm:t>
        <a:bodyPr/>
        <a:lstStyle/>
        <a:p>
          <a:endParaRPr lang="en-US"/>
        </a:p>
      </dgm:t>
    </dgm:pt>
    <dgm:pt modelId="{3C13E31E-EAC9-4905-A865-B104E80493E7}">
      <dgm:prSet phldrT="[Text]"/>
      <dgm:spPr/>
      <dgm:t>
        <a:bodyPr/>
        <a:lstStyle/>
        <a:p>
          <a:r>
            <a:rPr lang="en-US" dirty="0" smtClean="0"/>
            <a:t>Respondent Driven Sampling with Multiplier</a:t>
          </a:r>
          <a:endParaRPr lang="en-US" dirty="0"/>
        </a:p>
      </dgm:t>
    </dgm:pt>
    <dgm:pt modelId="{B9B0CD24-2801-4B5C-9376-AB6796721DC7}" type="parTrans" cxnId="{442FE3CF-299C-47BB-A582-67A875B8A07E}">
      <dgm:prSet/>
      <dgm:spPr/>
      <dgm:t>
        <a:bodyPr/>
        <a:lstStyle/>
        <a:p>
          <a:endParaRPr lang="en-US"/>
        </a:p>
      </dgm:t>
    </dgm:pt>
    <dgm:pt modelId="{F5868CB8-EB59-47DC-85A1-35BBD8E88A38}" type="sibTrans" cxnId="{442FE3CF-299C-47BB-A582-67A875B8A07E}">
      <dgm:prSet/>
      <dgm:spPr/>
      <dgm:t>
        <a:bodyPr/>
        <a:lstStyle/>
        <a:p>
          <a:endParaRPr lang="en-US"/>
        </a:p>
      </dgm:t>
    </dgm:pt>
    <dgm:pt modelId="{3B38DAC2-F49A-4442-9465-0A8EA5B6D1E5}" type="pres">
      <dgm:prSet presAssocID="{87119EE1-640E-4831-A7E1-C44A035C65E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B2D6088-19B2-4E3F-8D45-14931E25B1FD}" type="pres">
      <dgm:prSet presAssocID="{D4581445-8328-4141-8C2D-EB4A0215CDF7}" presName="node" presStyleLbl="node1" presStyleIdx="0" presStyleCnt="3" custScaleX="119520" custScaleY="133523" custRadScaleRad="87606" custRadScaleInc="25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7D39F6-36F2-4FF4-B59F-19FE5BDD1361}" type="pres">
      <dgm:prSet presAssocID="{A32380E4-A822-4252-B30C-F1BA1DE04DA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4D6C72FF-561D-4B3E-9288-EFB280B65CDD}" type="pres">
      <dgm:prSet presAssocID="{A32380E4-A822-4252-B30C-F1BA1DE04DA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FCDF9BB9-F0A3-4D9B-825F-87536A0BD388}" type="pres">
      <dgm:prSet presAssocID="{2A163C43-CC82-467E-BD70-7279C5CCE01F}" presName="node" presStyleLbl="node1" presStyleIdx="1" presStyleCnt="3" custScaleX="119520" custScaleY="133523" custRadScaleRad="102931" custRadScaleInc="-136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7AAC3-5E39-4162-94C9-E2C2DF48D69C}" type="pres">
      <dgm:prSet presAssocID="{4B66C779-853A-4081-811C-FED5733B4C7E}" presName="sibTrans" presStyleLbl="sibTrans2D1" presStyleIdx="1" presStyleCnt="3"/>
      <dgm:spPr/>
      <dgm:t>
        <a:bodyPr/>
        <a:lstStyle/>
        <a:p>
          <a:endParaRPr lang="en-US"/>
        </a:p>
      </dgm:t>
    </dgm:pt>
    <dgm:pt modelId="{4822727F-0CBC-4EB0-97A8-854CCC10C224}" type="pres">
      <dgm:prSet presAssocID="{4B66C779-853A-4081-811C-FED5733B4C7E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BC4D0856-B57D-479B-B625-58B2AC9AB971}" type="pres">
      <dgm:prSet presAssocID="{3C13E31E-EAC9-4905-A865-B104E80493E7}" presName="node" presStyleLbl="node1" presStyleIdx="2" presStyleCnt="3" custScaleX="119520" custScaleY="133523" custRadScaleRad="94668" custRadScaleInc="102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7FAC7F-6A98-4AA8-9774-5BD323DC3156}" type="pres">
      <dgm:prSet presAssocID="{F5868CB8-EB59-47DC-85A1-35BBD8E88A38}" presName="sibTrans" presStyleLbl="sibTrans2D1" presStyleIdx="2" presStyleCnt="3"/>
      <dgm:spPr/>
      <dgm:t>
        <a:bodyPr/>
        <a:lstStyle/>
        <a:p>
          <a:endParaRPr lang="en-US"/>
        </a:p>
      </dgm:t>
    </dgm:pt>
    <dgm:pt modelId="{E827C756-F62C-462F-B234-BAB3A5DCB57A}" type="pres">
      <dgm:prSet presAssocID="{F5868CB8-EB59-47DC-85A1-35BBD8E88A38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D23C4D84-D0A9-4592-B55B-4661410857A4}" type="presOf" srcId="{87119EE1-640E-4831-A7E1-C44A035C65E4}" destId="{3B38DAC2-F49A-4442-9465-0A8EA5B6D1E5}" srcOrd="0" destOrd="0" presId="urn:microsoft.com/office/officeart/2005/8/layout/cycle7"/>
    <dgm:cxn modelId="{E8225ABB-E4D8-4EBD-9C23-B581DBA25E9F}" type="presOf" srcId="{4B66C779-853A-4081-811C-FED5733B4C7E}" destId="{4822727F-0CBC-4EB0-97A8-854CCC10C224}" srcOrd="1" destOrd="0" presId="urn:microsoft.com/office/officeart/2005/8/layout/cycle7"/>
    <dgm:cxn modelId="{F86D030D-4520-4727-81A4-96135215EBBC}" type="presOf" srcId="{3C13E31E-EAC9-4905-A865-B104E80493E7}" destId="{BC4D0856-B57D-479B-B625-58B2AC9AB971}" srcOrd="0" destOrd="0" presId="urn:microsoft.com/office/officeart/2005/8/layout/cycle7"/>
    <dgm:cxn modelId="{98587CB4-C224-4AE0-8B95-21B3D36C86C5}" type="presOf" srcId="{2A163C43-CC82-467E-BD70-7279C5CCE01F}" destId="{FCDF9BB9-F0A3-4D9B-825F-87536A0BD388}" srcOrd="0" destOrd="0" presId="urn:microsoft.com/office/officeart/2005/8/layout/cycle7"/>
    <dgm:cxn modelId="{07D64C0B-ADB5-46BC-AB30-F9878DA253D4}" type="presOf" srcId="{F5868CB8-EB59-47DC-85A1-35BBD8E88A38}" destId="{E827C756-F62C-462F-B234-BAB3A5DCB57A}" srcOrd="1" destOrd="0" presId="urn:microsoft.com/office/officeart/2005/8/layout/cycle7"/>
    <dgm:cxn modelId="{D730B208-1A22-4312-BA90-B3FB07175BBC}" srcId="{87119EE1-640E-4831-A7E1-C44A035C65E4}" destId="{2A163C43-CC82-467E-BD70-7279C5CCE01F}" srcOrd="1" destOrd="0" parTransId="{C1615603-38F7-427F-BBC5-AE73DF619AA0}" sibTransId="{4B66C779-853A-4081-811C-FED5733B4C7E}"/>
    <dgm:cxn modelId="{BE6FFE0C-1B10-4368-BE8B-C716A97A9C78}" type="presOf" srcId="{F5868CB8-EB59-47DC-85A1-35BBD8E88A38}" destId="{8F7FAC7F-6A98-4AA8-9774-5BD323DC3156}" srcOrd="0" destOrd="0" presId="urn:microsoft.com/office/officeart/2005/8/layout/cycle7"/>
    <dgm:cxn modelId="{CB6CB7F8-54AF-4CB6-9E22-238AD5FC5141}" type="presOf" srcId="{A32380E4-A822-4252-B30C-F1BA1DE04DA9}" destId="{4D6C72FF-561D-4B3E-9288-EFB280B65CDD}" srcOrd="1" destOrd="0" presId="urn:microsoft.com/office/officeart/2005/8/layout/cycle7"/>
    <dgm:cxn modelId="{50B55E29-F274-4CFA-A17F-79E64E80C6A9}" type="presOf" srcId="{D4581445-8328-4141-8C2D-EB4A0215CDF7}" destId="{1B2D6088-19B2-4E3F-8D45-14931E25B1FD}" srcOrd="0" destOrd="0" presId="urn:microsoft.com/office/officeart/2005/8/layout/cycle7"/>
    <dgm:cxn modelId="{3F478FBA-B47F-43C1-923B-EBFD94791CAB}" type="presOf" srcId="{4B66C779-853A-4081-811C-FED5733B4C7E}" destId="{DF77AAC3-5E39-4162-94C9-E2C2DF48D69C}" srcOrd="0" destOrd="0" presId="urn:microsoft.com/office/officeart/2005/8/layout/cycle7"/>
    <dgm:cxn modelId="{360672E6-210C-470A-B334-36DF3E259969}" srcId="{87119EE1-640E-4831-A7E1-C44A035C65E4}" destId="{D4581445-8328-4141-8C2D-EB4A0215CDF7}" srcOrd="0" destOrd="0" parTransId="{259E77C1-4C65-408E-ACD3-6C0C937C4DDF}" sibTransId="{A32380E4-A822-4252-B30C-F1BA1DE04DA9}"/>
    <dgm:cxn modelId="{6C4071D8-2983-45EA-A7B2-42BF22C9429B}" type="presOf" srcId="{A32380E4-A822-4252-B30C-F1BA1DE04DA9}" destId="{CE7D39F6-36F2-4FF4-B59F-19FE5BDD1361}" srcOrd="0" destOrd="0" presId="urn:microsoft.com/office/officeart/2005/8/layout/cycle7"/>
    <dgm:cxn modelId="{442FE3CF-299C-47BB-A582-67A875B8A07E}" srcId="{87119EE1-640E-4831-A7E1-C44A035C65E4}" destId="{3C13E31E-EAC9-4905-A865-B104E80493E7}" srcOrd="2" destOrd="0" parTransId="{B9B0CD24-2801-4B5C-9376-AB6796721DC7}" sibTransId="{F5868CB8-EB59-47DC-85A1-35BBD8E88A38}"/>
    <dgm:cxn modelId="{9CDB0933-FE0D-4B01-A2EA-93DEDCDAF956}" type="presParOf" srcId="{3B38DAC2-F49A-4442-9465-0A8EA5B6D1E5}" destId="{1B2D6088-19B2-4E3F-8D45-14931E25B1FD}" srcOrd="0" destOrd="0" presId="urn:microsoft.com/office/officeart/2005/8/layout/cycle7"/>
    <dgm:cxn modelId="{D876E76C-BD6A-45A5-9CFB-C9E04A3B5BDC}" type="presParOf" srcId="{3B38DAC2-F49A-4442-9465-0A8EA5B6D1E5}" destId="{CE7D39F6-36F2-4FF4-B59F-19FE5BDD1361}" srcOrd="1" destOrd="0" presId="urn:microsoft.com/office/officeart/2005/8/layout/cycle7"/>
    <dgm:cxn modelId="{61E7D1E5-E2B9-4259-913A-B5ACDA70A412}" type="presParOf" srcId="{CE7D39F6-36F2-4FF4-B59F-19FE5BDD1361}" destId="{4D6C72FF-561D-4B3E-9288-EFB280B65CDD}" srcOrd="0" destOrd="0" presId="urn:microsoft.com/office/officeart/2005/8/layout/cycle7"/>
    <dgm:cxn modelId="{1B170A7B-E2AF-4F57-AFC2-6F5E3CC1C3C9}" type="presParOf" srcId="{3B38DAC2-F49A-4442-9465-0A8EA5B6D1E5}" destId="{FCDF9BB9-F0A3-4D9B-825F-87536A0BD388}" srcOrd="2" destOrd="0" presId="urn:microsoft.com/office/officeart/2005/8/layout/cycle7"/>
    <dgm:cxn modelId="{5D703C15-D6A1-42CC-8C87-529AE393F37C}" type="presParOf" srcId="{3B38DAC2-F49A-4442-9465-0A8EA5B6D1E5}" destId="{DF77AAC3-5E39-4162-94C9-E2C2DF48D69C}" srcOrd="3" destOrd="0" presId="urn:microsoft.com/office/officeart/2005/8/layout/cycle7"/>
    <dgm:cxn modelId="{C785231D-90DF-4617-A656-8CA691BBD069}" type="presParOf" srcId="{DF77AAC3-5E39-4162-94C9-E2C2DF48D69C}" destId="{4822727F-0CBC-4EB0-97A8-854CCC10C224}" srcOrd="0" destOrd="0" presId="urn:microsoft.com/office/officeart/2005/8/layout/cycle7"/>
    <dgm:cxn modelId="{30FFAEE1-574A-464C-8AF1-598F41422D54}" type="presParOf" srcId="{3B38DAC2-F49A-4442-9465-0A8EA5B6D1E5}" destId="{BC4D0856-B57D-479B-B625-58B2AC9AB971}" srcOrd="4" destOrd="0" presId="urn:microsoft.com/office/officeart/2005/8/layout/cycle7"/>
    <dgm:cxn modelId="{9B8009E9-DEF4-43DE-9CC3-A612F03A7C44}" type="presParOf" srcId="{3B38DAC2-F49A-4442-9465-0A8EA5B6D1E5}" destId="{8F7FAC7F-6A98-4AA8-9774-5BD323DC3156}" srcOrd="5" destOrd="0" presId="urn:microsoft.com/office/officeart/2005/8/layout/cycle7"/>
    <dgm:cxn modelId="{E8F41748-CB76-473C-8E3B-86476A5A0271}" type="presParOf" srcId="{8F7FAC7F-6A98-4AA8-9774-5BD323DC3156}" destId="{E827C756-F62C-462F-B234-BAB3A5DCB57A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8048E3A-8345-4451-A726-2F71EB7A3D31}" type="doc">
      <dgm:prSet loTypeId="urn:microsoft.com/office/officeart/2005/8/layout/default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4407AD0-5496-41A1-9F39-AF4C74F61C20}">
      <dgm:prSet phldrT="[Text]"/>
      <dgm:spPr/>
      <dgm:t>
        <a:bodyPr/>
        <a:lstStyle/>
        <a:p>
          <a:r>
            <a:rPr lang="en-US" dirty="0" smtClean="0"/>
            <a:t>Mapping and Listing </a:t>
          </a:r>
        </a:p>
        <a:p>
          <a:r>
            <a:rPr lang="en-US" dirty="0" smtClean="0">
              <a:sym typeface="Wingdings 2" panose="05020102010507070707" pitchFamily="18" charset="2"/>
            </a:rPr>
            <a:t></a:t>
          </a:r>
          <a:endParaRPr lang="en-US" dirty="0"/>
        </a:p>
      </dgm:t>
    </dgm:pt>
    <dgm:pt modelId="{A2BD5FFE-CEC9-4C98-9C3F-B15D4F3F8A6A}" type="parTrans" cxnId="{A2131335-2645-45DD-B22D-95A4651B9F8B}">
      <dgm:prSet/>
      <dgm:spPr/>
      <dgm:t>
        <a:bodyPr/>
        <a:lstStyle/>
        <a:p>
          <a:endParaRPr lang="en-US"/>
        </a:p>
      </dgm:t>
    </dgm:pt>
    <dgm:pt modelId="{C0D0B593-71FA-4199-B64F-E9638B7DE5A0}" type="sibTrans" cxnId="{A2131335-2645-45DD-B22D-95A4651B9F8B}">
      <dgm:prSet/>
      <dgm:spPr/>
      <dgm:t>
        <a:bodyPr/>
        <a:lstStyle/>
        <a:p>
          <a:endParaRPr lang="en-US"/>
        </a:p>
      </dgm:t>
    </dgm:pt>
    <dgm:pt modelId="{F8A35CBB-CDC0-406C-86F7-61C334394EB4}">
      <dgm:prSet phldrT="[Text]"/>
      <dgm:spPr/>
      <dgm:t>
        <a:bodyPr/>
        <a:lstStyle/>
        <a:p>
          <a:r>
            <a:rPr lang="en-US" dirty="0" smtClean="0"/>
            <a:t>Household Survey Interviews</a:t>
          </a:r>
        </a:p>
        <a:p>
          <a:r>
            <a:rPr lang="en-US" dirty="0" smtClean="0"/>
            <a:t>…</a:t>
          </a:r>
          <a:endParaRPr lang="en-US" dirty="0"/>
        </a:p>
      </dgm:t>
    </dgm:pt>
    <dgm:pt modelId="{8207849B-75B2-46A4-950E-356ADF310ECC}" type="parTrans" cxnId="{BCF39E2D-1265-43EE-BC66-281532548F51}">
      <dgm:prSet/>
      <dgm:spPr/>
      <dgm:t>
        <a:bodyPr/>
        <a:lstStyle/>
        <a:p>
          <a:endParaRPr lang="en-US"/>
        </a:p>
      </dgm:t>
    </dgm:pt>
    <dgm:pt modelId="{F7E48D30-A39F-452F-96CC-B94D6A5453ED}" type="sibTrans" cxnId="{BCF39E2D-1265-43EE-BC66-281532548F51}">
      <dgm:prSet/>
      <dgm:spPr/>
      <dgm:t>
        <a:bodyPr/>
        <a:lstStyle/>
        <a:p>
          <a:endParaRPr lang="en-US"/>
        </a:p>
      </dgm:t>
    </dgm:pt>
    <dgm:pt modelId="{1573F29E-F57E-46DF-80AE-AA64ECD13774}" type="pres">
      <dgm:prSet presAssocID="{F8048E3A-8345-4451-A726-2F71EB7A3D3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873792-8B95-4077-B787-1A77443664BC}" type="pres">
      <dgm:prSet presAssocID="{74407AD0-5496-41A1-9F39-AF4C74F61C20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A17477-8DE6-4FAE-8C41-73ED607C93FF}" type="pres">
      <dgm:prSet presAssocID="{C0D0B593-71FA-4199-B64F-E9638B7DE5A0}" presName="sibTrans" presStyleCnt="0"/>
      <dgm:spPr/>
    </dgm:pt>
    <dgm:pt modelId="{2DB23B82-A73F-48C6-B6A2-D76AD81946FD}" type="pres">
      <dgm:prSet presAssocID="{F8A35CBB-CDC0-406C-86F7-61C334394EB4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3649C7-B6FA-4098-AD68-C93465AC55C1}" type="presOf" srcId="{F8048E3A-8345-4451-A726-2F71EB7A3D31}" destId="{1573F29E-F57E-46DF-80AE-AA64ECD13774}" srcOrd="0" destOrd="0" presId="urn:microsoft.com/office/officeart/2005/8/layout/default"/>
    <dgm:cxn modelId="{BCF39E2D-1265-43EE-BC66-281532548F51}" srcId="{F8048E3A-8345-4451-A726-2F71EB7A3D31}" destId="{F8A35CBB-CDC0-406C-86F7-61C334394EB4}" srcOrd="1" destOrd="0" parTransId="{8207849B-75B2-46A4-950E-356ADF310ECC}" sibTransId="{F7E48D30-A39F-452F-96CC-B94D6A5453ED}"/>
    <dgm:cxn modelId="{A2131335-2645-45DD-B22D-95A4651B9F8B}" srcId="{F8048E3A-8345-4451-A726-2F71EB7A3D31}" destId="{74407AD0-5496-41A1-9F39-AF4C74F61C20}" srcOrd="0" destOrd="0" parTransId="{A2BD5FFE-CEC9-4C98-9C3F-B15D4F3F8A6A}" sibTransId="{C0D0B593-71FA-4199-B64F-E9638B7DE5A0}"/>
    <dgm:cxn modelId="{78C62C34-BFC3-4D47-9CFA-D140762AE246}" type="presOf" srcId="{74407AD0-5496-41A1-9F39-AF4C74F61C20}" destId="{8B873792-8B95-4077-B787-1A77443664BC}" srcOrd="0" destOrd="0" presId="urn:microsoft.com/office/officeart/2005/8/layout/default"/>
    <dgm:cxn modelId="{1E85A31E-CB0D-4F20-AFED-50586BCECB09}" type="presOf" srcId="{F8A35CBB-CDC0-406C-86F7-61C334394EB4}" destId="{2DB23B82-A73F-48C6-B6A2-D76AD81946FD}" srcOrd="0" destOrd="0" presId="urn:microsoft.com/office/officeart/2005/8/layout/default"/>
    <dgm:cxn modelId="{486E942B-9F2E-45CE-8A78-2DD2D25687DB}" type="presParOf" srcId="{1573F29E-F57E-46DF-80AE-AA64ECD13774}" destId="{8B873792-8B95-4077-B787-1A77443664BC}" srcOrd="0" destOrd="0" presId="urn:microsoft.com/office/officeart/2005/8/layout/default"/>
    <dgm:cxn modelId="{A287162B-D010-47D4-A76C-0CC4BD7A1F35}" type="presParOf" srcId="{1573F29E-F57E-46DF-80AE-AA64ECD13774}" destId="{4BA17477-8DE6-4FAE-8C41-73ED607C93FF}" srcOrd="1" destOrd="0" presId="urn:microsoft.com/office/officeart/2005/8/layout/default"/>
    <dgm:cxn modelId="{75A3F9A7-8B4B-4CB0-A042-B1E97A162295}" type="presParOf" srcId="{1573F29E-F57E-46DF-80AE-AA64ECD13774}" destId="{2DB23B82-A73F-48C6-B6A2-D76AD81946FD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1A0E11-41C0-43C8-8542-03F9CED5293B}" type="doc">
      <dgm:prSet loTypeId="urn:microsoft.com/office/officeart/2005/8/layout/process1" loCatId="process" qsTypeId="urn:microsoft.com/office/officeart/2005/8/quickstyle/simple5" qsCatId="simple" csTypeId="urn:microsoft.com/office/officeart/2005/8/colors/colorful2" csCatId="colorful" phldr="1"/>
      <dgm:spPr/>
    </dgm:pt>
    <dgm:pt modelId="{AEF4BDFB-C1B3-4B20-8E3B-8A22878A3FCB}">
      <dgm:prSet phldrT="[Text]"/>
      <dgm:spPr/>
      <dgm:t>
        <a:bodyPr/>
        <a:lstStyle/>
        <a:p>
          <a:r>
            <a:rPr lang="en-US" dirty="0" smtClean="0"/>
            <a:t>List of all households within a PSU</a:t>
          </a:r>
          <a:endParaRPr lang="en-US" dirty="0"/>
        </a:p>
      </dgm:t>
    </dgm:pt>
    <dgm:pt modelId="{6F1FAD73-7B07-47EB-A88C-4842ACF824C1}" type="parTrans" cxnId="{DE66A178-37FA-4893-8638-6961476E09F8}">
      <dgm:prSet/>
      <dgm:spPr/>
      <dgm:t>
        <a:bodyPr/>
        <a:lstStyle/>
        <a:p>
          <a:endParaRPr lang="en-US"/>
        </a:p>
      </dgm:t>
    </dgm:pt>
    <dgm:pt modelId="{42224FB3-10E7-4797-8DB5-03D87018876D}" type="sibTrans" cxnId="{DE66A178-37FA-4893-8638-6961476E09F8}">
      <dgm:prSet/>
      <dgm:spPr/>
      <dgm:t>
        <a:bodyPr/>
        <a:lstStyle/>
        <a:p>
          <a:endParaRPr lang="en-US"/>
        </a:p>
      </dgm:t>
    </dgm:pt>
    <dgm:pt modelId="{1A9CDA4C-B0CB-473C-8285-28F8C7431DC7}">
      <dgm:prSet phldrT="[Text]"/>
      <dgm:spPr/>
      <dgm:t>
        <a:bodyPr/>
        <a:lstStyle/>
        <a:p>
          <a:r>
            <a:rPr lang="en-US" dirty="0" smtClean="0"/>
            <a:t>Random selection of 25-30 households from the PSU</a:t>
          </a:r>
          <a:endParaRPr lang="en-US" dirty="0"/>
        </a:p>
      </dgm:t>
    </dgm:pt>
    <dgm:pt modelId="{19E82581-44AD-4DCA-A47B-7D748CAB484E}" type="parTrans" cxnId="{DDF809DF-B3BE-4B52-9D42-12C336717207}">
      <dgm:prSet/>
      <dgm:spPr/>
      <dgm:t>
        <a:bodyPr/>
        <a:lstStyle/>
        <a:p>
          <a:endParaRPr lang="en-US"/>
        </a:p>
      </dgm:t>
    </dgm:pt>
    <dgm:pt modelId="{6BA93247-0473-44F5-98AD-E21D64C98F35}" type="sibTrans" cxnId="{DDF809DF-B3BE-4B52-9D42-12C336717207}">
      <dgm:prSet/>
      <dgm:spPr/>
      <dgm:t>
        <a:bodyPr/>
        <a:lstStyle/>
        <a:p>
          <a:endParaRPr lang="en-US"/>
        </a:p>
      </dgm:t>
    </dgm:pt>
    <dgm:pt modelId="{AA56E853-8EEC-4817-95FD-8E0E0D7CD7CC}">
      <dgm:prSet phldrT="[Text]"/>
      <dgm:spPr/>
      <dgm:t>
        <a:bodyPr/>
        <a:lstStyle/>
        <a:p>
          <a:r>
            <a:rPr lang="en-US" dirty="0" smtClean="0"/>
            <a:t>Visit to the PSU and survey of selected households</a:t>
          </a:r>
          <a:endParaRPr lang="en-US" dirty="0"/>
        </a:p>
      </dgm:t>
    </dgm:pt>
    <dgm:pt modelId="{38F3B84C-3DAD-4761-8968-1152D808E957}" type="parTrans" cxnId="{B11ADE32-B470-423C-B63C-28E107E63553}">
      <dgm:prSet/>
      <dgm:spPr/>
      <dgm:t>
        <a:bodyPr/>
        <a:lstStyle/>
        <a:p>
          <a:endParaRPr lang="en-US"/>
        </a:p>
      </dgm:t>
    </dgm:pt>
    <dgm:pt modelId="{0A695ADF-F694-4A69-98B5-AEEB9367236A}" type="sibTrans" cxnId="{B11ADE32-B470-423C-B63C-28E107E63553}">
      <dgm:prSet/>
      <dgm:spPr/>
      <dgm:t>
        <a:bodyPr/>
        <a:lstStyle/>
        <a:p>
          <a:endParaRPr lang="en-US"/>
        </a:p>
      </dgm:t>
    </dgm:pt>
    <dgm:pt modelId="{A3DC011F-097D-49B2-88FF-ECAF02C32B5C}" type="pres">
      <dgm:prSet presAssocID="{411A0E11-41C0-43C8-8542-03F9CED5293B}" presName="Name0" presStyleCnt="0">
        <dgm:presLayoutVars>
          <dgm:dir/>
          <dgm:resizeHandles val="exact"/>
        </dgm:presLayoutVars>
      </dgm:prSet>
      <dgm:spPr/>
    </dgm:pt>
    <dgm:pt modelId="{9C989724-4B39-4E2C-8CFE-792C47EF1C13}" type="pres">
      <dgm:prSet presAssocID="{AEF4BDFB-C1B3-4B20-8E3B-8A22878A3FC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F52CF5-29C1-430B-985C-7D4D7A46E5E4}" type="pres">
      <dgm:prSet presAssocID="{42224FB3-10E7-4797-8DB5-03D87018876D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5438AD1-C8F6-42E9-B53C-944852D9FD54}" type="pres">
      <dgm:prSet presAssocID="{42224FB3-10E7-4797-8DB5-03D87018876D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E4C83C6-DD07-4F45-A421-7F0854BECA6A}" type="pres">
      <dgm:prSet presAssocID="{1A9CDA4C-B0CB-473C-8285-28F8C7431DC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92511F-2374-48B8-892E-593D8B7A8192}" type="pres">
      <dgm:prSet presAssocID="{6BA93247-0473-44F5-98AD-E21D64C98F35}" presName="sibTrans" presStyleLbl="sibTrans2D1" presStyleIdx="1" presStyleCnt="2"/>
      <dgm:spPr/>
      <dgm:t>
        <a:bodyPr/>
        <a:lstStyle/>
        <a:p>
          <a:endParaRPr lang="en-US"/>
        </a:p>
      </dgm:t>
    </dgm:pt>
    <dgm:pt modelId="{DB2E118C-EF57-4E05-B6A6-7B9349E51FE7}" type="pres">
      <dgm:prSet presAssocID="{6BA93247-0473-44F5-98AD-E21D64C98F35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72C58EA0-A43B-4BE2-A4AC-E4C92DA86933}" type="pres">
      <dgm:prSet presAssocID="{AA56E853-8EEC-4817-95FD-8E0E0D7CD7C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571CC0-6F36-4CC2-AD0C-0FE5DBBC71A6}" type="presOf" srcId="{AEF4BDFB-C1B3-4B20-8E3B-8A22878A3FCB}" destId="{9C989724-4B39-4E2C-8CFE-792C47EF1C13}" srcOrd="0" destOrd="0" presId="urn:microsoft.com/office/officeart/2005/8/layout/process1"/>
    <dgm:cxn modelId="{447D5BC4-1F5C-4A30-AFAC-86EE32CDFAC9}" type="presOf" srcId="{42224FB3-10E7-4797-8DB5-03D87018876D}" destId="{95438AD1-C8F6-42E9-B53C-944852D9FD54}" srcOrd="1" destOrd="0" presId="urn:microsoft.com/office/officeart/2005/8/layout/process1"/>
    <dgm:cxn modelId="{E5B108A4-2188-477D-8A19-33741E8E7D39}" type="presOf" srcId="{411A0E11-41C0-43C8-8542-03F9CED5293B}" destId="{A3DC011F-097D-49B2-88FF-ECAF02C32B5C}" srcOrd="0" destOrd="0" presId="urn:microsoft.com/office/officeart/2005/8/layout/process1"/>
    <dgm:cxn modelId="{B11ADE32-B470-423C-B63C-28E107E63553}" srcId="{411A0E11-41C0-43C8-8542-03F9CED5293B}" destId="{AA56E853-8EEC-4817-95FD-8E0E0D7CD7CC}" srcOrd="2" destOrd="0" parTransId="{38F3B84C-3DAD-4761-8968-1152D808E957}" sibTransId="{0A695ADF-F694-4A69-98B5-AEEB9367236A}"/>
    <dgm:cxn modelId="{DE66A178-37FA-4893-8638-6961476E09F8}" srcId="{411A0E11-41C0-43C8-8542-03F9CED5293B}" destId="{AEF4BDFB-C1B3-4B20-8E3B-8A22878A3FCB}" srcOrd="0" destOrd="0" parTransId="{6F1FAD73-7B07-47EB-A88C-4842ACF824C1}" sibTransId="{42224FB3-10E7-4797-8DB5-03D87018876D}"/>
    <dgm:cxn modelId="{DB25E08C-BFE4-45DF-A237-F2E8D58334E4}" type="presOf" srcId="{6BA93247-0473-44F5-98AD-E21D64C98F35}" destId="{CE92511F-2374-48B8-892E-593D8B7A8192}" srcOrd="0" destOrd="0" presId="urn:microsoft.com/office/officeart/2005/8/layout/process1"/>
    <dgm:cxn modelId="{27CDA28D-CC4D-415B-8ECC-49096EC98173}" type="presOf" srcId="{42224FB3-10E7-4797-8DB5-03D87018876D}" destId="{7AF52CF5-29C1-430B-985C-7D4D7A46E5E4}" srcOrd="0" destOrd="0" presId="urn:microsoft.com/office/officeart/2005/8/layout/process1"/>
    <dgm:cxn modelId="{7B1A88E8-1DB5-4D07-B15A-77A0E8CA8A7D}" type="presOf" srcId="{6BA93247-0473-44F5-98AD-E21D64C98F35}" destId="{DB2E118C-EF57-4E05-B6A6-7B9349E51FE7}" srcOrd="1" destOrd="0" presId="urn:microsoft.com/office/officeart/2005/8/layout/process1"/>
    <dgm:cxn modelId="{F856D51D-5295-49B2-B679-2C9667B6DD29}" type="presOf" srcId="{1A9CDA4C-B0CB-473C-8285-28F8C7431DC7}" destId="{FE4C83C6-DD07-4F45-A421-7F0854BECA6A}" srcOrd="0" destOrd="0" presId="urn:microsoft.com/office/officeart/2005/8/layout/process1"/>
    <dgm:cxn modelId="{DDF809DF-B3BE-4B52-9D42-12C336717207}" srcId="{411A0E11-41C0-43C8-8542-03F9CED5293B}" destId="{1A9CDA4C-B0CB-473C-8285-28F8C7431DC7}" srcOrd="1" destOrd="0" parTransId="{19E82581-44AD-4DCA-A47B-7D748CAB484E}" sibTransId="{6BA93247-0473-44F5-98AD-E21D64C98F35}"/>
    <dgm:cxn modelId="{8753C568-44FF-4D15-BDB2-9A829B17D211}" type="presOf" srcId="{AA56E853-8EEC-4817-95FD-8E0E0D7CD7CC}" destId="{72C58EA0-A43B-4BE2-A4AC-E4C92DA86933}" srcOrd="0" destOrd="0" presId="urn:microsoft.com/office/officeart/2005/8/layout/process1"/>
    <dgm:cxn modelId="{AA8CA91D-C6F8-4E3E-9A8E-161779CA6F67}" type="presParOf" srcId="{A3DC011F-097D-49B2-88FF-ECAF02C32B5C}" destId="{9C989724-4B39-4E2C-8CFE-792C47EF1C13}" srcOrd="0" destOrd="0" presId="urn:microsoft.com/office/officeart/2005/8/layout/process1"/>
    <dgm:cxn modelId="{E7C0A903-4BC7-4671-9193-D7355087176D}" type="presParOf" srcId="{A3DC011F-097D-49B2-88FF-ECAF02C32B5C}" destId="{7AF52CF5-29C1-430B-985C-7D4D7A46E5E4}" srcOrd="1" destOrd="0" presId="urn:microsoft.com/office/officeart/2005/8/layout/process1"/>
    <dgm:cxn modelId="{44C21B2A-DAFF-4138-A6BD-DCFE025A91AB}" type="presParOf" srcId="{7AF52CF5-29C1-430B-985C-7D4D7A46E5E4}" destId="{95438AD1-C8F6-42E9-B53C-944852D9FD54}" srcOrd="0" destOrd="0" presId="urn:microsoft.com/office/officeart/2005/8/layout/process1"/>
    <dgm:cxn modelId="{61ABB5BB-C0C8-4AEE-8F12-219E8CE66855}" type="presParOf" srcId="{A3DC011F-097D-49B2-88FF-ECAF02C32B5C}" destId="{FE4C83C6-DD07-4F45-A421-7F0854BECA6A}" srcOrd="2" destOrd="0" presId="urn:microsoft.com/office/officeart/2005/8/layout/process1"/>
    <dgm:cxn modelId="{CE97A104-6D0C-40B9-BAE0-B4D127C7BC4E}" type="presParOf" srcId="{A3DC011F-097D-49B2-88FF-ECAF02C32B5C}" destId="{CE92511F-2374-48B8-892E-593D8B7A8192}" srcOrd="3" destOrd="0" presId="urn:microsoft.com/office/officeart/2005/8/layout/process1"/>
    <dgm:cxn modelId="{7899B1DF-697D-4D7C-94A2-9F396E337CB7}" type="presParOf" srcId="{CE92511F-2374-48B8-892E-593D8B7A8192}" destId="{DB2E118C-EF57-4E05-B6A6-7B9349E51FE7}" srcOrd="0" destOrd="0" presId="urn:microsoft.com/office/officeart/2005/8/layout/process1"/>
    <dgm:cxn modelId="{247CE754-ADB4-4192-8C34-2EC203434FF0}" type="presParOf" srcId="{A3DC011F-097D-49B2-88FF-ECAF02C32B5C}" destId="{72C58EA0-A43B-4BE2-A4AC-E4C92DA8693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6B6B66F-60F3-4C1B-A870-2CF6DB723CB0}" type="doc">
      <dgm:prSet loTypeId="urn:microsoft.com/office/officeart/2005/8/layout/process4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3D282F9-4BBB-477C-9E5C-44BC6DA495EB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en-US" sz="2800" b="1" dirty="0" smtClean="0"/>
            <a:t>Initial interview with Head of the Household</a:t>
          </a:r>
          <a:endParaRPr lang="en-US" sz="2800" b="1" dirty="0"/>
        </a:p>
      </dgm:t>
    </dgm:pt>
    <dgm:pt modelId="{DEB33183-8414-4E90-8F81-8C664025D9E3}" type="parTrans" cxnId="{5332C111-1FB4-4DFA-AB69-B7DE1622DA26}">
      <dgm:prSet/>
      <dgm:spPr/>
      <dgm:t>
        <a:bodyPr/>
        <a:lstStyle/>
        <a:p>
          <a:endParaRPr lang="en-US" sz="2000"/>
        </a:p>
      </dgm:t>
    </dgm:pt>
    <dgm:pt modelId="{2D6E1459-48E3-4790-84E4-69305E76A9FE}" type="sibTrans" cxnId="{5332C111-1FB4-4DFA-AB69-B7DE1622DA26}">
      <dgm:prSet/>
      <dgm:spPr/>
      <dgm:t>
        <a:bodyPr/>
        <a:lstStyle/>
        <a:p>
          <a:endParaRPr lang="en-US" sz="2000"/>
        </a:p>
      </dgm:t>
    </dgm:pt>
    <dgm:pt modelId="{8B04A156-A7B1-4B8A-9CCE-6FC84B1D60F3}">
      <dgm:prSet custT="1"/>
      <dgm:spPr/>
      <dgm:t>
        <a:bodyPr/>
        <a:lstStyle/>
        <a:p>
          <a:pPr rtl="0"/>
          <a:r>
            <a:rPr lang="en-US" sz="2400" b="1" dirty="0" smtClean="0"/>
            <a:t>Basic socio-demographic and economic profile of the household</a:t>
          </a:r>
          <a:endParaRPr lang="en-US" sz="2400" b="1" dirty="0"/>
        </a:p>
      </dgm:t>
    </dgm:pt>
    <dgm:pt modelId="{B5E834CE-53AB-4DE0-8D82-8E7DDD98CBE4}" type="parTrans" cxnId="{D075D05D-D3E3-49E9-9D3D-221C1F8FF6EE}">
      <dgm:prSet/>
      <dgm:spPr/>
      <dgm:t>
        <a:bodyPr/>
        <a:lstStyle/>
        <a:p>
          <a:endParaRPr lang="en-US" sz="2000"/>
        </a:p>
      </dgm:t>
    </dgm:pt>
    <dgm:pt modelId="{FFAF7068-BE33-497B-BECE-F8BE0EB89B4F}" type="sibTrans" cxnId="{D075D05D-D3E3-49E9-9D3D-221C1F8FF6EE}">
      <dgm:prSet/>
      <dgm:spPr/>
      <dgm:t>
        <a:bodyPr/>
        <a:lstStyle/>
        <a:p>
          <a:endParaRPr lang="en-US" sz="2000"/>
        </a:p>
      </dgm:t>
    </dgm:pt>
    <dgm:pt modelId="{10C14A22-1D55-4C04-AF61-3245476C5B5D}">
      <dgm:prSet custT="1"/>
      <dgm:spPr/>
      <dgm:t>
        <a:bodyPr/>
        <a:lstStyle/>
        <a:p>
          <a:pPr rtl="0"/>
          <a:r>
            <a:rPr lang="en-US" sz="2400" b="1" dirty="0" smtClean="0"/>
            <a:t>Listing of all eligible members in the household and consent</a:t>
          </a:r>
          <a:endParaRPr lang="en-US" sz="2400" b="1" dirty="0"/>
        </a:p>
      </dgm:t>
    </dgm:pt>
    <dgm:pt modelId="{C208425A-2768-4F53-AEE5-82EC22305416}" type="parTrans" cxnId="{77DEA4D7-1EDA-4CA4-97E5-6E356F677714}">
      <dgm:prSet/>
      <dgm:spPr/>
      <dgm:t>
        <a:bodyPr/>
        <a:lstStyle/>
        <a:p>
          <a:endParaRPr lang="en-US" sz="2000"/>
        </a:p>
      </dgm:t>
    </dgm:pt>
    <dgm:pt modelId="{B74F280A-964F-4304-9183-33399A537AA8}" type="sibTrans" cxnId="{77DEA4D7-1EDA-4CA4-97E5-6E356F677714}">
      <dgm:prSet/>
      <dgm:spPr/>
      <dgm:t>
        <a:bodyPr/>
        <a:lstStyle/>
        <a:p>
          <a:endParaRPr lang="en-US" sz="2000"/>
        </a:p>
      </dgm:t>
    </dgm:pt>
    <dgm:pt modelId="{291CC7B5-91AC-4949-BC31-A3F6B6A1C560}">
      <dgm:prSet custT="1"/>
      <dgm:spPr/>
      <dgm:t>
        <a:bodyPr/>
        <a:lstStyle/>
        <a:p>
          <a:pPr rtl="0"/>
          <a:r>
            <a:rPr lang="en-US" sz="2800" b="1" dirty="0" smtClean="0">
              <a:solidFill>
                <a:schemeClr val="tx1"/>
              </a:solidFill>
            </a:rPr>
            <a:t>Each eligible member will be interviewed</a:t>
          </a:r>
          <a:endParaRPr lang="en-US" sz="2800" b="1" dirty="0">
            <a:solidFill>
              <a:schemeClr val="tx1"/>
            </a:solidFill>
          </a:endParaRPr>
        </a:p>
      </dgm:t>
    </dgm:pt>
    <dgm:pt modelId="{0DE90A47-02BF-4126-867C-83C68F74DB4A}" type="parTrans" cxnId="{09A1E57F-2233-49CF-A292-32CBF15ADFA8}">
      <dgm:prSet/>
      <dgm:spPr/>
      <dgm:t>
        <a:bodyPr/>
        <a:lstStyle/>
        <a:p>
          <a:endParaRPr lang="en-US" sz="2000"/>
        </a:p>
      </dgm:t>
    </dgm:pt>
    <dgm:pt modelId="{82BA838B-1BFF-444D-89B6-8AC25291C71F}" type="sibTrans" cxnId="{09A1E57F-2233-49CF-A292-32CBF15ADFA8}">
      <dgm:prSet/>
      <dgm:spPr/>
      <dgm:t>
        <a:bodyPr/>
        <a:lstStyle/>
        <a:p>
          <a:endParaRPr lang="en-US" sz="2000"/>
        </a:p>
      </dgm:t>
    </dgm:pt>
    <dgm:pt modelId="{1C52BFFB-A6DE-4F7E-B200-0F8AC31454F0}">
      <dgm:prSet custT="1"/>
      <dgm:spPr/>
      <dgm:t>
        <a:bodyPr/>
        <a:lstStyle/>
        <a:p>
          <a:pPr rtl="0"/>
          <a:r>
            <a:rPr lang="en-US" sz="2400" b="1" dirty="0" smtClean="0"/>
            <a:t>If no alcohol/drug use: </a:t>
          </a:r>
        </a:p>
        <a:p>
          <a:pPr rtl="0"/>
          <a:r>
            <a:rPr lang="en-US" sz="2400" b="1" dirty="0" smtClean="0"/>
            <a:t>Basic interview</a:t>
          </a:r>
          <a:endParaRPr lang="en-US" sz="2400" b="1" dirty="0"/>
        </a:p>
      </dgm:t>
    </dgm:pt>
    <dgm:pt modelId="{42C5E722-9516-4665-854B-8E3F37AB5A36}" type="parTrans" cxnId="{6D479F2C-A609-4D57-AB89-34F98EE3425E}">
      <dgm:prSet/>
      <dgm:spPr/>
      <dgm:t>
        <a:bodyPr/>
        <a:lstStyle/>
        <a:p>
          <a:endParaRPr lang="en-US" sz="2000"/>
        </a:p>
      </dgm:t>
    </dgm:pt>
    <dgm:pt modelId="{167F79E5-74F1-44BD-9FB1-2B3F0F96841C}" type="sibTrans" cxnId="{6D479F2C-A609-4D57-AB89-34F98EE3425E}">
      <dgm:prSet/>
      <dgm:spPr/>
      <dgm:t>
        <a:bodyPr/>
        <a:lstStyle/>
        <a:p>
          <a:endParaRPr lang="en-US" sz="2000"/>
        </a:p>
      </dgm:t>
    </dgm:pt>
    <dgm:pt modelId="{2FCF2363-CE74-4D5C-AB1A-2D23B59A8A81}">
      <dgm:prSet custT="1"/>
      <dgm:spPr/>
      <dgm:t>
        <a:bodyPr/>
        <a:lstStyle/>
        <a:p>
          <a:pPr rtl="0"/>
          <a:r>
            <a:rPr lang="en-US" sz="2400" b="1" dirty="0" smtClean="0"/>
            <a:t>If alcohol/drug use: </a:t>
          </a:r>
        </a:p>
        <a:p>
          <a:pPr rtl="0"/>
          <a:r>
            <a:rPr lang="en-US" sz="2400" b="1" dirty="0" smtClean="0"/>
            <a:t>Detailed interview</a:t>
          </a:r>
          <a:endParaRPr lang="en-US" sz="2400" b="1" dirty="0"/>
        </a:p>
      </dgm:t>
    </dgm:pt>
    <dgm:pt modelId="{43EA5486-370E-479F-B790-621558A04C0B}" type="parTrans" cxnId="{9F9E2F60-B615-40D3-9A47-C94F74FD3BD2}">
      <dgm:prSet/>
      <dgm:spPr/>
      <dgm:t>
        <a:bodyPr/>
        <a:lstStyle/>
        <a:p>
          <a:endParaRPr lang="en-US" sz="2000"/>
        </a:p>
      </dgm:t>
    </dgm:pt>
    <dgm:pt modelId="{1052288B-196E-4BB2-867E-337AF36ECE30}" type="sibTrans" cxnId="{9F9E2F60-B615-40D3-9A47-C94F74FD3BD2}">
      <dgm:prSet/>
      <dgm:spPr/>
      <dgm:t>
        <a:bodyPr/>
        <a:lstStyle/>
        <a:p>
          <a:endParaRPr lang="en-US" sz="2000"/>
        </a:p>
      </dgm:t>
    </dgm:pt>
    <dgm:pt modelId="{A0BCE0CC-9BA8-4058-8859-3C2352E6F3C0}" type="pres">
      <dgm:prSet presAssocID="{B6B6B66F-60F3-4C1B-A870-2CF6DB723C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1BD436E-A45C-4052-98B7-DA2121B0DD0F}" type="pres">
      <dgm:prSet presAssocID="{291CC7B5-91AC-4949-BC31-A3F6B6A1C560}" presName="boxAndChildren" presStyleCnt="0"/>
      <dgm:spPr/>
      <dgm:t>
        <a:bodyPr/>
        <a:lstStyle/>
        <a:p>
          <a:endParaRPr lang="en-US"/>
        </a:p>
      </dgm:t>
    </dgm:pt>
    <dgm:pt modelId="{D0BC2678-A81A-4014-8902-4218E925D406}" type="pres">
      <dgm:prSet presAssocID="{291CC7B5-91AC-4949-BC31-A3F6B6A1C560}" presName="parentTextBox" presStyleLbl="node1" presStyleIdx="0" presStyleCnt="2"/>
      <dgm:spPr/>
      <dgm:t>
        <a:bodyPr/>
        <a:lstStyle/>
        <a:p>
          <a:endParaRPr lang="en-US"/>
        </a:p>
      </dgm:t>
    </dgm:pt>
    <dgm:pt modelId="{6F6AD3C5-E0E3-45FF-9B6E-64EC6865BAE4}" type="pres">
      <dgm:prSet presAssocID="{291CC7B5-91AC-4949-BC31-A3F6B6A1C560}" presName="entireBox" presStyleLbl="node1" presStyleIdx="0" presStyleCnt="2" custScaleY="66146" custLinFactNeighborY="624"/>
      <dgm:spPr/>
      <dgm:t>
        <a:bodyPr/>
        <a:lstStyle/>
        <a:p>
          <a:endParaRPr lang="en-US"/>
        </a:p>
      </dgm:t>
    </dgm:pt>
    <dgm:pt modelId="{BD7BA6F6-7BB2-48E4-AECE-67F08E6FBBF9}" type="pres">
      <dgm:prSet presAssocID="{291CC7B5-91AC-4949-BC31-A3F6B6A1C560}" presName="descendantBox" presStyleCnt="0"/>
      <dgm:spPr/>
      <dgm:t>
        <a:bodyPr/>
        <a:lstStyle/>
        <a:p>
          <a:endParaRPr lang="en-US"/>
        </a:p>
      </dgm:t>
    </dgm:pt>
    <dgm:pt modelId="{A6184237-0A60-42F9-B38D-1E4EDEA43445}" type="pres">
      <dgm:prSet presAssocID="{1C52BFFB-A6DE-4F7E-B200-0F8AC31454F0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67D7C3-76B4-4CA4-8C0A-76C887CFF9C7}" type="pres">
      <dgm:prSet presAssocID="{2FCF2363-CE74-4D5C-AB1A-2D23B59A8A81}" presName="childTextBox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6FF4A4-C25B-42EB-A9C4-A91D5298CD93}" type="pres">
      <dgm:prSet presAssocID="{2D6E1459-48E3-4790-84E4-69305E76A9FE}" presName="sp" presStyleCnt="0"/>
      <dgm:spPr/>
      <dgm:t>
        <a:bodyPr/>
        <a:lstStyle/>
        <a:p>
          <a:endParaRPr lang="en-US"/>
        </a:p>
      </dgm:t>
    </dgm:pt>
    <dgm:pt modelId="{51DCE493-29DE-4B88-A69F-AD4E600C83C5}" type="pres">
      <dgm:prSet presAssocID="{53D282F9-4BBB-477C-9E5C-44BC6DA495EB}" presName="arrowAndChildren" presStyleCnt="0"/>
      <dgm:spPr/>
      <dgm:t>
        <a:bodyPr/>
        <a:lstStyle/>
        <a:p>
          <a:endParaRPr lang="en-US"/>
        </a:p>
      </dgm:t>
    </dgm:pt>
    <dgm:pt modelId="{E6B1813A-4521-42E6-8823-F5C67CEB4BD2}" type="pres">
      <dgm:prSet presAssocID="{53D282F9-4BBB-477C-9E5C-44BC6DA495EB}" presName="parentTextArrow" presStyleLbl="node1" presStyleIdx="0" presStyleCnt="2"/>
      <dgm:spPr/>
      <dgm:t>
        <a:bodyPr/>
        <a:lstStyle/>
        <a:p>
          <a:endParaRPr lang="en-US"/>
        </a:p>
      </dgm:t>
    </dgm:pt>
    <dgm:pt modelId="{26D99596-205D-4DFD-B39A-1A309E05DCF1}" type="pres">
      <dgm:prSet presAssocID="{53D282F9-4BBB-477C-9E5C-44BC6DA495EB}" presName="arrow" presStyleLbl="node1" presStyleIdx="1" presStyleCnt="2" custScaleY="76998" custLinFactNeighborY="-3172"/>
      <dgm:spPr/>
      <dgm:t>
        <a:bodyPr/>
        <a:lstStyle/>
        <a:p>
          <a:endParaRPr lang="en-US"/>
        </a:p>
      </dgm:t>
    </dgm:pt>
    <dgm:pt modelId="{0EF957E8-7D23-49F1-9C34-FC4A2B2FBB5B}" type="pres">
      <dgm:prSet presAssocID="{53D282F9-4BBB-477C-9E5C-44BC6DA495EB}" presName="descendantArrow" presStyleCnt="0"/>
      <dgm:spPr/>
      <dgm:t>
        <a:bodyPr/>
        <a:lstStyle/>
        <a:p>
          <a:endParaRPr lang="en-US"/>
        </a:p>
      </dgm:t>
    </dgm:pt>
    <dgm:pt modelId="{69A48810-E575-4356-BFCF-0384C80C373F}" type="pres">
      <dgm:prSet presAssocID="{8B04A156-A7B1-4B8A-9CCE-6FC84B1D60F3}" presName="childTextArrow" presStyleLbl="fgAccFollowNode1" presStyleIdx="2" presStyleCnt="4" custLinFactNeighborY="-107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CC4CAD-8D9C-4AB5-8434-D68A7CD91E09}" type="pres">
      <dgm:prSet presAssocID="{10C14A22-1D55-4C04-AF61-3245476C5B5D}" presName="childTextArrow" presStyleLbl="fgAccFollowNode1" presStyleIdx="3" presStyleCnt="4" custLinFactNeighborY="-107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479F2C-A609-4D57-AB89-34F98EE3425E}" srcId="{291CC7B5-91AC-4949-BC31-A3F6B6A1C560}" destId="{1C52BFFB-A6DE-4F7E-B200-0F8AC31454F0}" srcOrd="0" destOrd="0" parTransId="{42C5E722-9516-4665-854B-8E3F37AB5A36}" sibTransId="{167F79E5-74F1-44BD-9FB1-2B3F0F96841C}"/>
    <dgm:cxn modelId="{AACB0713-4D09-45E8-A534-401BE2E572A3}" type="presOf" srcId="{53D282F9-4BBB-477C-9E5C-44BC6DA495EB}" destId="{26D99596-205D-4DFD-B39A-1A309E05DCF1}" srcOrd="1" destOrd="0" presId="urn:microsoft.com/office/officeart/2005/8/layout/process4"/>
    <dgm:cxn modelId="{7BE195EC-F455-4970-A48F-5453967F7F8C}" type="presOf" srcId="{B6B6B66F-60F3-4C1B-A870-2CF6DB723CB0}" destId="{A0BCE0CC-9BA8-4058-8859-3C2352E6F3C0}" srcOrd="0" destOrd="0" presId="urn:microsoft.com/office/officeart/2005/8/layout/process4"/>
    <dgm:cxn modelId="{D075D05D-D3E3-49E9-9D3D-221C1F8FF6EE}" srcId="{53D282F9-4BBB-477C-9E5C-44BC6DA495EB}" destId="{8B04A156-A7B1-4B8A-9CCE-6FC84B1D60F3}" srcOrd="0" destOrd="0" parTransId="{B5E834CE-53AB-4DE0-8D82-8E7DDD98CBE4}" sibTransId="{FFAF7068-BE33-497B-BECE-F8BE0EB89B4F}"/>
    <dgm:cxn modelId="{9F9E2F60-B615-40D3-9A47-C94F74FD3BD2}" srcId="{291CC7B5-91AC-4949-BC31-A3F6B6A1C560}" destId="{2FCF2363-CE74-4D5C-AB1A-2D23B59A8A81}" srcOrd="1" destOrd="0" parTransId="{43EA5486-370E-479F-B790-621558A04C0B}" sibTransId="{1052288B-196E-4BB2-867E-337AF36ECE30}"/>
    <dgm:cxn modelId="{5332C111-1FB4-4DFA-AB69-B7DE1622DA26}" srcId="{B6B6B66F-60F3-4C1B-A870-2CF6DB723CB0}" destId="{53D282F9-4BBB-477C-9E5C-44BC6DA495EB}" srcOrd="0" destOrd="0" parTransId="{DEB33183-8414-4E90-8F81-8C664025D9E3}" sibTransId="{2D6E1459-48E3-4790-84E4-69305E76A9FE}"/>
    <dgm:cxn modelId="{F876DE97-F5AE-4864-B87D-B303DC8CAAFF}" type="presOf" srcId="{1C52BFFB-A6DE-4F7E-B200-0F8AC31454F0}" destId="{A6184237-0A60-42F9-B38D-1E4EDEA43445}" srcOrd="0" destOrd="0" presId="urn:microsoft.com/office/officeart/2005/8/layout/process4"/>
    <dgm:cxn modelId="{52283649-45A7-4451-84F3-B89E235AE02A}" type="presOf" srcId="{8B04A156-A7B1-4B8A-9CCE-6FC84B1D60F3}" destId="{69A48810-E575-4356-BFCF-0384C80C373F}" srcOrd="0" destOrd="0" presId="urn:microsoft.com/office/officeart/2005/8/layout/process4"/>
    <dgm:cxn modelId="{FC85E5B0-89C8-42A4-856E-2A0B08E58D8D}" type="presOf" srcId="{2FCF2363-CE74-4D5C-AB1A-2D23B59A8A81}" destId="{D367D7C3-76B4-4CA4-8C0A-76C887CFF9C7}" srcOrd="0" destOrd="0" presId="urn:microsoft.com/office/officeart/2005/8/layout/process4"/>
    <dgm:cxn modelId="{AA97A1EC-8048-4445-8F96-DF98491246E2}" type="presOf" srcId="{10C14A22-1D55-4C04-AF61-3245476C5B5D}" destId="{5CCC4CAD-8D9C-4AB5-8434-D68A7CD91E09}" srcOrd="0" destOrd="0" presId="urn:microsoft.com/office/officeart/2005/8/layout/process4"/>
    <dgm:cxn modelId="{B85022A1-7AD6-48D2-BF00-614222DAE13B}" type="presOf" srcId="{291CC7B5-91AC-4949-BC31-A3F6B6A1C560}" destId="{6F6AD3C5-E0E3-45FF-9B6E-64EC6865BAE4}" srcOrd="1" destOrd="0" presId="urn:microsoft.com/office/officeart/2005/8/layout/process4"/>
    <dgm:cxn modelId="{77DEA4D7-1EDA-4CA4-97E5-6E356F677714}" srcId="{53D282F9-4BBB-477C-9E5C-44BC6DA495EB}" destId="{10C14A22-1D55-4C04-AF61-3245476C5B5D}" srcOrd="1" destOrd="0" parTransId="{C208425A-2768-4F53-AEE5-82EC22305416}" sibTransId="{B74F280A-964F-4304-9183-33399A537AA8}"/>
    <dgm:cxn modelId="{624C9F1E-E407-44DA-8BF2-C52984C01488}" type="presOf" srcId="{53D282F9-4BBB-477C-9E5C-44BC6DA495EB}" destId="{E6B1813A-4521-42E6-8823-F5C67CEB4BD2}" srcOrd="0" destOrd="0" presId="urn:microsoft.com/office/officeart/2005/8/layout/process4"/>
    <dgm:cxn modelId="{09A1E57F-2233-49CF-A292-32CBF15ADFA8}" srcId="{B6B6B66F-60F3-4C1B-A870-2CF6DB723CB0}" destId="{291CC7B5-91AC-4949-BC31-A3F6B6A1C560}" srcOrd="1" destOrd="0" parTransId="{0DE90A47-02BF-4126-867C-83C68F74DB4A}" sibTransId="{82BA838B-1BFF-444D-89B6-8AC25291C71F}"/>
    <dgm:cxn modelId="{BD531931-FA89-4E0B-9D4E-0091ACEABF71}" type="presOf" srcId="{291CC7B5-91AC-4949-BC31-A3F6B6A1C560}" destId="{D0BC2678-A81A-4014-8902-4218E925D406}" srcOrd="0" destOrd="0" presId="urn:microsoft.com/office/officeart/2005/8/layout/process4"/>
    <dgm:cxn modelId="{74AFE092-950D-41CC-8226-DB3733419B34}" type="presParOf" srcId="{A0BCE0CC-9BA8-4058-8859-3C2352E6F3C0}" destId="{B1BD436E-A45C-4052-98B7-DA2121B0DD0F}" srcOrd="0" destOrd="0" presId="urn:microsoft.com/office/officeart/2005/8/layout/process4"/>
    <dgm:cxn modelId="{BEB1D33B-9ECE-43E0-9A74-5B45B69581D4}" type="presParOf" srcId="{B1BD436E-A45C-4052-98B7-DA2121B0DD0F}" destId="{D0BC2678-A81A-4014-8902-4218E925D406}" srcOrd="0" destOrd="0" presId="urn:microsoft.com/office/officeart/2005/8/layout/process4"/>
    <dgm:cxn modelId="{0585DB99-13E7-48E7-BAF4-8A23C273A2DC}" type="presParOf" srcId="{B1BD436E-A45C-4052-98B7-DA2121B0DD0F}" destId="{6F6AD3C5-E0E3-45FF-9B6E-64EC6865BAE4}" srcOrd="1" destOrd="0" presId="urn:microsoft.com/office/officeart/2005/8/layout/process4"/>
    <dgm:cxn modelId="{9E678E2C-920E-44B1-8020-02067FB79DEC}" type="presParOf" srcId="{B1BD436E-A45C-4052-98B7-DA2121B0DD0F}" destId="{BD7BA6F6-7BB2-48E4-AECE-67F08E6FBBF9}" srcOrd="2" destOrd="0" presId="urn:microsoft.com/office/officeart/2005/8/layout/process4"/>
    <dgm:cxn modelId="{20701F6C-163E-4C63-AF5C-4E10B4707838}" type="presParOf" srcId="{BD7BA6F6-7BB2-48E4-AECE-67F08E6FBBF9}" destId="{A6184237-0A60-42F9-B38D-1E4EDEA43445}" srcOrd="0" destOrd="0" presId="urn:microsoft.com/office/officeart/2005/8/layout/process4"/>
    <dgm:cxn modelId="{5B792CCF-6493-4689-8A83-962F7208C8A0}" type="presParOf" srcId="{BD7BA6F6-7BB2-48E4-AECE-67F08E6FBBF9}" destId="{D367D7C3-76B4-4CA4-8C0A-76C887CFF9C7}" srcOrd="1" destOrd="0" presId="urn:microsoft.com/office/officeart/2005/8/layout/process4"/>
    <dgm:cxn modelId="{8E00A134-776A-49CA-BF85-488EA2BD769B}" type="presParOf" srcId="{A0BCE0CC-9BA8-4058-8859-3C2352E6F3C0}" destId="{CB6FF4A4-C25B-42EB-A9C4-A91D5298CD93}" srcOrd="1" destOrd="0" presId="urn:microsoft.com/office/officeart/2005/8/layout/process4"/>
    <dgm:cxn modelId="{0DC0B150-CB43-434E-9E4C-87DCD789D855}" type="presParOf" srcId="{A0BCE0CC-9BA8-4058-8859-3C2352E6F3C0}" destId="{51DCE493-29DE-4B88-A69F-AD4E600C83C5}" srcOrd="2" destOrd="0" presId="urn:microsoft.com/office/officeart/2005/8/layout/process4"/>
    <dgm:cxn modelId="{7893CFBA-7F99-461E-92B4-F2DA8BDBCE36}" type="presParOf" srcId="{51DCE493-29DE-4B88-A69F-AD4E600C83C5}" destId="{E6B1813A-4521-42E6-8823-F5C67CEB4BD2}" srcOrd="0" destOrd="0" presId="urn:microsoft.com/office/officeart/2005/8/layout/process4"/>
    <dgm:cxn modelId="{8E7C9C68-C011-4882-9AA4-4E862D599E65}" type="presParOf" srcId="{51DCE493-29DE-4B88-A69F-AD4E600C83C5}" destId="{26D99596-205D-4DFD-B39A-1A309E05DCF1}" srcOrd="1" destOrd="0" presId="urn:microsoft.com/office/officeart/2005/8/layout/process4"/>
    <dgm:cxn modelId="{D0F0BAA3-ED99-43C2-B35B-AF36CC7683DA}" type="presParOf" srcId="{51DCE493-29DE-4B88-A69F-AD4E600C83C5}" destId="{0EF957E8-7D23-49F1-9C34-FC4A2B2FBB5B}" srcOrd="2" destOrd="0" presId="urn:microsoft.com/office/officeart/2005/8/layout/process4"/>
    <dgm:cxn modelId="{D762A0E7-86C8-4172-94D7-B5EDA2D5D6A6}" type="presParOf" srcId="{0EF957E8-7D23-49F1-9C34-FC4A2B2FBB5B}" destId="{69A48810-E575-4356-BFCF-0384C80C373F}" srcOrd="0" destOrd="0" presId="urn:microsoft.com/office/officeart/2005/8/layout/process4"/>
    <dgm:cxn modelId="{4FBFB860-1421-4CD2-A4D7-8A1442DE9DAA}" type="presParOf" srcId="{0EF957E8-7D23-49F1-9C34-FC4A2B2FBB5B}" destId="{5CCC4CAD-8D9C-4AB5-8434-D68A7CD91E09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F23669-9A9B-4D94-8DFD-5E88EB5518B3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EB630F-5A10-45F2-B582-E52E201958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75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1CA274-F1DD-45D2-AD79-2E4E20D155E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428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After this slide, project the HHS training agenda on the screen and briefly describe what each session will cover.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B630F-5A10-45F2-B582-E52E2019583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691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-169431"/>
            <a:ext cx="4495800" cy="581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42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34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044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9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2AEA-57E6-4384-9390-7410E360F84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7882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0058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28302"/>
            <a:ext cx="12192000" cy="51861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377"/>
            <a:endParaRPr lang="en-US" sz="19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0806"/>
            <a:ext cx="10515600" cy="116343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her Semibold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4824"/>
            <a:ext cx="10515600" cy="435133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51887"/>
            <a:ext cx="2743200" cy="365125"/>
          </a:xfrm>
        </p:spPr>
        <p:txBody>
          <a:bodyPr/>
          <a:lstStyle>
            <a:lvl1pPr>
              <a:defRPr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003B7071-A7D8-4D99-B4F9-EF549053E347}" type="datetime1">
              <a:rPr lang="en-US" smtClean="0">
                <a:solidFill>
                  <a:prstClr val="white">
                    <a:lumMod val="85000"/>
                  </a:prstClr>
                </a:solidFill>
              </a:rPr>
              <a:pPr/>
              <a:t>09-Jan-18</a:t>
            </a:fld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51887"/>
            <a:ext cx="4114800" cy="365125"/>
          </a:xfrm>
        </p:spPr>
        <p:txBody>
          <a:bodyPr/>
          <a:lstStyle>
            <a:lvl1pPr>
              <a:defRPr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prstClr val="white">
                    <a:lumMod val="85000"/>
                  </a:prstClr>
                </a:solidFill>
              </a:rPr>
              <a:t>NATIONAL SURVEY ON SUBSTANCE USE IN INDIA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51887"/>
            <a:ext cx="2743200" cy="365125"/>
          </a:xfrm>
        </p:spPr>
        <p:txBody>
          <a:bodyPr/>
          <a:lstStyle>
            <a:lvl1pPr>
              <a:defRPr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prstClr val="white">
                    <a:lumMod val="85000"/>
                  </a:prstClr>
                </a:solidFill>
              </a:rPr>
              <a:t>NDDTC, AIIMS, NEW DELHI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0800000">
            <a:off x="-24825" y="-5218"/>
            <a:ext cx="1288141" cy="1665651"/>
          </a:xfrm>
          <a:prstGeom prst="rect">
            <a:avLst/>
          </a:prstGeom>
        </p:spPr>
      </p:pic>
      <p:pic>
        <p:nvPicPr>
          <p:cNvPr id="9" name="Picture 2" descr="Image result for aiims diamond jubilee 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8082" y="95945"/>
            <a:ext cx="1238383" cy="1066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98773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4C357-A9B5-4D9A-B1CC-AEBC3A2B52D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851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74514-103C-428B-8DBA-27D86AEC9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606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D33D-C32D-40DF-8201-8B510063736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0435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EF1F-C100-4F82-9629-515BD2F71C7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0297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BD147-95E0-432D-BD0E-095335D9046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5389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CA416-6CCB-401C-B42B-D9957EBA98E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227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400" y="-169431"/>
            <a:ext cx="1752600" cy="226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532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76FE5-1EEA-4EB4-8677-E052DEE7D4F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863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ADE9-307F-4625-8152-E300EAFFEE9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7383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6DAD8-4BE8-4956-B6F7-1F1A8731DD5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882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571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3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1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82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525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79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8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85D85-D321-471A-A5FF-77CB7F047949}" type="datetimeFigureOut">
              <a:rPr lang="en-US" smtClean="0"/>
              <a:pPr/>
              <a:t>09-Jan-18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0D4B5-5DC2-4FD3-9D13-13F6D1783F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11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89A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 defTabSz="914377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D011-854A-45D6-81A7-39B991BF4059}" type="datetime1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09-Jan-18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 defTabSz="914377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t>NATIONAL SURVEY ON SUBSTANCE USE IN INDIA</a:t>
            </a:r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 defTabSz="914377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034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-1" y="1231869"/>
            <a:ext cx="12187997" cy="4986651"/>
          </a:xfrm>
          <a:prstGeom prst="rect">
            <a:avLst/>
          </a:prstGeom>
          <a:solidFill>
            <a:srgbClr val="153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 defTabSz="914332"/>
            <a:endParaRPr lang="en-US" sz="1900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61369" y="5580272"/>
            <a:ext cx="11226635" cy="1107752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 defTabSz="914332"/>
            <a:endParaRPr lang="en-US" sz="1900" dirty="0">
              <a:solidFill>
                <a:prstClr val="black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38201" y="2588821"/>
            <a:ext cx="8536771" cy="2059379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200"/>
              </a:spcBef>
            </a:pPr>
            <a:r>
              <a:rPr lang="en-US" sz="3600" b="1" spc="300" dirty="0" smtClean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cherPro Semibold" panose="02000000000000000000" charset="0"/>
              </a:rPr>
              <a:t>Session 1:</a:t>
            </a:r>
          </a:p>
          <a:p>
            <a:pPr algn="l">
              <a:lnSpc>
                <a:spcPct val="100000"/>
              </a:lnSpc>
              <a:spcBef>
                <a:spcPts val="200"/>
              </a:spcBef>
            </a:pPr>
            <a:r>
              <a:rPr lang="en-US" sz="3700" b="1" spc="300" dirty="0" smtClean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cherPro Semibold" panose="02000000000000000000" charset="0"/>
              </a:rPr>
              <a:t>OVERVIEW OF THE HOUSEHOLD SAMPLE (HHS) SURVEY</a:t>
            </a:r>
            <a:endParaRPr lang="en-US" sz="3700" dirty="0">
              <a:solidFill>
                <a:schemeClr val="bg1">
                  <a:lumMod val="95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91745" y="5766223"/>
            <a:ext cx="3643747" cy="784828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pPr defTabSz="914332"/>
            <a:r>
              <a:rPr lang="en-US" sz="1500" b="1" dirty="0">
                <a:solidFill>
                  <a:prstClr val="black"/>
                </a:solidFill>
                <a:cs typeface="Arial" charset="0"/>
              </a:rPr>
              <a:t>National Drug Dependence Treatment Centre (NDDTC) </a:t>
            </a:r>
            <a:br>
              <a:rPr lang="en-US" sz="1500" b="1" dirty="0">
                <a:solidFill>
                  <a:prstClr val="black"/>
                </a:solidFill>
                <a:cs typeface="Arial" charset="0"/>
              </a:rPr>
            </a:br>
            <a:r>
              <a:rPr lang="en-US" sz="1500" b="1" dirty="0">
                <a:solidFill>
                  <a:prstClr val="black"/>
                </a:solidFill>
                <a:cs typeface="Arial" charset="0"/>
              </a:rPr>
              <a:t>AIIMS, New Delhi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84395" y="5920955"/>
            <a:ext cx="3384244" cy="784826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pPr defTabSz="914332"/>
            <a:r>
              <a:rPr lang="en-US" sz="1500" b="1" dirty="0">
                <a:solidFill>
                  <a:prstClr val="black"/>
                </a:solidFill>
                <a:cs typeface="Arial" charset="0"/>
              </a:rPr>
              <a:t>Ministry of Social Justice &amp; Empowerment,</a:t>
            </a:r>
          </a:p>
          <a:p>
            <a:pPr defTabSz="914332"/>
            <a:r>
              <a:rPr lang="en-US" sz="1500" b="1" dirty="0">
                <a:solidFill>
                  <a:prstClr val="black"/>
                </a:solidFill>
                <a:cs typeface="Arial" charset="0"/>
              </a:rPr>
              <a:t>Government of India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713" y="5720108"/>
            <a:ext cx="484891" cy="8243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24663" r="7949"/>
          <a:stretch/>
        </p:blipFill>
        <p:spPr>
          <a:xfrm>
            <a:off x="9374986" y="838201"/>
            <a:ext cx="2813007" cy="539770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744836" y="1231233"/>
            <a:ext cx="8237365" cy="656458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pPr algn="ctr" defTabSz="914332">
              <a:lnSpc>
                <a:spcPct val="150000"/>
              </a:lnSpc>
            </a:pPr>
            <a:r>
              <a:rPr lang="en-US" sz="2800" b="1" spc="300" dirty="0" smtClean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cherPro Semibold" panose="02000000000000000000"/>
                <a:cs typeface="Arial" charset="0"/>
              </a:rPr>
              <a:t>State-level Training on Household Survey</a:t>
            </a:r>
            <a:endParaRPr lang="en-US" sz="2800" b="1" spc="30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cherPro Semibold" panose="02000000000000000000"/>
              <a:cs typeface="Arial" charset="0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ctrTitle"/>
          </p:nvPr>
        </p:nvSpPr>
        <p:spPr>
          <a:xfrm>
            <a:off x="457203" y="363865"/>
            <a:ext cx="11358748" cy="461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herPro Semibold" panose="02000000000000000000" charset="0"/>
              </a:rPr>
              <a:t>National Survey on 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herPro Semibold" panose="02000000000000000000" charset="0"/>
              </a:rPr>
              <a:t>Extent </a:t>
            </a:r>
            <a:r>
              <a:rPr lang="en-US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herPro Semibold" panose="02000000000000000000" charset="0"/>
              </a:rPr>
              <a:t>and Pattern 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cherPro Semibold" panose="02000000000000000000" charset="0"/>
              </a:rPr>
              <a:t>of Substance Use in India</a:t>
            </a:r>
            <a:endParaRPr lang="en-US" sz="2400" b="1" i="1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cherPro Semibold" panose="02000000000000000000" charset="0"/>
              <a:ea typeface="+mn-ea"/>
              <a:cs typeface="+mn-cs"/>
            </a:endParaRPr>
          </a:p>
        </p:txBody>
      </p:sp>
      <p:pic>
        <p:nvPicPr>
          <p:cNvPr id="27" name="Picture 2" descr="C:\Users\acer\Documents\ALOK DATA\NDDTC-DEPT\All_India_Institute_of_Medical_Sciences_(Logo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8212" y="5660497"/>
            <a:ext cx="809325" cy="907531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544B5-BB55-4033-9598-A7D231231CF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60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Household </a:t>
            </a:r>
            <a:r>
              <a:rPr lang="en-US" dirty="0" smtClean="0"/>
              <a:t>Sample Survey</a:t>
            </a:r>
            <a:r>
              <a:rPr lang="en-US" dirty="0"/>
              <a:t>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What will we ask during he interview?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NATIONAL SURVEY ON SUBSTANCE USE IN INDIA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NDDTC, AIIMS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01779" y="1911934"/>
            <a:ext cx="73567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400" dirty="0" smtClean="0">
                <a:latin typeface="Bookman Old Style" panose="02050604050505020204" pitchFamily="18" charset="0"/>
              </a:rPr>
              <a:t>Socio </a:t>
            </a:r>
            <a:r>
              <a:rPr lang="en-US" sz="2400" dirty="0">
                <a:latin typeface="Bookman Old Style" panose="02050604050505020204" pitchFamily="18" charset="0"/>
              </a:rPr>
              <a:t>demographic </a:t>
            </a:r>
            <a:r>
              <a:rPr lang="en-US" sz="2400" dirty="0" smtClean="0">
                <a:latin typeface="Bookman Old Style" panose="02050604050505020204" pitchFamily="18" charset="0"/>
              </a:rPr>
              <a:t>information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400" dirty="0" smtClean="0">
                <a:latin typeface="Bookman Old Style" panose="02050604050505020204" pitchFamily="18" charset="0"/>
              </a:rPr>
              <a:t>Questions about </a:t>
            </a:r>
            <a:r>
              <a:rPr lang="en-US" sz="2400" b="1" u="sng" dirty="0" smtClean="0">
                <a:latin typeface="Bookman Old Style" panose="02050604050505020204" pitchFamily="18" charset="0"/>
              </a:rPr>
              <a:t>health and lifestyle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400" dirty="0" smtClean="0">
                <a:latin typeface="Bookman Old Style" panose="02050604050505020204" pitchFamily="18" charset="0"/>
              </a:rPr>
              <a:t>Knowledge </a:t>
            </a:r>
            <a:r>
              <a:rPr lang="en-US" sz="2400" dirty="0">
                <a:latin typeface="Bookman Old Style" panose="02050604050505020204" pitchFamily="18" charset="0"/>
              </a:rPr>
              <a:t>and attitude towards substance </a:t>
            </a:r>
            <a:r>
              <a:rPr lang="en-US" sz="2400" dirty="0" smtClean="0">
                <a:latin typeface="Bookman Old Style" panose="02050604050505020204" pitchFamily="18" charset="0"/>
              </a:rPr>
              <a:t>use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400" dirty="0" smtClean="0">
                <a:latin typeface="Bookman Old Style" panose="02050604050505020204" pitchFamily="18" charset="0"/>
              </a:rPr>
              <a:t>Use of substances over lifetime / last 1 year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endParaRPr lang="en-US" sz="2400" dirty="0" smtClean="0">
              <a:latin typeface="Bookman Old Style" panose="02050604050505020204" pitchFamily="18" charset="0"/>
            </a:endParaRP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400" dirty="0" smtClean="0">
                <a:latin typeface="Bookman Old Style" panose="02050604050505020204" pitchFamily="18" charset="0"/>
              </a:rPr>
              <a:t>Substance </a:t>
            </a:r>
            <a:r>
              <a:rPr lang="en-US" sz="2400" dirty="0">
                <a:latin typeface="Bookman Old Style" panose="02050604050505020204" pitchFamily="18" charset="0"/>
              </a:rPr>
              <a:t>use </a:t>
            </a:r>
            <a:r>
              <a:rPr lang="en-US" sz="2400" dirty="0" smtClean="0">
                <a:latin typeface="Bookman Old Style" panose="02050604050505020204" pitchFamily="18" charset="0"/>
              </a:rPr>
              <a:t>pattern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400" dirty="0" smtClean="0">
                <a:latin typeface="Bookman Old Style" panose="02050604050505020204" pitchFamily="18" charset="0"/>
              </a:rPr>
              <a:t>WHO ASSIST (the standard screening test)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400" dirty="0" smtClean="0">
                <a:latin typeface="Bookman Old Style" panose="02050604050505020204" pitchFamily="18" charset="0"/>
              </a:rPr>
              <a:t>Consequences </a:t>
            </a:r>
            <a:r>
              <a:rPr lang="en-US" sz="2400" dirty="0">
                <a:latin typeface="Bookman Old Style" panose="02050604050505020204" pitchFamily="18" charset="0"/>
              </a:rPr>
              <a:t>of substance </a:t>
            </a:r>
            <a:r>
              <a:rPr lang="en-US" sz="2400" dirty="0" smtClean="0">
                <a:latin typeface="Bookman Old Style" panose="02050604050505020204" pitchFamily="18" charset="0"/>
              </a:rPr>
              <a:t>use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400" dirty="0" smtClean="0">
                <a:latin typeface="Bookman Old Style" panose="02050604050505020204" pitchFamily="18" charset="0"/>
              </a:rPr>
              <a:t>Help-seeking </a:t>
            </a:r>
            <a:r>
              <a:rPr lang="en-US" sz="2400" dirty="0" err="1">
                <a:latin typeface="Bookman Old Style" panose="02050604050505020204" pitchFamily="18" charset="0"/>
              </a:rPr>
              <a:t>behaviour</a:t>
            </a:r>
            <a:r>
              <a:rPr lang="en-US" sz="2400" dirty="0">
                <a:latin typeface="Bookman Old Style" panose="02050604050505020204" pitchFamily="18" charset="0"/>
              </a:rPr>
              <a:t> for substance </a:t>
            </a:r>
            <a:r>
              <a:rPr lang="en-US" sz="2400" dirty="0" smtClean="0">
                <a:latin typeface="Bookman Old Style" panose="02050604050505020204" pitchFamily="18" charset="0"/>
              </a:rPr>
              <a:t>use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400" dirty="0" smtClean="0">
                <a:latin typeface="Bookman Old Style" panose="02050604050505020204" pitchFamily="18" charset="0"/>
              </a:rPr>
              <a:t>Availability </a:t>
            </a:r>
            <a:r>
              <a:rPr lang="en-US" sz="2400" dirty="0">
                <a:latin typeface="Bookman Old Style" panose="02050604050505020204" pitchFamily="18" charset="0"/>
              </a:rPr>
              <a:t>of </a:t>
            </a:r>
            <a:r>
              <a:rPr lang="en-US" sz="2400" dirty="0" smtClean="0">
                <a:latin typeface="Bookman Old Style" panose="02050604050505020204" pitchFamily="18" charset="0"/>
              </a:rPr>
              <a:t>and access to services</a:t>
            </a:r>
            <a:endParaRPr lang="en-US" sz="2400" dirty="0"/>
          </a:p>
        </p:txBody>
      </p:sp>
      <p:sp>
        <p:nvSpPr>
          <p:cNvPr id="8" name="Striped Right Arrow 7"/>
          <p:cNvSpPr/>
          <p:nvPr/>
        </p:nvSpPr>
        <p:spPr>
          <a:xfrm>
            <a:off x="7907099" y="2550936"/>
            <a:ext cx="854242" cy="745962"/>
          </a:xfrm>
          <a:prstGeom prst="stripedRightArrow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triped Right Arrow 8"/>
          <p:cNvSpPr/>
          <p:nvPr/>
        </p:nvSpPr>
        <p:spPr>
          <a:xfrm>
            <a:off x="7897541" y="4733390"/>
            <a:ext cx="854242" cy="745962"/>
          </a:xfrm>
          <a:prstGeom prst="striped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e 9"/>
          <p:cNvSpPr/>
          <p:nvPr/>
        </p:nvSpPr>
        <p:spPr>
          <a:xfrm>
            <a:off x="7475734" y="2025166"/>
            <a:ext cx="324520" cy="1796208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e 10"/>
          <p:cNvSpPr/>
          <p:nvPr/>
        </p:nvSpPr>
        <p:spPr>
          <a:xfrm>
            <a:off x="7557622" y="4252720"/>
            <a:ext cx="242632" cy="1685097"/>
          </a:xfrm>
          <a:prstGeom prst="rightBrac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8855392" y="1985216"/>
            <a:ext cx="2863366" cy="1840844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 smtClean="0"/>
              <a:t>Basic Interview: All eligible members of the household</a:t>
            </a:r>
            <a:endParaRPr lang="en-US" sz="2400" b="1" dirty="0" smtClean="0"/>
          </a:p>
        </p:txBody>
      </p:sp>
      <p:sp>
        <p:nvSpPr>
          <p:cNvPr id="14" name="Rounded Rectangle 13"/>
          <p:cNvSpPr/>
          <p:nvPr/>
        </p:nvSpPr>
        <p:spPr>
          <a:xfrm>
            <a:off x="8849070" y="4154928"/>
            <a:ext cx="2869687" cy="1875821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 smtClean="0"/>
              <a:t>Detailed Interview: Only those who report substance use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8398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of the HHS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4823"/>
            <a:ext cx="10515600" cy="4927063"/>
          </a:xfrm>
        </p:spPr>
        <p:txBody>
          <a:bodyPr>
            <a:normAutofit/>
          </a:bodyPr>
          <a:lstStyle/>
          <a:p>
            <a:r>
              <a:rPr lang="en-US" dirty="0" smtClean="0"/>
              <a:t>By the end of the 5-day training, the participants are expected to:</a:t>
            </a:r>
          </a:p>
          <a:p>
            <a:pPr lvl="1"/>
            <a:r>
              <a:rPr lang="en-US" dirty="0" smtClean="0"/>
              <a:t>Understand the basics of drugs and drug use disorders</a:t>
            </a:r>
          </a:p>
          <a:p>
            <a:pPr lvl="1"/>
            <a:r>
              <a:rPr lang="en-US" dirty="0" smtClean="0"/>
              <a:t>Become familiar with the various sections and items of the HHS questionnaire</a:t>
            </a:r>
          </a:p>
          <a:p>
            <a:pPr lvl="1"/>
            <a:r>
              <a:rPr lang="en-US" dirty="0" smtClean="0"/>
              <a:t>Learn and practice the approach and skills required to conduct the HHS survey interview (household and individual)</a:t>
            </a:r>
          </a:p>
          <a:p>
            <a:pPr lvl="1"/>
            <a:r>
              <a:rPr lang="en-US" dirty="0" smtClean="0"/>
              <a:t>Develop adequate understanding of the operational steps involved in conducting HHS survey</a:t>
            </a:r>
          </a:p>
          <a:p>
            <a:pPr lvl="1"/>
            <a:r>
              <a:rPr lang="en-US" dirty="0" smtClean="0"/>
              <a:t>Become familiar with the recording of HHS interview data on the survey software</a:t>
            </a:r>
          </a:p>
          <a:p>
            <a:pPr lvl="1"/>
            <a:r>
              <a:rPr lang="en-US" dirty="0" smtClean="0"/>
              <a:t>Understand the various reporting, troubleshooting and quality assurance mechanisms for the HHS survey</a:t>
            </a:r>
          </a:p>
          <a:p>
            <a:r>
              <a:rPr lang="en-US" b="1" dirty="0" smtClean="0"/>
              <a:t>Now, let us go through the 5-day training agenda…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7071-A7D8-4D99-B4F9-EF549053E347}" type="datetime1">
              <a:rPr lang="en-US" smtClean="0">
                <a:solidFill>
                  <a:prstClr val="white">
                    <a:lumMod val="85000"/>
                  </a:prstClr>
                </a:solidFill>
              </a:rPr>
              <a:pPr/>
              <a:t>09-Jan-18</a:t>
            </a:fld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NATIONAL SURVEY ON SUBSTANCE USE IN INDIA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NDDTC, AIIMS, NEW DELHI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0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09850" y="1036320"/>
            <a:ext cx="5863590" cy="2782807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en-US" sz="4800" b="1" dirty="0" smtClean="0">
                <a:latin typeface="Garamond" panose="02020404030301010803" pitchFamily="18" charset="0"/>
              </a:rPr>
              <a:t>Thank you </a:t>
            </a:r>
            <a:endParaRPr lang="en-US" sz="4800" b="1" dirty="0">
              <a:latin typeface="Garamond" panose="02020404030301010803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40704" y="5866146"/>
            <a:ext cx="6056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National Drug Dependence Treatment Centre</a:t>
            </a:r>
            <a:b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en-US" sz="2000" spc="-118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AIIMS</a:t>
            </a:r>
            <a:r>
              <a:rPr lang="en-US" sz="2000" spc="-118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, </a:t>
            </a:r>
            <a:r>
              <a:rPr lang="en-US" sz="2000" spc="-118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New Delhi</a:t>
            </a:r>
            <a:endParaRPr lang="en-US" sz="2000" spc="-118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00" y="5527143"/>
            <a:ext cx="933240" cy="104688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1422114" y="145922"/>
            <a:ext cx="5283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Ministry of Social Justice and Empowerment, Government of India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00" y="145922"/>
            <a:ext cx="836920" cy="142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4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National Survey: </a:t>
            </a:r>
            <a:br>
              <a:rPr lang="en-US" dirty="0" smtClean="0"/>
            </a:br>
            <a:r>
              <a:rPr lang="en-US" dirty="0" smtClean="0"/>
              <a:t>Objectives &amp; Survey Components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525588"/>
          <a:ext cx="10515600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NATIONAL SURVEY ON SUBSTANCE USE IN INDIA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NDDTC, AIIMS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9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C5B9C3-AC58-40D8-8E6F-4A8245083A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E036A6F-6AB5-4858-93E8-DBE9170D85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FBD6AC-4118-4B90-9717-0A7F321441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FC2816-3770-47B1-A538-CE769BA4C3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 Survey:</a:t>
            </a:r>
            <a:br>
              <a:rPr lang="en-US" dirty="0"/>
            </a:br>
            <a:r>
              <a:rPr lang="en-US" dirty="0"/>
              <a:t>Components for Objective #1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9576667"/>
              </p:ext>
            </p:extLst>
          </p:nvPr>
        </p:nvGraphicFramePr>
        <p:xfrm>
          <a:off x="838200" y="1525588"/>
          <a:ext cx="10515600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NATIONAL SURVEY ON SUBSTANCE USE IN INDIA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NDDTC, AIIMS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58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Expected outputs from the HHS survey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b="1" dirty="0"/>
              <a:t>Proportion of population (male / female) who use </a:t>
            </a:r>
            <a:r>
              <a:rPr lang="en-GB" b="1" dirty="0" smtClean="0"/>
              <a:t>psychoactive substances</a:t>
            </a:r>
            <a:r>
              <a:rPr lang="en-GB" dirty="0" smtClean="0"/>
              <a:t>: </a:t>
            </a:r>
            <a:r>
              <a:rPr lang="en-GB" dirty="0"/>
              <a:t>for various states AND the country as a whole </a:t>
            </a:r>
            <a:endParaRPr lang="en-US" dirty="0"/>
          </a:p>
          <a:p>
            <a:pPr lvl="0"/>
            <a:r>
              <a:rPr lang="en-GB" b="1" dirty="0"/>
              <a:t>Estimated Numbers of people (male / female) </a:t>
            </a:r>
            <a:r>
              <a:rPr lang="en-GB" b="1" dirty="0" smtClean="0"/>
              <a:t>who </a:t>
            </a:r>
            <a:r>
              <a:rPr lang="en-GB" b="1" dirty="0"/>
              <a:t>are </a:t>
            </a:r>
            <a:r>
              <a:rPr lang="en-GB" b="1" dirty="0" smtClean="0"/>
              <a:t>suffering from Substance Use Disorders</a:t>
            </a:r>
            <a:r>
              <a:rPr lang="en-GB" dirty="0" smtClean="0"/>
              <a:t>: for </a:t>
            </a:r>
            <a:r>
              <a:rPr lang="en-GB" dirty="0"/>
              <a:t>various states AND the country as a whole </a:t>
            </a:r>
            <a:endParaRPr lang="en-US" dirty="0"/>
          </a:p>
          <a:p>
            <a:pPr lvl="0"/>
            <a:r>
              <a:rPr lang="en-GB" dirty="0"/>
              <a:t>Characteristics and profile of people who use drugs </a:t>
            </a:r>
            <a:endParaRPr lang="en-US" dirty="0"/>
          </a:p>
          <a:p>
            <a:pPr lvl="0"/>
            <a:r>
              <a:rPr lang="en-GB" dirty="0" smtClean="0"/>
              <a:t>Profile of people seeking addiction treatment services</a:t>
            </a:r>
          </a:p>
          <a:p>
            <a:r>
              <a:rPr lang="en-GB" dirty="0"/>
              <a:t>Availability of and accessibility of various services for people who use </a:t>
            </a:r>
            <a:r>
              <a:rPr lang="en-GB" dirty="0" smtClean="0"/>
              <a:t>drugs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391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HHS Survey: Two main components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7760368"/>
              </p:ext>
            </p:extLst>
          </p:nvPr>
        </p:nvGraphicFramePr>
        <p:xfrm>
          <a:off x="838200" y="1525588"/>
          <a:ext cx="10515600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7071-A7D8-4D99-B4F9-EF549053E347}" type="datetime1">
              <a:rPr lang="en-US" smtClean="0">
                <a:solidFill>
                  <a:prstClr val="white">
                    <a:lumMod val="85000"/>
                  </a:prstClr>
                </a:solidFill>
              </a:rPr>
              <a:pPr/>
              <a:t>09-Jan-18</a:t>
            </a:fld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NATIONAL SURVEY ON SUBSTANCE USE IN INDIA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NDDTC, AIIMS, NEW DELHI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18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 and Listing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Lets us discuss and share our experiences with mapping and listing for next few minutes </a:t>
            </a:r>
          </a:p>
          <a:p>
            <a:pPr lvl="1"/>
            <a:r>
              <a:rPr lang="en-US" dirty="0" smtClean="0"/>
              <a:t>Experiences with traveling to unfamiliar places (PSUs) </a:t>
            </a:r>
          </a:p>
          <a:p>
            <a:pPr lvl="1"/>
            <a:r>
              <a:rPr lang="en-US" dirty="0" smtClean="0"/>
              <a:t>Experiences with getting permissions / support from local stakeholders </a:t>
            </a:r>
          </a:p>
          <a:p>
            <a:pPr lvl="1"/>
            <a:r>
              <a:rPr lang="en-US" dirty="0" smtClean="0"/>
              <a:t>Experiences with drawing maps and listing structures / households</a:t>
            </a:r>
          </a:p>
          <a:p>
            <a:pPr lvl="1"/>
            <a:r>
              <a:rPr lang="en-US" dirty="0" smtClean="0"/>
              <a:t>Experiences with interacting with members of households and collecting information</a:t>
            </a:r>
          </a:p>
          <a:p>
            <a:pPr lvl="1"/>
            <a:r>
              <a:rPr lang="en-US" dirty="0" smtClean="0"/>
              <a:t>Experiences with entering data into the mobile application (on tablets)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7071-A7D8-4D99-B4F9-EF549053E347}" type="datetime1">
              <a:rPr lang="en-US" smtClean="0">
                <a:solidFill>
                  <a:prstClr val="white">
                    <a:lumMod val="85000"/>
                  </a:prstClr>
                </a:solidFill>
              </a:rPr>
              <a:pPr/>
              <a:t>09-Jan-18</a:t>
            </a:fld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NATIONAL SURVEY ON SUBSTANCE USE IN INDIA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NDDTC, AIIMS, NEW DELHI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39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output of mapping and listing 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4824"/>
            <a:ext cx="10515600" cy="2325281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Freshly drawn (and accurate) Layout maps of all the included PSUs</a:t>
            </a:r>
          </a:p>
          <a:p>
            <a:r>
              <a:rPr lang="en-US" b="1" dirty="0" smtClean="0"/>
              <a:t>List of structures within the geographical boundaries of a PSU</a:t>
            </a:r>
          </a:p>
          <a:p>
            <a:r>
              <a:rPr lang="en-US" b="1" dirty="0" smtClean="0"/>
              <a:t>List of currently occupied households (entered into the software) </a:t>
            </a:r>
          </a:p>
          <a:p>
            <a:endParaRPr lang="en-US" b="1" dirty="0"/>
          </a:p>
          <a:p>
            <a:r>
              <a:rPr lang="en-US" b="1" dirty="0" smtClean="0"/>
              <a:t>After mapping-listing: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7071-A7D8-4D99-B4F9-EF549053E347}" type="datetime1">
              <a:rPr lang="en-US" smtClean="0">
                <a:solidFill>
                  <a:prstClr val="white">
                    <a:lumMod val="85000"/>
                  </a:prstClr>
                </a:solidFill>
              </a:rPr>
              <a:pPr/>
              <a:t>09-Jan-18</a:t>
            </a:fld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NATIONAL SURVEY ON SUBSTANCE USE IN INDIA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NDDTC, AIIMS, NEW DELHI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87166244"/>
              </p:ext>
            </p:extLst>
          </p:nvPr>
        </p:nvGraphicFramePr>
        <p:xfrm>
          <a:off x="408466" y="3296652"/>
          <a:ext cx="11377914" cy="3130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5689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Household </a:t>
            </a:r>
            <a:r>
              <a:rPr lang="en-US" dirty="0" smtClean="0"/>
              <a:t>Sample Survey</a:t>
            </a:r>
            <a:r>
              <a:rPr lang="en-US" dirty="0"/>
              <a:t>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What will be done during the survey?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Interviews of all </a:t>
            </a:r>
            <a:r>
              <a:rPr lang="en-US" b="1" dirty="0" smtClean="0"/>
              <a:t>ELIGIBLE </a:t>
            </a:r>
            <a:r>
              <a:rPr lang="en-US" dirty="0" smtClean="0"/>
              <a:t>members of the selected households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NATIONAL SURVEY ON SUBSTANCE USE IN INDIA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NDDTC, AIIMS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825697" y="2313348"/>
            <a:ext cx="10548891" cy="3214208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ELIGIBILITY CRITERIA</a:t>
            </a:r>
          </a:p>
          <a:p>
            <a:pPr marL="288925" indent="-228600">
              <a:buFont typeface="Arial" panose="020B0604020202020204" pitchFamily="34" charset="0"/>
              <a:buChar char="•"/>
            </a:pPr>
            <a:r>
              <a:rPr lang="en-US" sz="2800" dirty="0" smtClean="0"/>
              <a:t>Age: 10 </a:t>
            </a:r>
            <a:r>
              <a:rPr lang="en-US" sz="2800" dirty="0"/>
              <a:t>and 75 years (both </a:t>
            </a:r>
            <a:r>
              <a:rPr lang="en-US" sz="2800" dirty="0" smtClean="0"/>
              <a:t>included)</a:t>
            </a:r>
          </a:p>
          <a:p>
            <a:pPr marL="288925" indent="-228600">
              <a:buFont typeface="Arial" panose="020B0604020202020204" pitchFamily="34" charset="0"/>
              <a:buChar char="•"/>
            </a:pPr>
            <a:r>
              <a:rPr lang="en-US" sz="2800" dirty="0" smtClean="0"/>
              <a:t>All genders</a:t>
            </a:r>
            <a:endParaRPr lang="en-US" sz="2800" dirty="0"/>
          </a:p>
          <a:p>
            <a:pPr marL="288925" indent="-228600">
              <a:buFont typeface="Arial" panose="020B0604020202020204" pitchFamily="34" charset="0"/>
              <a:buChar char="•"/>
            </a:pPr>
            <a:r>
              <a:rPr lang="en-US" sz="2800" dirty="0" smtClean="0"/>
              <a:t>Willing </a:t>
            </a:r>
            <a:r>
              <a:rPr lang="en-US" sz="2800" dirty="0"/>
              <a:t>to provide informed </a:t>
            </a:r>
            <a:r>
              <a:rPr lang="en-US" sz="2800" dirty="0" smtClean="0"/>
              <a:t>consent</a:t>
            </a:r>
          </a:p>
          <a:p>
            <a:pPr marL="288925" indent="-228600">
              <a:buFont typeface="Arial" panose="020B0604020202020204" pitchFamily="34" charset="0"/>
              <a:buChar char="•"/>
            </a:pPr>
            <a:r>
              <a:rPr lang="en-US" sz="2800" dirty="0" smtClean="0"/>
              <a:t>Do not have severe </a:t>
            </a:r>
            <a:r>
              <a:rPr lang="en-US" sz="2800" dirty="0"/>
              <a:t>disability </a:t>
            </a:r>
            <a:r>
              <a:rPr lang="en-US" sz="2800" dirty="0" smtClean="0"/>
              <a:t>or physical </a:t>
            </a:r>
            <a:r>
              <a:rPr lang="en-US" sz="2800" dirty="0"/>
              <a:t>/ mental health </a:t>
            </a:r>
            <a:r>
              <a:rPr lang="en-US" sz="2800" dirty="0" smtClean="0"/>
              <a:t>conditions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7952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Household </a:t>
            </a:r>
            <a:r>
              <a:rPr lang="en-US" dirty="0" smtClean="0"/>
              <a:t>Sample Survey</a:t>
            </a:r>
            <a:r>
              <a:rPr lang="en-US" dirty="0"/>
              <a:t>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Process of </a:t>
            </a:r>
            <a:r>
              <a:rPr lang="en-US" dirty="0"/>
              <a:t>conducting </a:t>
            </a:r>
            <a:r>
              <a:rPr lang="en-US" dirty="0" smtClean="0"/>
              <a:t>interviews</a:t>
            </a:r>
            <a:endParaRPr lang="en-US" dirty="0"/>
          </a:p>
        </p:txBody>
      </p:sp>
      <p:graphicFrame>
        <p:nvGraphicFramePr>
          <p:cNvPr id="4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7519030"/>
              </p:ext>
            </p:extLst>
          </p:nvPr>
        </p:nvGraphicFramePr>
        <p:xfrm>
          <a:off x="838200" y="1525588"/>
          <a:ext cx="10515600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NATIONAL SURVEY ON SUBSTANCE USE IN INDIA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NDDTC, AIIMS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12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D99596-205D-4DFD-B39A-1A309E05DC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A48810-E575-4356-BFCF-0384C80C37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CC4CAD-8D9C-4AB5-8434-D68A7CD91E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6AD3C5-E0E3-45FF-9B6E-64EC6865BA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184237-0A60-42F9-B38D-1E4EDEA434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67D7C3-76B4-4CA4-8C0A-76C887CFF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7406</TotalTime>
  <Words>746</Words>
  <Application>Microsoft Office PowerPoint</Application>
  <PresentationFormat>Widescreen</PresentationFormat>
  <Paragraphs>113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Archer Semibold</vt:lpstr>
      <vt:lpstr>ArcherPro Semibold</vt:lpstr>
      <vt:lpstr>Arial</vt:lpstr>
      <vt:lpstr>Arial Narrow</vt:lpstr>
      <vt:lpstr>Bookman Old Style</vt:lpstr>
      <vt:lpstr>Calibri</vt:lpstr>
      <vt:lpstr>Calibri Light</vt:lpstr>
      <vt:lpstr>Garamond</vt:lpstr>
      <vt:lpstr>Symbol</vt:lpstr>
      <vt:lpstr>Wingdings 2</vt:lpstr>
      <vt:lpstr>Office Theme</vt:lpstr>
      <vt:lpstr>1_Office Theme</vt:lpstr>
      <vt:lpstr>National Survey on Extent and Pattern of Substance Use in India</vt:lpstr>
      <vt:lpstr>National Survey:  Objectives &amp; Survey Components</vt:lpstr>
      <vt:lpstr>National Survey: Components for Objective #1</vt:lpstr>
      <vt:lpstr>Expected outputs from the HHS survey</vt:lpstr>
      <vt:lpstr>HHS Survey: Two main components</vt:lpstr>
      <vt:lpstr>Mapping and Listing</vt:lpstr>
      <vt:lpstr>What is the output of mapping and listing ? </vt:lpstr>
      <vt:lpstr>Household Sample Survey:  What will be done during the survey?</vt:lpstr>
      <vt:lpstr>Household Sample Survey:  Process of conducting interviews</vt:lpstr>
      <vt:lpstr>Household Sample Survey:  What will we ask during he interview?</vt:lpstr>
      <vt:lpstr>Objectives of the HHS training</vt:lpstr>
      <vt:lpstr>Thank you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Atul Ambekar</dc:creator>
  <cp:lastModifiedBy>Alok Agrawal</cp:lastModifiedBy>
  <cp:revision>76</cp:revision>
  <dcterms:created xsi:type="dcterms:W3CDTF">2016-10-10T12:04:51Z</dcterms:created>
  <dcterms:modified xsi:type="dcterms:W3CDTF">2018-01-09T15:42:42Z</dcterms:modified>
</cp:coreProperties>
</file>