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8" r:id="rId1"/>
    <p:sldMasterId id="2147484109" r:id="rId2"/>
    <p:sldMasterId id="2147484121" r:id="rId3"/>
  </p:sldMasterIdLst>
  <p:notesMasterIdLst>
    <p:notesMasterId r:id="rId61"/>
  </p:notesMasterIdLst>
  <p:sldIdLst>
    <p:sldId id="374" r:id="rId4"/>
    <p:sldId id="378" r:id="rId5"/>
    <p:sldId id="257" r:id="rId6"/>
    <p:sldId id="261" r:id="rId7"/>
    <p:sldId id="262" r:id="rId8"/>
    <p:sldId id="263" r:id="rId9"/>
    <p:sldId id="264" r:id="rId10"/>
    <p:sldId id="361" r:id="rId11"/>
    <p:sldId id="265" r:id="rId12"/>
    <p:sldId id="329" r:id="rId13"/>
    <p:sldId id="330" r:id="rId14"/>
    <p:sldId id="362" r:id="rId15"/>
    <p:sldId id="332" r:id="rId16"/>
    <p:sldId id="333" r:id="rId17"/>
    <p:sldId id="336" r:id="rId18"/>
    <p:sldId id="363" r:id="rId19"/>
    <p:sldId id="335" r:id="rId20"/>
    <p:sldId id="364" r:id="rId21"/>
    <p:sldId id="365" r:id="rId22"/>
    <p:sldId id="367" r:id="rId23"/>
    <p:sldId id="337" r:id="rId24"/>
    <p:sldId id="340" r:id="rId25"/>
    <p:sldId id="341" r:id="rId26"/>
    <p:sldId id="368" r:id="rId27"/>
    <p:sldId id="369" r:id="rId28"/>
    <p:sldId id="342" r:id="rId29"/>
    <p:sldId id="343" r:id="rId30"/>
    <p:sldId id="344" r:id="rId31"/>
    <p:sldId id="346" r:id="rId32"/>
    <p:sldId id="345" r:id="rId33"/>
    <p:sldId id="373" r:id="rId34"/>
    <p:sldId id="347" r:id="rId35"/>
    <p:sldId id="348" r:id="rId36"/>
    <p:sldId id="349" r:id="rId37"/>
    <p:sldId id="350" r:id="rId38"/>
    <p:sldId id="351" r:id="rId39"/>
    <p:sldId id="352" r:id="rId40"/>
    <p:sldId id="353" r:id="rId41"/>
    <p:sldId id="354" r:id="rId42"/>
    <p:sldId id="370" r:id="rId43"/>
    <p:sldId id="371" r:id="rId44"/>
    <p:sldId id="356" r:id="rId45"/>
    <p:sldId id="357" r:id="rId46"/>
    <p:sldId id="358" r:id="rId47"/>
    <p:sldId id="375" r:id="rId48"/>
    <p:sldId id="360" r:id="rId49"/>
    <p:sldId id="372" r:id="rId50"/>
    <p:sldId id="379" r:id="rId51"/>
    <p:sldId id="380" r:id="rId52"/>
    <p:sldId id="381" r:id="rId53"/>
    <p:sldId id="382" r:id="rId54"/>
    <p:sldId id="383" r:id="rId55"/>
    <p:sldId id="384" r:id="rId56"/>
    <p:sldId id="385" r:id="rId57"/>
    <p:sldId id="386" r:id="rId58"/>
    <p:sldId id="387" r:id="rId59"/>
    <p:sldId id="377" r:id="rId6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CECE"/>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011" autoAdjust="0"/>
  </p:normalViewPr>
  <p:slideViewPr>
    <p:cSldViewPr>
      <p:cViewPr varScale="1">
        <p:scale>
          <a:sx n="108" d="100"/>
          <a:sy n="108" d="100"/>
        </p:scale>
        <p:origin x="408" y="108"/>
      </p:cViewPr>
      <p:guideLst>
        <p:guide orient="horz" pos="2160"/>
        <p:guide pos="2880"/>
        <p:guide orient="horz" pos="162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microsoft.com/office/2015/10/relationships/revisionInfo" Target="revisionInfo.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A59BB7-1449-4C6D-B0F5-9245D8397E77}" type="doc">
      <dgm:prSet loTypeId="urn:microsoft.com/office/officeart/2005/8/layout/cycle3" loCatId="cycle" qsTypeId="urn:microsoft.com/office/officeart/2005/8/quickstyle/simple1" qsCatId="simple" csTypeId="urn:microsoft.com/office/officeart/2005/8/colors/colorful1#1" csCatId="colorful" phldr="1"/>
      <dgm:spPr/>
      <dgm:t>
        <a:bodyPr/>
        <a:lstStyle/>
        <a:p>
          <a:endParaRPr lang="en-US"/>
        </a:p>
      </dgm:t>
    </dgm:pt>
    <dgm:pt modelId="{A282DA86-F373-4AC5-A0B3-16D619DD2CC3}">
      <dgm:prSet phldrT="[Text]" custT="1"/>
      <dgm:spPr/>
      <dgm:t>
        <a:bodyPr/>
        <a:lstStyle/>
        <a:p>
          <a:r>
            <a:rPr lang="en-US" sz="2000" b="1" dirty="0"/>
            <a:t>Physical</a:t>
          </a:r>
        </a:p>
      </dgm:t>
    </dgm:pt>
    <dgm:pt modelId="{211ADB84-D96B-43E8-AD56-E06A1CD889E2}" type="parTrans" cxnId="{9CD9CC41-B66E-4D6D-AAD7-422A966A7609}">
      <dgm:prSet/>
      <dgm:spPr/>
      <dgm:t>
        <a:bodyPr/>
        <a:lstStyle/>
        <a:p>
          <a:endParaRPr lang="en-US" sz="2000" b="1"/>
        </a:p>
      </dgm:t>
    </dgm:pt>
    <dgm:pt modelId="{80B6474A-C8DD-42D2-AC53-239C98510272}" type="sibTrans" cxnId="{9CD9CC41-B66E-4D6D-AAD7-422A966A7609}">
      <dgm:prSet/>
      <dgm:spPr/>
      <dgm:t>
        <a:bodyPr/>
        <a:lstStyle/>
        <a:p>
          <a:endParaRPr lang="en-US" sz="2000" b="1"/>
        </a:p>
      </dgm:t>
    </dgm:pt>
    <dgm:pt modelId="{572A08F7-E3B7-435F-947E-9E3ABA028975}">
      <dgm:prSet phldrT="[Text]" custT="1"/>
      <dgm:spPr/>
      <dgm:t>
        <a:bodyPr/>
        <a:lstStyle/>
        <a:p>
          <a:r>
            <a:rPr lang="en-US" sz="2000" b="1" dirty="0"/>
            <a:t>Psychological</a:t>
          </a:r>
        </a:p>
      </dgm:t>
    </dgm:pt>
    <dgm:pt modelId="{D0D1E56F-76D9-4E91-90EF-E19BF3D8DF26}" type="parTrans" cxnId="{C2A925AF-DEF9-4A19-BB16-895582EEC767}">
      <dgm:prSet/>
      <dgm:spPr/>
      <dgm:t>
        <a:bodyPr/>
        <a:lstStyle/>
        <a:p>
          <a:endParaRPr lang="en-US" sz="2000" b="1"/>
        </a:p>
      </dgm:t>
    </dgm:pt>
    <dgm:pt modelId="{792F163D-185D-4E3E-A54D-23A95A435CB7}" type="sibTrans" cxnId="{C2A925AF-DEF9-4A19-BB16-895582EEC767}">
      <dgm:prSet/>
      <dgm:spPr/>
      <dgm:t>
        <a:bodyPr/>
        <a:lstStyle/>
        <a:p>
          <a:endParaRPr lang="en-US" sz="2000" b="1"/>
        </a:p>
      </dgm:t>
    </dgm:pt>
    <dgm:pt modelId="{65B86448-4DFD-4A2F-B7B1-44D99CB72D10}">
      <dgm:prSet phldrT="[Text]" custT="1"/>
      <dgm:spPr/>
      <dgm:t>
        <a:bodyPr/>
        <a:lstStyle/>
        <a:p>
          <a:r>
            <a:rPr lang="en-US" sz="2000" b="1" dirty="0"/>
            <a:t>Family/Social</a:t>
          </a:r>
        </a:p>
      </dgm:t>
    </dgm:pt>
    <dgm:pt modelId="{867A1E07-96DF-42EA-80C3-D3CF0A73957D}" type="parTrans" cxnId="{5384D6B8-A598-4BE9-943B-FABC95172DB8}">
      <dgm:prSet/>
      <dgm:spPr/>
      <dgm:t>
        <a:bodyPr/>
        <a:lstStyle/>
        <a:p>
          <a:endParaRPr lang="en-US" sz="2000" b="1"/>
        </a:p>
      </dgm:t>
    </dgm:pt>
    <dgm:pt modelId="{999177A7-7E3A-47F2-99FB-C6CDB40EF66F}" type="sibTrans" cxnId="{5384D6B8-A598-4BE9-943B-FABC95172DB8}">
      <dgm:prSet/>
      <dgm:spPr/>
      <dgm:t>
        <a:bodyPr/>
        <a:lstStyle/>
        <a:p>
          <a:endParaRPr lang="en-US" sz="2000" b="1"/>
        </a:p>
      </dgm:t>
    </dgm:pt>
    <dgm:pt modelId="{41C3E397-6A16-4ADA-8672-C67601DA7ACC}">
      <dgm:prSet phldrT="[Text]" custT="1"/>
      <dgm:spPr/>
      <dgm:t>
        <a:bodyPr/>
        <a:lstStyle/>
        <a:p>
          <a:r>
            <a:rPr lang="en-US" sz="2000" b="1" dirty="0"/>
            <a:t>Occupational/Financial</a:t>
          </a:r>
        </a:p>
      </dgm:t>
    </dgm:pt>
    <dgm:pt modelId="{03E14268-72C9-4C66-BF07-9F5A68F68894}" type="parTrans" cxnId="{F58EA775-B902-4C10-B519-1FA6A180F2AE}">
      <dgm:prSet/>
      <dgm:spPr/>
      <dgm:t>
        <a:bodyPr/>
        <a:lstStyle/>
        <a:p>
          <a:endParaRPr lang="en-US" sz="2000" b="1"/>
        </a:p>
      </dgm:t>
    </dgm:pt>
    <dgm:pt modelId="{C665F7AC-B5DB-4788-9163-454B26A1E35C}" type="sibTrans" cxnId="{F58EA775-B902-4C10-B519-1FA6A180F2AE}">
      <dgm:prSet/>
      <dgm:spPr/>
      <dgm:t>
        <a:bodyPr/>
        <a:lstStyle/>
        <a:p>
          <a:endParaRPr lang="en-US" sz="2000" b="1"/>
        </a:p>
      </dgm:t>
    </dgm:pt>
    <dgm:pt modelId="{75A91D18-DC60-4E25-80A4-1C70A3329EC8}">
      <dgm:prSet phldrT="[Text]" custT="1"/>
      <dgm:spPr/>
      <dgm:t>
        <a:bodyPr/>
        <a:lstStyle/>
        <a:p>
          <a:r>
            <a:rPr lang="en-US" sz="2000" b="1" dirty="0"/>
            <a:t>Legal</a:t>
          </a:r>
        </a:p>
      </dgm:t>
    </dgm:pt>
    <dgm:pt modelId="{7444BA86-9472-404B-ABE2-346CD02DC2C4}" type="parTrans" cxnId="{750B2F04-BDD2-467E-8004-63E0649C233B}">
      <dgm:prSet/>
      <dgm:spPr/>
      <dgm:t>
        <a:bodyPr/>
        <a:lstStyle/>
        <a:p>
          <a:endParaRPr lang="en-US" sz="2000" b="1"/>
        </a:p>
      </dgm:t>
    </dgm:pt>
    <dgm:pt modelId="{51C913E2-59A4-4810-9F61-72780033D417}" type="sibTrans" cxnId="{750B2F04-BDD2-467E-8004-63E0649C233B}">
      <dgm:prSet/>
      <dgm:spPr/>
      <dgm:t>
        <a:bodyPr/>
        <a:lstStyle/>
        <a:p>
          <a:endParaRPr lang="en-US" sz="2000" b="1"/>
        </a:p>
      </dgm:t>
    </dgm:pt>
    <dgm:pt modelId="{907645CF-2030-4AD7-8344-AAF5B6080A70}" type="pres">
      <dgm:prSet presAssocID="{07A59BB7-1449-4C6D-B0F5-9245D8397E77}" presName="Name0" presStyleCnt="0">
        <dgm:presLayoutVars>
          <dgm:dir/>
          <dgm:resizeHandles val="exact"/>
        </dgm:presLayoutVars>
      </dgm:prSet>
      <dgm:spPr/>
      <dgm:t>
        <a:bodyPr/>
        <a:lstStyle/>
        <a:p>
          <a:endParaRPr lang="en-US"/>
        </a:p>
      </dgm:t>
    </dgm:pt>
    <dgm:pt modelId="{14430274-AA59-4314-ADE9-A27FA5BBFC75}" type="pres">
      <dgm:prSet presAssocID="{07A59BB7-1449-4C6D-B0F5-9245D8397E77}" presName="cycle" presStyleCnt="0"/>
      <dgm:spPr/>
    </dgm:pt>
    <dgm:pt modelId="{F74800CA-34C3-4097-8E2D-075DFC6D64D5}" type="pres">
      <dgm:prSet presAssocID="{A282DA86-F373-4AC5-A0B3-16D619DD2CC3}" presName="nodeFirstNode" presStyleLbl="node1" presStyleIdx="0" presStyleCnt="5">
        <dgm:presLayoutVars>
          <dgm:bulletEnabled val="1"/>
        </dgm:presLayoutVars>
      </dgm:prSet>
      <dgm:spPr/>
      <dgm:t>
        <a:bodyPr/>
        <a:lstStyle/>
        <a:p>
          <a:endParaRPr lang="en-US"/>
        </a:p>
      </dgm:t>
    </dgm:pt>
    <dgm:pt modelId="{12D49179-E4A6-4423-9F93-CB7364E45745}" type="pres">
      <dgm:prSet presAssocID="{80B6474A-C8DD-42D2-AC53-239C98510272}" presName="sibTransFirstNode" presStyleLbl="bgShp" presStyleIdx="0" presStyleCnt="1"/>
      <dgm:spPr/>
      <dgm:t>
        <a:bodyPr/>
        <a:lstStyle/>
        <a:p>
          <a:endParaRPr lang="en-US"/>
        </a:p>
      </dgm:t>
    </dgm:pt>
    <dgm:pt modelId="{B315CD85-E83F-4D43-97A5-A4BD8E4E611C}" type="pres">
      <dgm:prSet presAssocID="{572A08F7-E3B7-435F-947E-9E3ABA028975}" presName="nodeFollowingNodes" presStyleLbl="node1" presStyleIdx="1" presStyleCnt="5" custScaleX="110210" custRadScaleRad="108202" custRadScaleInc="14053">
        <dgm:presLayoutVars>
          <dgm:bulletEnabled val="1"/>
        </dgm:presLayoutVars>
      </dgm:prSet>
      <dgm:spPr/>
      <dgm:t>
        <a:bodyPr/>
        <a:lstStyle/>
        <a:p>
          <a:endParaRPr lang="en-US"/>
        </a:p>
      </dgm:t>
    </dgm:pt>
    <dgm:pt modelId="{AC3E6D78-56C2-408F-BB39-FF73A1868829}" type="pres">
      <dgm:prSet presAssocID="{65B86448-4DFD-4A2F-B7B1-44D99CB72D10}" presName="nodeFollowingNodes" presStyleLbl="node1" presStyleIdx="2" presStyleCnt="5" custScaleX="105469" custRadScaleRad="108469" custRadScaleInc="-9613">
        <dgm:presLayoutVars>
          <dgm:bulletEnabled val="1"/>
        </dgm:presLayoutVars>
      </dgm:prSet>
      <dgm:spPr/>
      <dgm:t>
        <a:bodyPr/>
        <a:lstStyle/>
        <a:p>
          <a:endParaRPr lang="en-US"/>
        </a:p>
      </dgm:t>
    </dgm:pt>
    <dgm:pt modelId="{EBAA8969-D642-4D42-A554-6926E6225D83}" type="pres">
      <dgm:prSet presAssocID="{41C3E397-6A16-4ADA-8672-C67601DA7ACC}" presName="nodeFollowingNodes" presStyleLbl="node1" presStyleIdx="3" presStyleCnt="5" custScaleX="105469" custRadScaleRad="102704" custRadScaleInc="3379">
        <dgm:presLayoutVars>
          <dgm:bulletEnabled val="1"/>
        </dgm:presLayoutVars>
      </dgm:prSet>
      <dgm:spPr/>
      <dgm:t>
        <a:bodyPr/>
        <a:lstStyle/>
        <a:p>
          <a:endParaRPr lang="en-US"/>
        </a:p>
      </dgm:t>
    </dgm:pt>
    <dgm:pt modelId="{86D15679-A3B1-4AA0-A5CD-9F2EABE18D9C}" type="pres">
      <dgm:prSet presAssocID="{75A91D18-DC60-4E25-80A4-1C70A3329EC8}" presName="nodeFollowingNodes" presStyleLbl="node1" presStyleIdx="4" presStyleCnt="5" custRadScaleRad="99356" custRadScaleInc="-12618">
        <dgm:presLayoutVars>
          <dgm:bulletEnabled val="1"/>
        </dgm:presLayoutVars>
      </dgm:prSet>
      <dgm:spPr/>
      <dgm:t>
        <a:bodyPr/>
        <a:lstStyle/>
        <a:p>
          <a:endParaRPr lang="en-US"/>
        </a:p>
      </dgm:t>
    </dgm:pt>
  </dgm:ptLst>
  <dgm:cxnLst>
    <dgm:cxn modelId="{92CEFFA7-5045-49C1-A8B4-7928EE826616}" type="presOf" srcId="{65B86448-4DFD-4A2F-B7B1-44D99CB72D10}" destId="{AC3E6D78-56C2-408F-BB39-FF73A1868829}" srcOrd="0" destOrd="0" presId="urn:microsoft.com/office/officeart/2005/8/layout/cycle3"/>
    <dgm:cxn modelId="{750B2F04-BDD2-467E-8004-63E0649C233B}" srcId="{07A59BB7-1449-4C6D-B0F5-9245D8397E77}" destId="{75A91D18-DC60-4E25-80A4-1C70A3329EC8}" srcOrd="4" destOrd="0" parTransId="{7444BA86-9472-404B-ABE2-346CD02DC2C4}" sibTransId="{51C913E2-59A4-4810-9F61-72780033D417}"/>
    <dgm:cxn modelId="{5384D6B8-A598-4BE9-943B-FABC95172DB8}" srcId="{07A59BB7-1449-4C6D-B0F5-9245D8397E77}" destId="{65B86448-4DFD-4A2F-B7B1-44D99CB72D10}" srcOrd="2" destOrd="0" parTransId="{867A1E07-96DF-42EA-80C3-D3CF0A73957D}" sibTransId="{999177A7-7E3A-47F2-99FB-C6CDB40EF66F}"/>
    <dgm:cxn modelId="{9CD9CC41-B66E-4D6D-AAD7-422A966A7609}" srcId="{07A59BB7-1449-4C6D-B0F5-9245D8397E77}" destId="{A282DA86-F373-4AC5-A0B3-16D619DD2CC3}" srcOrd="0" destOrd="0" parTransId="{211ADB84-D96B-43E8-AD56-E06A1CD889E2}" sibTransId="{80B6474A-C8DD-42D2-AC53-239C98510272}"/>
    <dgm:cxn modelId="{7418A6E6-0650-434D-8298-2CFEF08070F7}" type="presOf" srcId="{75A91D18-DC60-4E25-80A4-1C70A3329EC8}" destId="{86D15679-A3B1-4AA0-A5CD-9F2EABE18D9C}" srcOrd="0" destOrd="0" presId="urn:microsoft.com/office/officeart/2005/8/layout/cycle3"/>
    <dgm:cxn modelId="{8E7F068C-0317-4B33-84F8-33FB42D7F2F3}" type="presOf" srcId="{41C3E397-6A16-4ADA-8672-C67601DA7ACC}" destId="{EBAA8969-D642-4D42-A554-6926E6225D83}" srcOrd="0" destOrd="0" presId="urn:microsoft.com/office/officeart/2005/8/layout/cycle3"/>
    <dgm:cxn modelId="{AF2429C5-F355-4E14-B73A-EB5AA562B456}" type="presOf" srcId="{A282DA86-F373-4AC5-A0B3-16D619DD2CC3}" destId="{F74800CA-34C3-4097-8E2D-075DFC6D64D5}" srcOrd="0" destOrd="0" presId="urn:microsoft.com/office/officeart/2005/8/layout/cycle3"/>
    <dgm:cxn modelId="{F58EA775-B902-4C10-B519-1FA6A180F2AE}" srcId="{07A59BB7-1449-4C6D-B0F5-9245D8397E77}" destId="{41C3E397-6A16-4ADA-8672-C67601DA7ACC}" srcOrd="3" destOrd="0" parTransId="{03E14268-72C9-4C66-BF07-9F5A68F68894}" sibTransId="{C665F7AC-B5DB-4788-9163-454B26A1E35C}"/>
    <dgm:cxn modelId="{48E03CB4-3249-42DF-9AEF-F4F9883E017E}" type="presOf" srcId="{07A59BB7-1449-4C6D-B0F5-9245D8397E77}" destId="{907645CF-2030-4AD7-8344-AAF5B6080A70}" srcOrd="0" destOrd="0" presId="urn:microsoft.com/office/officeart/2005/8/layout/cycle3"/>
    <dgm:cxn modelId="{B020B607-FD4D-4348-8CFA-ADAFED1674A8}" type="presOf" srcId="{80B6474A-C8DD-42D2-AC53-239C98510272}" destId="{12D49179-E4A6-4423-9F93-CB7364E45745}" srcOrd="0" destOrd="0" presId="urn:microsoft.com/office/officeart/2005/8/layout/cycle3"/>
    <dgm:cxn modelId="{C2A925AF-DEF9-4A19-BB16-895582EEC767}" srcId="{07A59BB7-1449-4C6D-B0F5-9245D8397E77}" destId="{572A08F7-E3B7-435F-947E-9E3ABA028975}" srcOrd="1" destOrd="0" parTransId="{D0D1E56F-76D9-4E91-90EF-E19BF3D8DF26}" sibTransId="{792F163D-185D-4E3E-A54D-23A95A435CB7}"/>
    <dgm:cxn modelId="{8D306B1F-652D-4239-8E67-A4726DE3E701}" type="presOf" srcId="{572A08F7-E3B7-435F-947E-9E3ABA028975}" destId="{B315CD85-E83F-4D43-97A5-A4BD8E4E611C}" srcOrd="0" destOrd="0" presId="urn:microsoft.com/office/officeart/2005/8/layout/cycle3"/>
    <dgm:cxn modelId="{59ED2A32-30AD-4F8F-89FF-CB5D78304898}" type="presParOf" srcId="{907645CF-2030-4AD7-8344-AAF5B6080A70}" destId="{14430274-AA59-4314-ADE9-A27FA5BBFC75}" srcOrd="0" destOrd="0" presId="urn:microsoft.com/office/officeart/2005/8/layout/cycle3"/>
    <dgm:cxn modelId="{314BB776-9948-4FEB-AED9-943A85FCD95E}" type="presParOf" srcId="{14430274-AA59-4314-ADE9-A27FA5BBFC75}" destId="{F74800CA-34C3-4097-8E2D-075DFC6D64D5}" srcOrd="0" destOrd="0" presId="urn:microsoft.com/office/officeart/2005/8/layout/cycle3"/>
    <dgm:cxn modelId="{6FCD040E-EC71-4427-8261-886016D69D68}" type="presParOf" srcId="{14430274-AA59-4314-ADE9-A27FA5BBFC75}" destId="{12D49179-E4A6-4423-9F93-CB7364E45745}" srcOrd="1" destOrd="0" presId="urn:microsoft.com/office/officeart/2005/8/layout/cycle3"/>
    <dgm:cxn modelId="{CB89D2ED-3BAB-4768-A164-6CDD57893F6E}" type="presParOf" srcId="{14430274-AA59-4314-ADE9-A27FA5BBFC75}" destId="{B315CD85-E83F-4D43-97A5-A4BD8E4E611C}" srcOrd="2" destOrd="0" presId="urn:microsoft.com/office/officeart/2005/8/layout/cycle3"/>
    <dgm:cxn modelId="{0DB81FBE-840F-4618-AC33-4A0D7BBA3125}" type="presParOf" srcId="{14430274-AA59-4314-ADE9-A27FA5BBFC75}" destId="{AC3E6D78-56C2-408F-BB39-FF73A1868829}" srcOrd="3" destOrd="0" presId="urn:microsoft.com/office/officeart/2005/8/layout/cycle3"/>
    <dgm:cxn modelId="{50964D71-34DB-4E4D-A2DB-CB14DBD76C1F}" type="presParOf" srcId="{14430274-AA59-4314-ADE9-A27FA5BBFC75}" destId="{EBAA8969-D642-4D42-A554-6926E6225D83}" srcOrd="4" destOrd="0" presId="urn:microsoft.com/office/officeart/2005/8/layout/cycle3"/>
    <dgm:cxn modelId="{F58569D4-1225-4B3F-BD39-5E1C4DF06848}" type="presParOf" srcId="{14430274-AA59-4314-ADE9-A27FA5BBFC75}" destId="{86D15679-A3B1-4AA0-A5CD-9F2EABE18D9C}"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107434-956A-427D-A784-00332C62C062}" type="datetimeFigureOut">
              <a:rPr lang="en-GB" smtClean="0"/>
              <a:pPr/>
              <a:t>09/01/2018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8EB895-204F-45F9-B86C-74E2B5337238}" type="slidenum">
              <a:rPr lang="en-GB" smtClean="0"/>
              <a:pPr/>
              <a:t>‹#›</a:t>
            </a:fld>
            <a:endParaRPr lang="en-GB"/>
          </a:p>
        </p:txBody>
      </p:sp>
    </p:spTree>
    <p:extLst>
      <p:ext uri="{BB962C8B-B14F-4D97-AF65-F5344CB8AC3E}">
        <p14:creationId xmlns:p14="http://schemas.microsoft.com/office/powerpoint/2010/main" val="1840003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1CA274-F1DD-45D2-AD79-2E4E20D155E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096428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3302D1BE-CFA8-4B40-84C3-93963EC9125E}" type="slidenum">
              <a:rPr lang="en-US" altLang="en-US" sz="1300">
                <a:latin typeface="Arial" panose="020B0604020202020204" pitchFamily="34" charset="0"/>
              </a:rPr>
              <a:pPr eaLnBrk="1" hangingPunct="1">
                <a:spcBef>
                  <a:spcPct val="0"/>
                </a:spcBef>
              </a:pPr>
              <a:t>13</a:t>
            </a:fld>
            <a:endParaRPr lang="en-US" altLang="en-US" sz="1300">
              <a:latin typeface="Arial" panose="020B0604020202020204" pitchFamily="34" charset="0"/>
            </a:endParaRPr>
          </a:p>
        </p:txBody>
      </p:sp>
      <p:sp>
        <p:nvSpPr>
          <p:cNvPr id="82947"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074285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E855B730-8AC9-49E2-A3CF-7BABF3A68978}" type="slidenum">
              <a:rPr lang="en-US" altLang="en-US" sz="1300">
                <a:latin typeface="Arial" panose="020B0604020202020204" pitchFamily="34" charset="0"/>
              </a:rPr>
              <a:pPr eaLnBrk="1" hangingPunct="1">
                <a:spcBef>
                  <a:spcPct val="0"/>
                </a:spcBef>
              </a:pPr>
              <a:t>17</a:t>
            </a:fld>
            <a:endParaRPr lang="en-US" altLang="en-US" sz="1300">
              <a:latin typeface="Arial" panose="020B0604020202020204" pitchFamily="34" charset="0"/>
            </a:endParaRPr>
          </a:p>
        </p:txBody>
      </p:sp>
      <p:sp>
        <p:nvSpPr>
          <p:cNvPr id="83971"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Discuss Heroin / brown sugar / white sugar and its mode of intake. </a:t>
            </a:r>
          </a:p>
        </p:txBody>
      </p:sp>
    </p:spTree>
    <p:extLst>
      <p:ext uri="{BB962C8B-B14F-4D97-AF65-F5344CB8AC3E}">
        <p14:creationId xmlns:p14="http://schemas.microsoft.com/office/powerpoint/2010/main" val="476104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Generate discussion on the names by which the user clients would know these products</a:t>
            </a:r>
          </a:p>
          <a:p>
            <a:endParaRPr lang="en-IN" dirty="0"/>
          </a:p>
        </p:txBody>
      </p:sp>
      <p:sp>
        <p:nvSpPr>
          <p:cNvPr id="4" name="Slide Number Placeholder 3"/>
          <p:cNvSpPr>
            <a:spLocks noGrp="1"/>
          </p:cNvSpPr>
          <p:nvPr>
            <p:ph type="sldNum" sz="quarter" idx="10"/>
          </p:nvPr>
        </p:nvSpPr>
        <p:spPr/>
        <p:txBody>
          <a:bodyPr/>
          <a:lstStyle/>
          <a:p>
            <a:fld id="{BA8EB895-204F-45F9-B86C-74E2B5337238}" type="slidenum">
              <a:rPr lang="en-GB" smtClean="0"/>
              <a:pPr/>
              <a:t>19</a:t>
            </a:fld>
            <a:endParaRPr lang="en-GB"/>
          </a:p>
        </p:txBody>
      </p:sp>
    </p:spTree>
    <p:extLst>
      <p:ext uri="{BB962C8B-B14F-4D97-AF65-F5344CB8AC3E}">
        <p14:creationId xmlns:p14="http://schemas.microsoft.com/office/powerpoint/2010/main" val="3904700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Generate discussion on the names by which the user clients would know these products</a:t>
            </a:r>
          </a:p>
        </p:txBody>
      </p:sp>
      <p:sp>
        <p:nvSpPr>
          <p:cNvPr id="4" name="Slide Number Placeholder 3"/>
          <p:cNvSpPr>
            <a:spLocks noGrp="1"/>
          </p:cNvSpPr>
          <p:nvPr>
            <p:ph type="sldNum" sz="quarter" idx="10"/>
          </p:nvPr>
        </p:nvSpPr>
        <p:spPr/>
        <p:txBody>
          <a:bodyPr/>
          <a:lstStyle/>
          <a:p>
            <a:fld id="{BA8EB895-204F-45F9-B86C-74E2B5337238}" type="slidenum">
              <a:rPr lang="en-GB" smtClean="0"/>
              <a:pPr/>
              <a:t>20</a:t>
            </a:fld>
            <a:endParaRPr lang="en-GB"/>
          </a:p>
        </p:txBody>
      </p:sp>
    </p:spTree>
    <p:extLst>
      <p:ext uri="{BB962C8B-B14F-4D97-AF65-F5344CB8AC3E}">
        <p14:creationId xmlns:p14="http://schemas.microsoft.com/office/powerpoint/2010/main" val="215053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1890F48F-7AB5-438D-9102-00D143B6D04A}" type="slidenum">
              <a:rPr lang="en-US" altLang="en-US" sz="1300">
                <a:latin typeface="Arial" panose="020B0604020202020204" pitchFamily="34" charset="0"/>
              </a:rPr>
              <a:pPr eaLnBrk="1" hangingPunct="1">
                <a:spcBef>
                  <a:spcPct val="0"/>
                </a:spcBef>
              </a:pPr>
              <a:t>22</a:t>
            </a:fld>
            <a:endParaRPr lang="en-US" altLang="en-US" sz="1300">
              <a:latin typeface="Arial" panose="020B0604020202020204" pitchFamily="34" charset="0"/>
            </a:endParaRPr>
          </a:p>
        </p:txBody>
      </p:sp>
      <p:sp>
        <p:nvSpPr>
          <p:cNvPr id="8499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664365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F2C1260-17EC-4AE2-8091-86F3912AE11B}" type="slidenum">
              <a:rPr lang="en-US" altLang="en-US" sz="1300">
                <a:latin typeface="Arial" panose="020B0604020202020204" pitchFamily="34" charset="0"/>
              </a:rPr>
              <a:pPr eaLnBrk="1" hangingPunct="1">
                <a:spcBef>
                  <a:spcPct val="0"/>
                </a:spcBef>
              </a:pPr>
              <a:t>23</a:t>
            </a:fld>
            <a:endParaRPr lang="en-US" altLang="en-US" sz="1300">
              <a:latin typeface="Arial" panose="020B0604020202020204" pitchFamily="34" charset="0"/>
            </a:endParaRPr>
          </a:p>
        </p:txBody>
      </p:sp>
      <p:sp>
        <p:nvSpPr>
          <p:cNvPr id="8601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789055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F246CA-4944-4D06-ABB3-EE690DDA7DE8}" type="slidenum">
              <a:rPr lang="en-IN" smtClean="0"/>
              <a:pPr/>
              <a:t>24</a:t>
            </a:fld>
            <a:endParaRPr lang="en-IN"/>
          </a:p>
        </p:txBody>
      </p:sp>
    </p:spTree>
    <p:extLst>
      <p:ext uri="{BB962C8B-B14F-4D97-AF65-F5344CB8AC3E}">
        <p14:creationId xmlns:p14="http://schemas.microsoft.com/office/powerpoint/2010/main" val="3420950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BF246CA-4944-4D06-ABB3-EE690DDA7DE8}" type="slidenum">
              <a:rPr lang="en-IN" smtClean="0"/>
              <a:pPr/>
              <a:t>25</a:t>
            </a:fld>
            <a:endParaRPr lang="en-IN"/>
          </a:p>
        </p:txBody>
      </p:sp>
    </p:spTree>
    <p:extLst>
      <p:ext uri="{BB962C8B-B14F-4D97-AF65-F5344CB8AC3E}">
        <p14:creationId xmlns:p14="http://schemas.microsoft.com/office/powerpoint/2010/main" val="3776239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593FBF4-5763-4F74-99C9-87113F5DEF47}" type="slidenum">
              <a:rPr lang="en-US" altLang="en-US" sz="1300">
                <a:latin typeface="Arial" panose="020B0604020202020204" pitchFamily="34" charset="0"/>
              </a:rPr>
              <a:pPr eaLnBrk="1" hangingPunct="1">
                <a:spcBef>
                  <a:spcPct val="0"/>
                </a:spcBef>
              </a:pPr>
              <a:t>26</a:t>
            </a:fld>
            <a:endParaRPr lang="en-US" altLang="en-US" sz="1300">
              <a:latin typeface="Arial" panose="020B0604020202020204" pitchFamily="34" charset="0"/>
            </a:endParaRPr>
          </a:p>
        </p:txBody>
      </p:sp>
      <p:sp>
        <p:nvSpPr>
          <p:cNvPr id="87043"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721311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F34BA1E2-8A0C-47C3-A63F-A4F82B311730}" type="slidenum">
              <a:rPr lang="en-US" altLang="en-US" sz="1300">
                <a:latin typeface="Arial" panose="020B0604020202020204" pitchFamily="34" charset="0"/>
              </a:rPr>
              <a:pPr eaLnBrk="1" hangingPunct="1">
                <a:spcBef>
                  <a:spcPct val="0"/>
                </a:spcBef>
              </a:pPr>
              <a:t>27</a:t>
            </a:fld>
            <a:endParaRPr lang="en-US" altLang="en-US" sz="1300">
              <a:latin typeface="Arial" panose="020B0604020202020204" pitchFamily="34" charset="0"/>
            </a:endParaRPr>
          </a:p>
        </p:txBody>
      </p:sp>
      <p:sp>
        <p:nvSpPr>
          <p:cNvPr id="88067"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894967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CF97BDA-0A0B-4530-A7A8-B53BECEF0A01}" type="slidenum">
              <a:rPr lang="en-US" smtClean="0"/>
              <a:pPr/>
              <a:t>4</a:t>
            </a:fld>
            <a:endParaRPr lang="en-US" dirty="0"/>
          </a:p>
        </p:txBody>
      </p:sp>
    </p:spTree>
    <p:extLst>
      <p:ext uri="{BB962C8B-B14F-4D97-AF65-F5344CB8AC3E}">
        <p14:creationId xmlns:p14="http://schemas.microsoft.com/office/powerpoint/2010/main" val="3628117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D95FA815-4162-4DB7-A733-2BFA932ECEE3}" type="slidenum">
              <a:rPr lang="en-US" altLang="en-US" sz="1300">
                <a:latin typeface="Arial" panose="020B0604020202020204" pitchFamily="34" charset="0"/>
              </a:rPr>
              <a:pPr eaLnBrk="1" hangingPunct="1">
                <a:spcBef>
                  <a:spcPct val="0"/>
                </a:spcBef>
              </a:pPr>
              <a:t>28</a:t>
            </a:fld>
            <a:endParaRPr lang="en-US" altLang="en-US" sz="1300">
              <a:latin typeface="Arial" panose="020B0604020202020204" pitchFamily="34" charset="0"/>
            </a:endParaRPr>
          </a:p>
        </p:txBody>
      </p:sp>
      <p:sp>
        <p:nvSpPr>
          <p:cNvPr id="89091"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759969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FC850F86-7C88-4A3E-B390-03CE6D973D15}" type="slidenum">
              <a:rPr lang="en-US" altLang="en-US" sz="1300">
                <a:latin typeface="Arial" panose="020B0604020202020204" pitchFamily="34" charset="0"/>
              </a:rPr>
              <a:pPr eaLnBrk="1" hangingPunct="1">
                <a:spcBef>
                  <a:spcPct val="0"/>
                </a:spcBef>
              </a:pPr>
              <a:t>29</a:t>
            </a:fld>
            <a:endParaRPr lang="en-US" altLang="en-US" sz="1300">
              <a:latin typeface="Arial" panose="020B0604020202020204" pitchFamily="34" charset="0"/>
            </a:endParaRPr>
          </a:p>
        </p:txBody>
      </p:sp>
      <p:sp>
        <p:nvSpPr>
          <p:cNvPr id="9113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These substances are pharmaceutical products which are generally available only on prescription of a registered medical practitioner. However, certain degree of over-the-counter sale of these drugs does take place and hence users of these substances are able to procure them. The effects of these drugs are not similar and mimic the effects of substance discussed earlier depending upon the class of drug.</a:t>
            </a:r>
          </a:p>
        </p:txBody>
      </p:sp>
    </p:spTree>
    <p:extLst>
      <p:ext uri="{BB962C8B-B14F-4D97-AF65-F5344CB8AC3E}">
        <p14:creationId xmlns:p14="http://schemas.microsoft.com/office/powerpoint/2010/main" val="124573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54E514BF-F510-4567-8369-F57B9BA215B5}" type="slidenum">
              <a:rPr lang="en-US" altLang="en-US" sz="1300">
                <a:latin typeface="Arial" panose="020B0604020202020204" pitchFamily="34" charset="0"/>
              </a:rPr>
              <a:pPr eaLnBrk="1" hangingPunct="1">
                <a:spcBef>
                  <a:spcPct val="0"/>
                </a:spcBef>
              </a:pPr>
              <a:t>30</a:t>
            </a:fld>
            <a:endParaRPr lang="en-US" altLang="en-US" sz="1300">
              <a:latin typeface="Arial" panose="020B0604020202020204" pitchFamily="34" charset="0"/>
            </a:endParaRPr>
          </a:p>
        </p:txBody>
      </p:sp>
      <p:sp>
        <p:nvSpPr>
          <p:cNvPr id="9011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815000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FC850F86-7C88-4A3E-B390-03CE6D973D15}" type="slidenum">
              <a:rPr lang="en-US" altLang="en-US" sz="1300">
                <a:latin typeface="Arial" panose="020B0604020202020204" pitchFamily="34" charset="0"/>
              </a:rPr>
              <a:pPr eaLnBrk="1" hangingPunct="1">
                <a:spcBef>
                  <a:spcPct val="0"/>
                </a:spcBef>
              </a:pPr>
              <a:t>31</a:t>
            </a:fld>
            <a:endParaRPr lang="en-US" altLang="en-US" sz="1300">
              <a:latin typeface="Arial" panose="020B0604020202020204" pitchFamily="34" charset="0"/>
            </a:endParaRPr>
          </a:p>
        </p:txBody>
      </p:sp>
      <p:sp>
        <p:nvSpPr>
          <p:cNvPr id="9113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trainer should </a:t>
            </a:r>
            <a:r>
              <a:rPr lang="en-US" altLang="en-US" dirty="0" err="1"/>
              <a:t>emphasise</a:t>
            </a:r>
            <a:r>
              <a:rPr lang="en-US" altLang="en-US" dirty="0"/>
              <a:t> here that when clients/respondents say that they use injection of opioid mixed with sedatives, the interviewer should mark ‘yes’ in both opioids and sedatives or sleeping pills.</a:t>
            </a:r>
          </a:p>
        </p:txBody>
      </p:sp>
    </p:spTree>
    <p:extLst>
      <p:ext uri="{BB962C8B-B14F-4D97-AF65-F5344CB8AC3E}">
        <p14:creationId xmlns:p14="http://schemas.microsoft.com/office/powerpoint/2010/main" val="1167652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866129B8-9C15-41C4-9E76-62B1F4883567}" type="slidenum">
              <a:rPr lang="en-US" altLang="en-US" sz="1300">
                <a:latin typeface="Arial" panose="020B0604020202020204" pitchFamily="34" charset="0"/>
              </a:rPr>
              <a:pPr eaLnBrk="1" hangingPunct="1">
                <a:spcBef>
                  <a:spcPct val="0"/>
                </a:spcBef>
              </a:pPr>
              <a:t>32</a:t>
            </a:fld>
            <a:endParaRPr lang="en-US" altLang="en-US" sz="1300">
              <a:latin typeface="Arial" panose="020B0604020202020204" pitchFamily="34" charset="0"/>
            </a:endParaRPr>
          </a:p>
        </p:txBody>
      </p:sp>
      <p:sp>
        <p:nvSpPr>
          <p:cNvPr id="92163"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452108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909DB926-3624-40D4-A0F7-4546F33A2F6A}" type="slidenum">
              <a:rPr lang="en-US" altLang="en-US" sz="1300">
                <a:latin typeface="Arial" panose="020B0604020202020204" pitchFamily="34" charset="0"/>
              </a:rPr>
              <a:pPr eaLnBrk="1" hangingPunct="1">
                <a:spcBef>
                  <a:spcPct val="0"/>
                </a:spcBef>
              </a:pPr>
              <a:t>33</a:t>
            </a:fld>
            <a:endParaRPr lang="en-US" altLang="en-US" sz="1300">
              <a:latin typeface="Arial" panose="020B0604020202020204" pitchFamily="34" charset="0"/>
            </a:endParaRPr>
          </a:p>
        </p:txBody>
      </p:sp>
      <p:sp>
        <p:nvSpPr>
          <p:cNvPr id="93187"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Cocaine is another substance which is available in a variety of formulations and can be consumed orally, snorted or injected through intra-venous route. Since it is very costly, its use has not been much prevalent in India so far. </a:t>
            </a:r>
          </a:p>
        </p:txBody>
      </p:sp>
    </p:spTree>
    <p:extLst>
      <p:ext uri="{BB962C8B-B14F-4D97-AF65-F5344CB8AC3E}">
        <p14:creationId xmlns:p14="http://schemas.microsoft.com/office/powerpoint/2010/main" val="15274379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348AECED-4A99-4C7C-99FC-0CB2EE79BF84}" type="slidenum">
              <a:rPr lang="en-US" altLang="en-US" sz="1300">
                <a:latin typeface="Arial" panose="020B0604020202020204" pitchFamily="34" charset="0"/>
              </a:rPr>
              <a:pPr eaLnBrk="1" hangingPunct="1">
                <a:spcBef>
                  <a:spcPct val="0"/>
                </a:spcBef>
              </a:pPr>
              <a:t>34</a:t>
            </a:fld>
            <a:endParaRPr lang="en-US" altLang="en-US" sz="1300">
              <a:latin typeface="Arial" panose="020B0604020202020204" pitchFamily="34" charset="0"/>
            </a:endParaRPr>
          </a:p>
        </p:txBody>
      </p:sp>
      <p:sp>
        <p:nvSpPr>
          <p:cNvPr id="94211"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These substances are also stimulants like cocaine and available as tablets, capsules, powder, etc. as well as in the injecting form. </a:t>
            </a:r>
          </a:p>
          <a:p>
            <a:pPr eaLnBrk="1" hangingPunct="1">
              <a:spcBef>
                <a:spcPct val="0"/>
              </a:spcBef>
            </a:pPr>
            <a:endParaRPr lang="en-US" altLang="en-US"/>
          </a:p>
        </p:txBody>
      </p:sp>
    </p:spTree>
    <p:extLst>
      <p:ext uri="{BB962C8B-B14F-4D97-AF65-F5344CB8AC3E}">
        <p14:creationId xmlns:p14="http://schemas.microsoft.com/office/powerpoint/2010/main" val="12247980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D57D8D78-B1AE-4B3D-900B-DEA5AF24CD8F}" type="slidenum">
              <a:rPr lang="en-US" altLang="en-US" sz="1300">
                <a:latin typeface="Arial" panose="020B0604020202020204" pitchFamily="34" charset="0"/>
              </a:rPr>
              <a:pPr eaLnBrk="1" hangingPunct="1">
                <a:spcBef>
                  <a:spcPct val="0"/>
                </a:spcBef>
              </a:pPr>
              <a:t>35</a:t>
            </a:fld>
            <a:endParaRPr lang="en-US" altLang="en-US" sz="1300">
              <a:latin typeface="Arial" panose="020B0604020202020204" pitchFamily="34" charset="0"/>
            </a:endParaRPr>
          </a:p>
        </p:txBody>
      </p:sp>
      <p:sp>
        <p:nvSpPr>
          <p:cNvPr id="9523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Unlike the substances discussed earlier stimulants– as the name suggests – stimulate and activate the brain functions. Facilitator may provide historical examples of soldiers taking stimulants (or even contemporary example of terrorists reportedly taking stimulants).  </a:t>
            </a:r>
          </a:p>
        </p:txBody>
      </p:sp>
    </p:spTree>
    <p:extLst>
      <p:ext uri="{BB962C8B-B14F-4D97-AF65-F5344CB8AC3E}">
        <p14:creationId xmlns:p14="http://schemas.microsoft.com/office/powerpoint/2010/main" val="4244781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2E07C986-BCF5-4CA9-A640-CB025A5A7B63}" type="slidenum">
              <a:rPr lang="en-US" altLang="en-US" sz="1300">
                <a:latin typeface="Arial" panose="020B0604020202020204" pitchFamily="34" charset="0"/>
              </a:rPr>
              <a:pPr eaLnBrk="1" hangingPunct="1">
                <a:spcBef>
                  <a:spcPct val="0"/>
                </a:spcBef>
              </a:pPr>
              <a:t>36</a:t>
            </a:fld>
            <a:endParaRPr lang="en-US" altLang="en-US" sz="1300">
              <a:latin typeface="Arial" panose="020B0604020202020204" pitchFamily="34" charset="0"/>
            </a:endParaRPr>
          </a:p>
        </p:txBody>
      </p:sp>
      <p:sp>
        <p:nvSpPr>
          <p:cNvPr id="9625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2877129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0FBA9DC7-47DC-43FD-BEC8-4927D745C74E}" type="slidenum">
              <a:rPr lang="en-US" altLang="en-US" sz="1300">
                <a:latin typeface="Arial" panose="020B0604020202020204" pitchFamily="34" charset="0"/>
              </a:rPr>
              <a:pPr eaLnBrk="1" hangingPunct="1">
                <a:spcBef>
                  <a:spcPct val="0"/>
                </a:spcBef>
              </a:pPr>
              <a:t>37</a:t>
            </a:fld>
            <a:endParaRPr lang="en-US" altLang="en-US" sz="1300">
              <a:latin typeface="Arial" panose="020B0604020202020204" pitchFamily="34" charset="0"/>
            </a:endParaRPr>
          </a:p>
        </p:txBody>
      </p:sp>
      <p:sp>
        <p:nvSpPr>
          <p:cNvPr id="97283"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These are substances that produce distortions of perception in the user. The user may start seeing or hearing things which others cannot see or hear. Many of these substances are used by young college going students and under the influence of these substances they are highly vulnerable to risky sexual behaviours. These substances are largely used as recreational agents – only on certain occasions – and are not usually substances of daily regular use. </a:t>
            </a:r>
          </a:p>
        </p:txBody>
      </p:sp>
    </p:spTree>
    <p:extLst>
      <p:ext uri="{BB962C8B-B14F-4D97-AF65-F5344CB8AC3E}">
        <p14:creationId xmlns:p14="http://schemas.microsoft.com/office/powerpoint/2010/main" val="3650620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ACF97BDA-0A0B-4530-A7A8-B53BECEF0A01}" type="slidenum">
              <a:rPr lang="en-US" smtClean="0"/>
              <a:pPr/>
              <a:t>5</a:t>
            </a:fld>
            <a:endParaRPr lang="en-US" dirty="0"/>
          </a:p>
        </p:txBody>
      </p:sp>
    </p:spTree>
    <p:extLst>
      <p:ext uri="{BB962C8B-B14F-4D97-AF65-F5344CB8AC3E}">
        <p14:creationId xmlns:p14="http://schemas.microsoft.com/office/powerpoint/2010/main" val="4289565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BDDFA293-5978-4BB7-8B6E-9A28B089504F}" type="slidenum">
              <a:rPr lang="en-US" altLang="en-US" sz="1300">
                <a:latin typeface="Arial" panose="020B0604020202020204" pitchFamily="34" charset="0"/>
              </a:rPr>
              <a:pPr eaLnBrk="1" hangingPunct="1">
                <a:spcBef>
                  <a:spcPct val="0"/>
                </a:spcBef>
              </a:pPr>
              <a:t>39</a:t>
            </a:fld>
            <a:endParaRPr lang="en-US" altLang="en-US" sz="1300">
              <a:latin typeface="Arial" panose="020B0604020202020204" pitchFamily="34" charset="0"/>
            </a:endParaRPr>
          </a:p>
        </p:txBody>
      </p:sp>
      <p:sp>
        <p:nvSpPr>
          <p:cNvPr id="98307"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0582058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3FA8BEC0-0510-4424-8622-CC10FD8BA2FB}" type="slidenum">
              <a:rPr lang="en-US" altLang="en-US" sz="1300">
                <a:latin typeface="Arial" panose="020B0604020202020204" pitchFamily="34" charset="0"/>
              </a:rPr>
              <a:pPr eaLnBrk="1" hangingPunct="1">
                <a:spcBef>
                  <a:spcPct val="0"/>
                </a:spcBef>
              </a:pPr>
              <a:t>42</a:t>
            </a:fld>
            <a:endParaRPr lang="en-US" altLang="en-US" sz="1300">
              <a:latin typeface="Arial" panose="020B0604020202020204" pitchFamily="34" charset="0"/>
            </a:endParaRPr>
          </a:p>
        </p:txBody>
      </p:sp>
      <p:sp>
        <p:nvSpPr>
          <p:cNvPr id="10035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403577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455E9B80-CC05-4FA1-B4E6-7CA38A9D33D1}" type="slidenum">
              <a:rPr lang="en-US" altLang="en-US" sz="1300">
                <a:latin typeface="Arial" panose="020B0604020202020204" pitchFamily="34" charset="0"/>
              </a:rPr>
              <a:pPr eaLnBrk="1" hangingPunct="1">
                <a:spcBef>
                  <a:spcPct val="0"/>
                </a:spcBef>
              </a:pPr>
              <a:t>43</a:t>
            </a:fld>
            <a:endParaRPr lang="en-US" altLang="en-US" sz="1300">
              <a:latin typeface="Arial" panose="020B0604020202020204" pitchFamily="34" charset="0"/>
            </a:endParaRPr>
          </a:p>
        </p:txBody>
      </p:sp>
      <p:sp>
        <p:nvSpPr>
          <p:cNvPr id="10137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These are generally petroleum products which are used for variety of purposes. Most common volatile substances used in India are ink-removing fluids and glues. This form of substance use is most commonly seen amongst adolescents who have not yet experienced other higher forms of substances. </a:t>
            </a:r>
          </a:p>
          <a:p>
            <a:pPr eaLnBrk="1" hangingPunct="1">
              <a:spcBef>
                <a:spcPct val="0"/>
              </a:spcBef>
            </a:pPr>
            <a:r>
              <a:rPr lang="en-US" altLang="en-US"/>
              <a:t>Ask, ‘what is one basic difference between inhalants and other substances of use?’ Ans: All other substances discussed previously have been designed specifically for human consumption (however harmful though they may be). Inhalants on the other hand, have been designed for some other purposes but not for human consumption. Hence use of inhalants can be (and indeed is) very harmful. </a:t>
            </a:r>
          </a:p>
        </p:txBody>
      </p:sp>
    </p:spTree>
    <p:extLst>
      <p:ext uri="{BB962C8B-B14F-4D97-AF65-F5344CB8AC3E}">
        <p14:creationId xmlns:p14="http://schemas.microsoft.com/office/powerpoint/2010/main" val="41254048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3FA8BEC0-0510-4424-8622-CC10FD8BA2FB}" type="slidenum">
              <a:rPr lang="en-US" altLang="en-US" sz="1300">
                <a:latin typeface="Arial" panose="020B0604020202020204" pitchFamily="34" charset="0"/>
              </a:rPr>
              <a:pPr eaLnBrk="1" hangingPunct="1">
                <a:spcBef>
                  <a:spcPct val="0"/>
                </a:spcBef>
              </a:pPr>
              <a:t>46</a:t>
            </a:fld>
            <a:endParaRPr lang="en-US" altLang="en-US" sz="1300">
              <a:latin typeface="Arial" panose="020B0604020202020204" pitchFamily="34" charset="0"/>
            </a:endParaRPr>
          </a:p>
        </p:txBody>
      </p:sp>
      <p:sp>
        <p:nvSpPr>
          <p:cNvPr id="10035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93852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Hello animation1 My Name</a:t>
            </a:r>
            <a:r>
              <a:rPr lang="en-US" baseline="0" dirty="0"/>
              <a:t> is </a:t>
            </a:r>
            <a:r>
              <a:rPr lang="en-US" baseline="0" dirty="0" err="1"/>
              <a:t>joh</a:t>
            </a:r>
            <a:endParaRPr lang="en-US" dirty="0"/>
          </a:p>
          <a:p>
            <a:endParaRPr lang="en-IN" dirty="0"/>
          </a:p>
        </p:txBody>
      </p:sp>
      <p:sp>
        <p:nvSpPr>
          <p:cNvPr id="4" name="Slide Number Placeholder 3"/>
          <p:cNvSpPr>
            <a:spLocks noGrp="1"/>
          </p:cNvSpPr>
          <p:nvPr>
            <p:ph type="sldNum" sz="quarter" idx="10"/>
          </p:nvPr>
        </p:nvSpPr>
        <p:spPr/>
        <p:txBody>
          <a:bodyPr/>
          <a:lstStyle/>
          <a:p>
            <a:fld id="{ACF97BDA-0A0B-4530-A7A8-B53BECEF0A01}" type="slidenum">
              <a:rPr lang="en-US" smtClean="0"/>
              <a:pPr/>
              <a:t>6</a:t>
            </a:fld>
            <a:endParaRPr lang="en-US" dirty="0"/>
          </a:p>
        </p:txBody>
      </p:sp>
    </p:spTree>
    <p:extLst>
      <p:ext uri="{BB962C8B-B14F-4D97-AF65-F5344CB8AC3E}">
        <p14:creationId xmlns:p14="http://schemas.microsoft.com/office/powerpoint/2010/main" val="372738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7BF246CA-4944-4D06-ABB3-EE690DDA7DE8}" type="slidenum">
              <a:rPr lang="en-IN" smtClean="0"/>
              <a:pPr/>
              <a:t>7</a:t>
            </a:fld>
            <a:endParaRPr lang="en-IN"/>
          </a:p>
        </p:txBody>
      </p:sp>
    </p:spTree>
    <p:extLst>
      <p:ext uri="{BB962C8B-B14F-4D97-AF65-F5344CB8AC3E}">
        <p14:creationId xmlns:p14="http://schemas.microsoft.com/office/powerpoint/2010/main" val="2264973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Ask the participants to name various addictive substances/drugs that they know of. You can ask each participant to name one drug, and note the response on a chart paper/white board. While writing, arrange the names into various categories depending on the chemical class. Focus here on the local names given to various drugs. </a:t>
            </a:r>
          </a:p>
        </p:txBody>
      </p:sp>
      <p:sp>
        <p:nvSpPr>
          <p:cNvPr id="4" name="Slide Number Placeholder 3"/>
          <p:cNvSpPr>
            <a:spLocks noGrp="1"/>
          </p:cNvSpPr>
          <p:nvPr>
            <p:ph type="sldNum" sz="quarter" idx="10"/>
          </p:nvPr>
        </p:nvSpPr>
        <p:spPr/>
        <p:txBody>
          <a:bodyPr/>
          <a:lstStyle/>
          <a:p>
            <a:fld id="{BA8EB895-204F-45F9-B86C-74E2B5337238}" type="slidenum">
              <a:rPr lang="en-GB" smtClean="0"/>
              <a:pPr/>
              <a:t>8</a:t>
            </a:fld>
            <a:endParaRPr lang="en-GB"/>
          </a:p>
        </p:txBody>
      </p:sp>
    </p:spTree>
    <p:extLst>
      <p:ext uri="{BB962C8B-B14F-4D97-AF65-F5344CB8AC3E}">
        <p14:creationId xmlns:p14="http://schemas.microsoft.com/office/powerpoint/2010/main" val="1660041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7BF246CA-4944-4D06-ABB3-EE690DDA7DE8}" type="slidenum">
              <a:rPr lang="en-IN" smtClean="0"/>
              <a:pPr/>
              <a:t>9</a:t>
            </a:fld>
            <a:endParaRPr lang="en-IN"/>
          </a:p>
        </p:txBody>
      </p:sp>
    </p:spTree>
    <p:extLst>
      <p:ext uri="{BB962C8B-B14F-4D97-AF65-F5344CB8AC3E}">
        <p14:creationId xmlns:p14="http://schemas.microsoft.com/office/powerpoint/2010/main" val="504876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084BE403-6ACA-4D8F-BE2B-59B4BF2D6958}" type="slidenum">
              <a:rPr lang="en-US" altLang="en-US" sz="1300">
                <a:latin typeface="Arial" panose="020B0604020202020204" pitchFamily="34" charset="0"/>
              </a:rPr>
              <a:pPr eaLnBrk="1" hangingPunct="1">
                <a:spcBef>
                  <a:spcPct val="0"/>
                </a:spcBef>
              </a:pPr>
              <a:t>10</a:t>
            </a:fld>
            <a:endParaRPr lang="en-US" altLang="en-US" sz="1300">
              <a:latin typeface="Arial" panose="020B0604020202020204" pitchFamily="34" charset="0"/>
            </a:endParaRPr>
          </a:p>
        </p:txBody>
      </p:sp>
      <p:sp>
        <p:nvSpPr>
          <p:cNvPr id="79875"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Ask, ‘what are various types of alcoholic beverages you know of.’</a:t>
            </a:r>
          </a:p>
        </p:txBody>
      </p:sp>
    </p:spTree>
    <p:extLst>
      <p:ext uri="{BB962C8B-B14F-4D97-AF65-F5344CB8AC3E}">
        <p14:creationId xmlns:p14="http://schemas.microsoft.com/office/powerpoint/2010/main" val="3620380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7A7FED29-5D56-4383-8A79-3CC349AEE0BF}" type="slidenum">
              <a:rPr lang="en-US" altLang="en-US" sz="1300">
                <a:latin typeface="Arial" panose="020B0604020202020204" pitchFamily="34" charset="0"/>
              </a:rPr>
              <a:pPr eaLnBrk="1" hangingPunct="1">
                <a:spcBef>
                  <a:spcPct val="0"/>
                </a:spcBef>
              </a:pPr>
              <a:t>11</a:t>
            </a:fld>
            <a:endParaRPr lang="en-US" altLang="en-US" sz="1300">
              <a:latin typeface="Arial" panose="020B0604020202020204" pitchFamily="34" charset="0"/>
            </a:endParaRPr>
          </a:p>
        </p:txBody>
      </p:sp>
      <p:sp>
        <p:nvSpPr>
          <p:cNvPr id="8089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9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504151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8" y="1885951"/>
            <a:ext cx="6600451" cy="1697086"/>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942418" y="3583036"/>
            <a:ext cx="6600451" cy="844712"/>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9" name="Freeform 8"/>
          <p:cNvSpPr/>
          <p:nvPr/>
        </p:nvSpPr>
        <p:spPr bwMode="auto">
          <a:xfrm>
            <a:off x="-31719" y="3240869"/>
            <a:ext cx="1395473" cy="586336"/>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3397157"/>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434871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7" y="457200"/>
            <a:ext cx="6591985" cy="233778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1942417" y="3265535"/>
            <a:ext cx="6591985" cy="1166898"/>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23748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2433105"/>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4150149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5" y="457200"/>
            <a:ext cx="6109587" cy="21717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15972" y="2628900"/>
            <a:ext cx="5653888" cy="28575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942417" y="3265535"/>
            <a:ext cx="6591985" cy="1166898"/>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19" name="Freeform 11"/>
          <p:cNvSpPr/>
          <p:nvPr/>
        </p:nvSpPr>
        <p:spPr bwMode="auto">
          <a:xfrm flipV="1">
            <a:off x="58" y="23748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2433105"/>
            <a:ext cx="584978" cy="273844"/>
          </a:xfrm>
        </p:spPr>
        <p:txBody>
          <a:bodyPr/>
          <a:lstStyle/>
          <a:p>
            <a:fld id="{61D3DBF1-0126-47C6-8894-0ADE87801E88}" type="slidenum">
              <a:rPr lang="en-GB" smtClean="0"/>
              <a:pPr/>
              <a:t>‹#›</a:t>
            </a:fld>
            <a:endParaRPr lang="en-GB"/>
          </a:p>
        </p:txBody>
      </p:sp>
      <p:sp>
        <p:nvSpPr>
          <p:cNvPr id="14" name="TextBox 13"/>
          <p:cNvSpPr txBox="1"/>
          <p:nvPr/>
        </p:nvSpPr>
        <p:spPr>
          <a:xfrm>
            <a:off x="1808318" y="486004"/>
            <a:ext cx="457319" cy="438582"/>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5" y="2178980"/>
            <a:ext cx="457319" cy="438582"/>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759353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7" y="1828801"/>
            <a:ext cx="6591985" cy="2043634"/>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1942417" y="3886200"/>
            <a:ext cx="6591985" cy="547216"/>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6" name="Footer Placeholder 5"/>
          <p:cNvSpPr>
            <a:spLocks noGrp="1"/>
          </p:cNvSpPr>
          <p:nvPr>
            <p:ph type="ftr" sz="quarter" idx="11"/>
          </p:nvPr>
        </p:nvSpPr>
        <p:spPr/>
        <p:txBody>
          <a:bodyPr/>
          <a:lstStyle/>
          <a:p>
            <a:endParaRPr lang="en-GB"/>
          </a:p>
        </p:txBody>
      </p:sp>
      <p:sp>
        <p:nvSpPr>
          <p:cNvPr id="11" name="Freeform 11"/>
          <p:cNvSpPr/>
          <p:nvPr/>
        </p:nvSpPr>
        <p:spPr bwMode="auto">
          <a:xfrm flipV="1">
            <a:off x="58" y="3682995"/>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3737317"/>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3102154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5" y="457200"/>
            <a:ext cx="6109587" cy="21717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3257550"/>
            <a:ext cx="6688292" cy="62865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1942415" y="3886200"/>
            <a:ext cx="6688292" cy="547216"/>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6" name="Footer Placeholder 5"/>
          <p:cNvSpPr>
            <a:spLocks noGrp="1"/>
          </p:cNvSpPr>
          <p:nvPr>
            <p:ph type="ftr" sz="quarter" idx="11"/>
          </p:nvPr>
        </p:nvSpPr>
        <p:spPr/>
        <p:txBody>
          <a:bodyPr/>
          <a:lstStyle/>
          <a:p>
            <a:endParaRPr lang="en-GB"/>
          </a:p>
        </p:txBody>
      </p:sp>
      <p:sp>
        <p:nvSpPr>
          <p:cNvPr id="20" name="Freeform 11"/>
          <p:cNvSpPr/>
          <p:nvPr/>
        </p:nvSpPr>
        <p:spPr bwMode="auto">
          <a:xfrm flipV="1">
            <a:off x="58" y="3682995"/>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3737317"/>
            <a:ext cx="584978" cy="273844"/>
          </a:xfrm>
        </p:spPr>
        <p:txBody>
          <a:bodyPr/>
          <a:lstStyle/>
          <a:p>
            <a:fld id="{61D3DBF1-0126-47C6-8894-0ADE87801E88}" type="slidenum">
              <a:rPr lang="en-GB" smtClean="0"/>
              <a:pPr/>
              <a:t>‹#›</a:t>
            </a:fld>
            <a:endParaRPr lang="en-GB"/>
          </a:p>
        </p:txBody>
      </p:sp>
      <p:sp>
        <p:nvSpPr>
          <p:cNvPr id="11" name="TextBox 10"/>
          <p:cNvSpPr txBox="1"/>
          <p:nvPr/>
        </p:nvSpPr>
        <p:spPr>
          <a:xfrm>
            <a:off x="1808318" y="486004"/>
            <a:ext cx="457319" cy="438582"/>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5" y="2178980"/>
            <a:ext cx="457319" cy="438582"/>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03091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470556"/>
            <a:ext cx="6591984" cy="2160015"/>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1942417" y="3257550"/>
            <a:ext cx="6591985" cy="62865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1942417" y="3886200"/>
            <a:ext cx="6591985" cy="547216"/>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58" y="3682995"/>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3737317"/>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1531898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2763181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470556"/>
            <a:ext cx="1656132" cy="3962863"/>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2416" y="470556"/>
            <a:ext cx="4716348" cy="396286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954758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198235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457200"/>
            <a:ext cx="7772400" cy="857250"/>
          </a:xfrm>
        </p:spPr>
        <p:txBody>
          <a:bodyPr/>
          <a:lstStyle/>
          <a:p>
            <a:r>
              <a:rPr lang="en-US"/>
              <a:t>Click to edit Master title style</a:t>
            </a:r>
          </a:p>
        </p:txBody>
      </p:sp>
      <p:sp>
        <p:nvSpPr>
          <p:cNvPr id="3" name="Content Placeholder 2"/>
          <p:cNvSpPr>
            <a:spLocks noGrp="1"/>
          </p:cNvSpPr>
          <p:nvPr>
            <p:ph sz="quarter" idx="1"/>
          </p:nvPr>
        </p:nvSpPr>
        <p:spPr>
          <a:xfrm>
            <a:off x="685800" y="1485900"/>
            <a:ext cx="3810000"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485900"/>
            <a:ext cx="3810000"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3086100"/>
            <a:ext cx="3810000"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086100"/>
            <a:ext cx="3810000"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r>
              <a:rPr lang="en-US" altLang="en-US"/>
              <a:t>-</a:t>
            </a:r>
            <a:fld id="{22F56DB1-FF04-4278-A924-D31CFAC804B2}" type="slidenum">
              <a:rPr lang="en-US" altLang="en-US"/>
              <a:pPr/>
              <a:t>‹#›</a:t>
            </a:fld>
            <a:r>
              <a:rPr lang="en-US" altLang="en-US"/>
              <a:t>-</a:t>
            </a:r>
          </a:p>
        </p:txBody>
      </p:sp>
    </p:spTree>
    <p:extLst>
      <p:ext uri="{BB962C8B-B14F-4D97-AF65-F5344CB8AC3E}">
        <p14:creationId xmlns:p14="http://schemas.microsoft.com/office/powerpoint/2010/main" val="23335979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1449611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3" y="468083"/>
            <a:ext cx="6589199" cy="960667"/>
          </a:xfrm>
        </p:spPr>
        <p:txBody>
          <a:bodyPr/>
          <a:lstStyle/>
          <a:p>
            <a:r>
              <a:rPr lang="en-US"/>
              <a:t>Click to edit Master title style</a:t>
            </a:r>
            <a:endParaRPr lang="en-US" dirty="0"/>
          </a:p>
        </p:txBody>
      </p:sp>
      <p:sp>
        <p:nvSpPr>
          <p:cNvPr id="3" name="Content Placeholder 2"/>
          <p:cNvSpPr>
            <a:spLocks noGrp="1"/>
          </p:cNvSpPr>
          <p:nvPr>
            <p:ph idx="1"/>
          </p:nvPr>
        </p:nvSpPr>
        <p:spPr>
          <a:xfrm>
            <a:off x="1942417" y="1600200"/>
            <a:ext cx="6591985" cy="28332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27991805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1911940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615047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3090504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13308958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2717492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13241881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37052641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36170602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24374529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686757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7" y="1555922"/>
            <a:ext cx="6591985" cy="11016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42417" y="2686050"/>
            <a:ext cx="6591985" cy="6453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5" name="Footer Placeholder 4"/>
          <p:cNvSpPr>
            <a:spLocks noGrp="1"/>
          </p:cNvSpPr>
          <p:nvPr>
            <p:ph type="ftr" sz="quarter" idx="11"/>
          </p:nvPr>
        </p:nvSpPr>
        <p:spPr/>
        <p:txBody>
          <a:bodyPr/>
          <a:lstStyle/>
          <a:p>
            <a:endParaRPr lang="en-GB"/>
          </a:p>
        </p:txBody>
      </p:sp>
      <p:sp>
        <p:nvSpPr>
          <p:cNvPr id="11" name="Freeform 11"/>
          <p:cNvSpPr/>
          <p:nvPr/>
        </p:nvSpPr>
        <p:spPr bwMode="auto">
          <a:xfrm flipV="1">
            <a:off x="58" y="23748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2433105"/>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3284840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33977892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36994988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35291430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622343"/>
          </a:xfrm>
        </p:spPr>
        <p:txBody>
          <a:bodyPr>
            <a:normAutofit/>
          </a:bodyPr>
          <a:lstStyle>
            <a:lvl1pPr>
              <a:defRPr sz="1800"/>
            </a:lvl1pPr>
          </a:lstStyle>
          <a:p>
            <a:r>
              <a:rPr lang="en-US" dirty="0"/>
              <a:t>Click to edit Master title style</a:t>
            </a:r>
          </a:p>
        </p:txBody>
      </p:sp>
    </p:spTree>
    <p:extLst>
      <p:ext uri="{BB962C8B-B14F-4D97-AF65-F5344CB8AC3E}">
        <p14:creationId xmlns:p14="http://schemas.microsoft.com/office/powerpoint/2010/main" val="7099860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2997592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1800"/>
            </a:lvl1pPr>
          </a:lstStyle>
          <a:p>
            <a:r>
              <a:rPr lang="en-US"/>
              <a:t>Click to edit Master title style</a:t>
            </a:r>
          </a:p>
        </p:txBody>
      </p:sp>
    </p:spTree>
    <p:extLst>
      <p:ext uri="{BB962C8B-B14F-4D97-AF65-F5344CB8AC3E}">
        <p14:creationId xmlns:p14="http://schemas.microsoft.com/office/powerpoint/2010/main" val="4161309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17882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921226"/>
            <a:ext cx="9144000" cy="388961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en-US" sz="1400">
              <a:solidFill>
                <a:prstClr val="white"/>
              </a:solidFill>
            </a:endParaRPr>
          </a:p>
        </p:txBody>
      </p:sp>
      <p:sp>
        <p:nvSpPr>
          <p:cNvPr id="2" name="Title 1"/>
          <p:cNvSpPr>
            <a:spLocks noGrp="1"/>
          </p:cNvSpPr>
          <p:nvPr>
            <p:ph type="title"/>
          </p:nvPr>
        </p:nvSpPr>
        <p:spPr>
          <a:xfrm>
            <a:off x="628650" y="30604"/>
            <a:ext cx="7886700" cy="872573"/>
          </a:xfrm>
        </p:spPr>
        <p:txBody>
          <a:bodyPr>
            <a:normAutofit/>
          </a:bodyPr>
          <a:lstStyle>
            <a:lvl1pPr algn="ctr">
              <a:defRPr sz="27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28650" y="1143618"/>
            <a:ext cx="78867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4838915"/>
            <a:ext cx="2057400" cy="273844"/>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3028950" y="4838915"/>
            <a:ext cx="3086100" cy="273844"/>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6457950" y="4838915"/>
            <a:ext cx="2057400" cy="273844"/>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18619" y="-3913"/>
            <a:ext cx="966106" cy="1249238"/>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8143561" y="71959"/>
            <a:ext cx="928787" cy="800100"/>
          </a:xfrm>
          <a:prstGeom prst="rect">
            <a:avLst/>
          </a:prstGeom>
          <a:noFill/>
        </p:spPr>
      </p:pic>
    </p:spTree>
    <p:extLst>
      <p:ext uri="{BB962C8B-B14F-4D97-AF65-F5344CB8AC3E}">
        <p14:creationId xmlns:p14="http://schemas.microsoft.com/office/powerpoint/2010/main" val="20598773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28516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3606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2418" y="1602530"/>
            <a:ext cx="3197531" cy="282554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7309" y="1602530"/>
            <a:ext cx="3197093" cy="282554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6" name="Footer Placeholder 5"/>
          <p:cNvSpPr>
            <a:spLocks noGrp="1"/>
          </p:cNvSpPr>
          <p:nvPr>
            <p:ph type="ftr" sz="quarter" idx="11"/>
          </p:nvPr>
        </p:nvSpPr>
        <p:spPr/>
        <p:txBody>
          <a:bodyPr/>
          <a:lstStyle/>
          <a:p>
            <a:endParaRPr lang="en-GB"/>
          </a:p>
        </p:txBody>
      </p:sp>
      <p:sp>
        <p:nvSpPr>
          <p:cNvPr id="9"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590838"/>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35550657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09-Jan-18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10435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09-Jan-18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20297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09-Jan-18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65389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22277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58637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27383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2882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72150" y="-127074"/>
            <a:ext cx="3371850" cy="4359746"/>
          </a:xfrm>
          <a:prstGeom prst="rect">
            <a:avLst/>
          </a:prstGeom>
        </p:spPr>
      </p:pic>
    </p:spTree>
    <p:extLst>
      <p:ext uri="{BB962C8B-B14F-4D97-AF65-F5344CB8AC3E}">
        <p14:creationId xmlns:p14="http://schemas.microsoft.com/office/powerpoint/2010/main" val="41836429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accent1">
                    <a:lumMod val="50000"/>
                  </a:schemeClr>
                </a:solidFill>
                <a:latin typeface="Garamond" panose="02020404030301010803" pitchFamily="18" charset="0"/>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550" y="-127074"/>
            <a:ext cx="1314450" cy="1699562"/>
          </a:xfrm>
          <a:prstGeom prst="rect">
            <a:avLst/>
          </a:prstGeom>
        </p:spPr>
      </p:pic>
    </p:spTree>
    <p:extLst>
      <p:ext uri="{BB962C8B-B14F-4D97-AF65-F5344CB8AC3E}">
        <p14:creationId xmlns:p14="http://schemas.microsoft.com/office/powerpoint/2010/main" val="36745321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9571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65352" y="1669970"/>
            <a:ext cx="2874596" cy="432196"/>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942415" y="2102166"/>
            <a:ext cx="3197532" cy="232927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6156" y="1667549"/>
            <a:ext cx="2873239" cy="432196"/>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333715" y="2099745"/>
            <a:ext cx="3195680" cy="232927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8" name="Footer Placeholder 7"/>
          <p:cNvSpPr>
            <a:spLocks noGrp="1"/>
          </p:cNvSpPr>
          <p:nvPr>
            <p:ph type="ftr" sz="quarter" idx="11"/>
          </p:nvPr>
        </p:nvSpPr>
        <p:spPr/>
        <p:txBody>
          <a:bodyPr/>
          <a:lstStyle/>
          <a:p>
            <a:endParaRPr lang="en-GB"/>
          </a:p>
        </p:txBody>
      </p:sp>
      <p:sp>
        <p:nvSpPr>
          <p:cNvPr id="11"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590838"/>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25678563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8737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46119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60823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45253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6798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11831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16349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785D85-D321-471A-A5FF-77CB7F047949}" type="datetimeFigureOut">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B70D4B5-5DC2-4FD3-9D13-13F6D1783F7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204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468083"/>
            <a:ext cx="6589200" cy="96066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4" name="Footer Placeholder 3"/>
          <p:cNvSpPr>
            <a:spLocks noGrp="1"/>
          </p:cNvSpPr>
          <p:nvPr>
            <p:ph type="ftr" sz="quarter" idx="11"/>
          </p:nvPr>
        </p:nvSpPr>
        <p:spPr/>
        <p:txBody>
          <a:bodyPr/>
          <a:lstStyle/>
          <a:p>
            <a:endParaRPr lang="en-GB"/>
          </a:p>
        </p:txBody>
      </p:sp>
      <p:sp>
        <p:nvSpPr>
          <p:cNvPr id="8"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3410073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3" name="Footer Placeholder 2"/>
          <p:cNvSpPr>
            <a:spLocks noGrp="1"/>
          </p:cNvSpPr>
          <p:nvPr>
            <p:ph type="ftr" sz="quarter" idx="11"/>
          </p:nvPr>
        </p:nvSpPr>
        <p:spPr/>
        <p:txBody>
          <a:bodyPr/>
          <a:lstStyle/>
          <a:p>
            <a:endParaRPr lang="en-GB"/>
          </a:p>
        </p:txBody>
      </p:sp>
      <p:sp>
        <p:nvSpPr>
          <p:cNvPr id="6"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2736449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334566"/>
            <a:ext cx="2629584" cy="732234"/>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4743494" y="334567"/>
            <a:ext cx="3790906" cy="4061222"/>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2415" y="1198960"/>
            <a:ext cx="2629584" cy="319682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58" y="533396"/>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3337501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7" y="3600450"/>
            <a:ext cx="6591985" cy="425054"/>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2417" y="476224"/>
            <a:ext cx="6591985" cy="289122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942417" y="4025504"/>
            <a:ext cx="6591985" cy="37028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89B772E-682B-45F4-A396-393FA4F71FB4}" type="datetimeFigureOut">
              <a:rPr lang="en-GB" smtClean="0"/>
              <a:pPr/>
              <a:t>09/01/2018</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58" y="3682995"/>
            <a:ext cx="1358356" cy="381004"/>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3737317"/>
            <a:ext cx="584978" cy="273844"/>
          </a:xfrm>
        </p:spPr>
        <p:txBody>
          <a:bodyPr/>
          <a:lstStyle/>
          <a:p>
            <a:fld id="{61D3DBF1-0126-47C6-8894-0ADE87801E88}" type="slidenum">
              <a:rPr lang="en-GB" smtClean="0"/>
              <a:pPr/>
              <a:t>‹#›</a:t>
            </a:fld>
            <a:endParaRPr lang="en-GB"/>
          </a:p>
        </p:txBody>
      </p:sp>
    </p:spTree>
    <p:extLst>
      <p:ext uri="{BB962C8B-B14F-4D97-AF65-F5344CB8AC3E}">
        <p14:creationId xmlns:p14="http://schemas.microsoft.com/office/powerpoint/2010/main" val="113883779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62" name="Rectangle 61"/>
          <p:cNvSpPr/>
          <p:nvPr/>
        </p:nvSpPr>
        <p:spPr>
          <a:xfrm>
            <a:off x="-1" y="0"/>
            <a:ext cx="397731"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468083"/>
            <a:ext cx="6589200" cy="96066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2417" y="1600200"/>
            <a:ext cx="6591985" cy="29146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2400" y="4601318"/>
            <a:ext cx="766380" cy="277628"/>
          </a:xfrm>
          <a:prstGeom prst="rect">
            <a:avLst/>
          </a:prstGeom>
        </p:spPr>
        <p:txBody>
          <a:bodyPr vert="horz" lIns="91440" tIns="45720" rIns="91440" bIns="45720" rtlCol="0" anchor="ctr"/>
          <a:lstStyle>
            <a:lvl1pPr algn="r">
              <a:defRPr sz="900">
                <a:solidFill>
                  <a:schemeClr val="tx1">
                    <a:tint val="75000"/>
                  </a:schemeClr>
                </a:solidFill>
              </a:defRPr>
            </a:lvl1pPr>
          </a:lstStyle>
          <a:p>
            <a:fld id="{C89B772E-682B-45F4-A396-393FA4F71FB4}" type="datetimeFigureOut">
              <a:rPr lang="en-GB" smtClean="0"/>
              <a:pPr/>
              <a:t>09/01/2018</a:t>
            </a:fld>
            <a:endParaRPr lang="en-GB"/>
          </a:p>
        </p:txBody>
      </p:sp>
      <p:sp>
        <p:nvSpPr>
          <p:cNvPr id="5" name="Footer Placeholder 4"/>
          <p:cNvSpPr>
            <a:spLocks noGrp="1"/>
          </p:cNvSpPr>
          <p:nvPr>
            <p:ph type="ftr" sz="quarter" idx="3"/>
          </p:nvPr>
        </p:nvSpPr>
        <p:spPr>
          <a:xfrm>
            <a:off x="1942415" y="4601858"/>
            <a:ext cx="5716488"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bwMode="gray">
          <a:xfrm>
            <a:off x="511228" y="590838"/>
            <a:ext cx="584978" cy="273844"/>
          </a:xfrm>
          <a:prstGeom prst="rect">
            <a:avLst/>
          </a:prstGeom>
        </p:spPr>
        <p:txBody>
          <a:bodyPr vert="horz" lIns="91440" tIns="45720" rIns="91440" bIns="45720" rtlCol="0" anchor="ctr"/>
          <a:lstStyle>
            <a:lvl1pPr algn="r">
              <a:defRPr sz="2000">
                <a:solidFill>
                  <a:srgbClr val="FEFFFF"/>
                </a:solidFill>
              </a:defRPr>
            </a:lvl1pPr>
          </a:lstStyle>
          <a:p>
            <a:fld id="{61D3DBF1-0126-47C6-8894-0ADE87801E88}" type="slidenum">
              <a:rPr lang="en-GB" smtClean="0"/>
              <a:pPr/>
              <a:t>‹#›</a:t>
            </a:fld>
            <a:endParaRPr lang="en-GB"/>
          </a:p>
        </p:txBody>
      </p:sp>
    </p:spTree>
    <p:extLst>
      <p:ext uri="{BB962C8B-B14F-4D97-AF65-F5344CB8AC3E}">
        <p14:creationId xmlns:p14="http://schemas.microsoft.com/office/powerpoint/2010/main" val="3196748295"/>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 id="2147484101" r:id="rId13"/>
    <p:sldLayoutId id="2147484102" r:id="rId14"/>
    <p:sldLayoutId id="2147484103" r:id="rId15"/>
    <p:sldLayoutId id="2147484104" r:id="rId16"/>
    <p:sldLayoutId id="2147484105" r:id="rId17"/>
    <p:sldLayoutId id="2147484106" r:id="rId18"/>
    <p:sldLayoutId id="2147484002" r:id="rId19"/>
    <p:sldLayoutId id="2147484003" r:id="rId20"/>
    <p:sldLayoutId id="2147484004" r:id="rId21"/>
    <p:sldLayoutId id="2147484005" r:id="rId22"/>
    <p:sldLayoutId id="2147484010" r:id="rId23"/>
    <p:sldLayoutId id="2147484011" r:id="rId24"/>
    <p:sldLayoutId id="2147484012" r:id="rId25"/>
    <p:sldLayoutId id="2147484013" r:id="rId26"/>
    <p:sldLayoutId id="2147484014" r:id="rId27"/>
    <p:sldLayoutId id="2147484015" r:id="rId28"/>
    <p:sldLayoutId id="2147484017" r:id="rId29"/>
    <p:sldLayoutId id="2147484018" r:id="rId30"/>
    <p:sldLayoutId id="2147484019" r:id="rId31"/>
    <p:sldLayoutId id="2147484020" r:id="rId32"/>
    <p:sldLayoutId id="2147484021" r:id="rId33"/>
    <p:sldLayoutId id="2147484107" r:id="rId34"/>
    <p:sldLayoutId id="2147484108" r:id="rId35"/>
  </p:sldLayoutIdLst>
  <p:txStyles>
    <p:titleStyle>
      <a:lvl1pPr algn="l" defTabSz="457200" rtl="0" eaLnBrk="1" latinLnBrk="0" hangingPunct="1">
        <a:spcBef>
          <a:spcPct val="0"/>
        </a:spcBef>
        <a:buNone/>
        <a:defRPr sz="3600" b="1"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B11AD011-854A-45D6-81A7-39B991BF4059}" type="datetime1">
              <a:rPr lang="en-US" smtClean="0">
                <a:solidFill>
                  <a:prstClr val="black">
                    <a:tint val="75000"/>
                  </a:prstClr>
                </a:solidFill>
                <a:cs typeface="Arial" charset="0"/>
              </a:rPr>
              <a:pPr defTabSz="685800"/>
              <a:t>09-Jan-18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FE3544B5-BB55-4033-9598-A7D231231CFB}" type="slidenum">
              <a:rPr lang="en-US" smtClean="0">
                <a:solidFill>
                  <a:prstClr val="black">
                    <a:tint val="75000"/>
                  </a:prstClr>
                </a:solidFill>
                <a:cs typeface="Arial" charset="0"/>
              </a:rPr>
              <a:pPr defTabSz="685800"/>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3550034599"/>
      </p:ext>
    </p:extLst>
  </p:cSld>
  <p:clrMap bg1="lt1" tx1="dk1" bg2="lt2" tx2="dk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 id="2147484117" r:id="rId8"/>
    <p:sldLayoutId id="2147484118" r:id="rId9"/>
    <p:sldLayoutId id="2147484119" r:id="rId10"/>
    <p:sldLayoutId id="2147484120" r:id="rId11"/>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2C785D85-D321-471A-A5FF-77CB7F047949}" type="datetimeFigureOut">
              <a:rPr lang="en-US" smtClean="0">
                <a:solidFill>
                  <a:prstClr val="black">
                    <a:tint val="75000"/>
                  </a:prstClr>
                </a:solidFill>
              </a:rPr>
              <a:pPr defTabSz="685800"/>
              <a:t>09-Jan-18</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9B70D4B5-5DC2-4FD3-9D13-13F6D1783F76}"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094611741"/>
      </p:ext>
    </p:extLst>
  </p:cSld>
  <p:clrMap bg1="lt1" tx1="dk1" bg2="lt2" tx2="dk2" accent1="accent1" accent2="accent2" accent3="accent3" accent4="accent4" accent5="accent5" accent6="accent6" hlink="hlink" folHlink="folHlink"/>
  <p:sldLayoutIdLst>
    <p:sldLayoutId id="2147484122" r:id="rId1"/>
    <p:sldLayoutId id="2147484123" r:id="rId2"/>
    <p:sldLayoutId id="2147484124" r:id="rId3"/>
    <p:sldLayoutId id="2147484125" r:id="rId4"/>
    <p:sldLayoutId id="2147484126" r:id="rId5"/>
    <p:sldLayoutId id="2147484127" r:id="rId6"/>
    <p:sldLayoutId id="2147484128" r:id="rId7"/>
    <p:sldLayoutId id="2147484129" r:id="rId8"/>
    <p:sldLayoutId id="2147484130" r:id="rId9"/>
    <p:sldLayoutId id="2147484131" r:id="rId10"/>
    <p:sldLayoutId id="21474841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6.xml"/><Relationship Id="rId5" Type="http://schemas.openxmlformats.org/officeDocument/2006/relationships/image" Target="../media/image6.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5.jpeg"/><Relationship Id="rId2" Type="http://schemas.openxmlformats.org/officeDocument/2006/relationships/slideLayout" Target="../slideLayouts/slideLayout34.xml"/><Relationship Id="rId1" Type="http://schemas.openxmlformats.org/officeDocument/2006/relationships/tags" Target="../tags/tag8.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5.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38.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image" Target="../media/image46.png"/><Relationship Id="rId4" Type="http://schemas.openxmlformats.org/officeDocument/2006/relationships/image" Target="../media/image45.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5.xml"/><Relationship Id="rId1"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notesSlide" Target="../notesSlides/notesSlide7.xml"/><Relationship Id="rId7" Type="http://schemas.openxmlformats.org/officeDocument/2006/relationships/image" Target="../media/image11.jpeg"/><Relationship Id="rId2" Type="http://schemas.openxmlformats.org/officeDocument/2006/relationships/slideLayout" Target="../slideLayouts/slideLayout17.xml"/><Relationship Id="rId1" Type="http://schemas.openxmlformats.org/officeDocument/2006/relationships/tags" Target="../tags/tag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gif"/><Relationship Id="rId9"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2" name="Rectangle 21"/>
          <p:cNvSpPr/>
          <p:nvPr/>
        </p:nvSpPr>
        <p:spPr>
          <a:xfrm>
            <a:off x="-1" y="923902"/>
            <a:ext cx="9140998" cy="3739988"/>
          </a:xfrm>
          <a:prstGeom prst="rect">
            <a:avLst/>
          </a:prstGeom>
          <a:solidFill>
            <a:srgbClr val="15355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dirty="0">
              <a:solidFill>
                <a:prstClr val="white"/>
              </a:solidFill>
            </a:endParaRPr>
          </a:p>
        </p:txBody>
      </p:sp>
      <p:sp>
        <p:nvSpPr>
          <p:cNvPr id="16" name="Rectangle 15"/>
          <p:cNvSpPr/>
          <p:nvPr/>
        </p:nvSpPr>
        <p:spPr>
          <a:xfrm>
            <a:off x="721027" y="4185204"/>
            <a:ext cx="8419976" cy="830814"/>
          </a:xfrm>
          <a:prstGeom prst="rect">
            <a:avLst/>
          </a:prstGeom>
          <a:solidFill>
            <a:srgbClr val="F5F5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en-US" sz="1400" dirty="0">
              <a:solidFill>
                <a:prstClr val="black"/>
              </a:solidFill>
            </a:endParaRPr>
          </a:p>
        </p:txBody>
      </p:sp>
      <p:sp>
        <p:nvSpPr>
          <p:cNvPr id="5" name="Subtitle 4"/>
          <p:cNvSpPr>
            <a:spLocks noGrp="1"/>
          </p:cNvSpPr>
          <p:nvPr>
            <p:ph type="subTitle" idx="1"/>
          </p:nvPr>
        </p:nvSpPr>
        <p:spPr>
          <a:xfrm>
            <a:off x="628651" y="1941616"/>
            <a:ext cx="6402578" cy="1544534"/>
          </a:xfrm>
        </p:spPr>
        <p:txBody>
          <a:bodyPr>
            <a:noAutofit/>
          </a:bodyPr>
          <a:lstStyle/>
          <a:p>
            <a:pPr algn="l">
              <a:lnSpc>
                <a:spcPct val="100000"/>
              </a:lnSpc>
              <a:spcBef>
                <a:spcPts val="150"/>
              </a:spcBef>
            </a:pPr>
            <a:r>
              <a:rPr lang="en-US" sz="2700" b="1" spc="225"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Session 2:</a:t>
            </a:r>
          </a:p>
          <a:p>
            <a:pPr algn="l">
              <a:lnSpc>
                <a:spcPct val="100000"/>
              </a:lnSpc>
              <a:spcBef>
                <a:spcPts val="150"/>
              </a:spcBef>
            </a:pPr>
            <a:r>
              <a:rPr lang="en-US" sz="2800" b="1" spc="225"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BASICS OF ADDICTIVE SUBSTANCES</a:t>
            </a:r>
            <a:endParaRPr lang="en-US" sz="2800" dirty="0">
              <a:solidFill>
                <a:schemeClr val="bg1">
                  <a:lumMod val="95000"/>
                </a:schemeClr>
              </a:solidFill>
              <a:effectLst>
                <a:glow rad="63500">
                  <a:schemeClr val="accent5">
                    <a:satMod val="175000"/>
                    <a:alpha val="40000"/>
                  </a:schemeClr>
                </a:glow>
                <a:outerShdw blurRad="38100" dist="25400" dir="5400000" algn="ctr" rotWithShape="0">
                  <a:srgbClr val="6E747A">
                    <a:alpha val="43000"/>
                  </a:srgbClr>
                </a:outerShdw>
              </a:effectLst>
            </a:endParaRPr>
          </a:p>
        </p:txBody>
      </p:sp>
      <p:sp>
        <p:nvSpPr>
          <p:cNvPr id="9" name="Rectangle 8"/>
          <p:cNvSpPr/>
          <p:nvPr/>
        </p:nvSpPr>
        <p:spPr>
          <a:xfrm>
            <a:off x="5018809" y="4324667"/>
            <a:ext cx="2732810" cy="588621"/>
          </a:xfrm>
          <a:prstGeom prst="rect">
            <a:avLst/>
          </a:prstGeom>
        </p:spPr>
        <p:txBody>
          <a:bodyPr wrap="square" lIns="68579" tIns="34289" rIns="68579" bIns="34289">
            <a:spAutoFit/>
          </a:bodyPr>
          <a:lstStyle/>
          <a:p>
            <a:pPr defTabSz="685783"/>
            <a:r>
              <a:rPr lang="en-US" sz="1100" b="1" dirty="0">
                <a:solidFill>
                  <a:prstClr val="black"/>
                </a:solidFill>
                <a:cs typeface="Arial" charset="0"/>
              </a:rPr>
              <a:t>National Drug Dependence Treatment Centre (NDDTC) </a:t>
            </a:r>
            <a:br>
              <a:rPr lang="en-US" sz="1100" b="1" dirty="0">
                <a:solidFill>
                  <a:prstClr val="black"/>
                </a:solidFill>
                <a:cs typeface="Arial" charset="0"/>
              </a:rPr>
            </a:br>
            <a:r>
              <a:rPr lang="en-US" sz="1100" b="1" dirty="0">
                <a:solidFill>
                  <a:prstClr val="black"/>
                </a:solidFill>
                <a:cs typeface="Arial" charset="0"/>
              </a:rPr>
              <a:t>AIIMS, New Delhi</a:t>
            </a:r>
          </a:p>
        </p:txBody>
      </p:sp>
      <p:sp>
        <p:nvSpPr>
          <p:cNvPr id="11" name="Rectangle 10"/>
          <p:cNvSpPr/>
          <p:nvPr/>
        </p:nvSpPr>
        <p:spPr>
          <a:xfrm>
            <a:off x="1488295" y="4440716"/>
            <a:ext cx="2538183" cy="577079"/>
          </a:xfrm>
          <a:prstGeom prst="rect">
            <a:avLst/>
          </a:prstGeom>
        </p:spPr>
        <p:txBody>
          <a:bodyPr wrap="square" lIns="68579" tIns="34289" rIns="68579" bIns="34289">
            <a:spAutoFit/>
          </a:bodyPr>
          <a:lstStyle/>
          <a:p>
            <a:pPr defTabSz="685783"/>
            <a:r>
              <a:rPr lang="en-US" sz="1100" b="1" dirty="0">
                <a:solidFill>
                  <a:prstClr val="black"/>
                </a:solidFill>
                <a:cs typeface="Arial" charset="0"/>
              </a:rPr>
              <a:t>Ministry of Social Justice &amp; Empowerment,</a:t>
            </a:r>
          </a:p>
          <a:p>
            <a:pPr defTabSz="685783"/>
            <a:r>
              <a:rPr lang="en-US" sz="1100" b="1" dirty="0">
                <a:solidFill>
                  <a:prstClr val="black"/>
                </a:solidFill>
                <a:cs typeface="Arial" charset="0"/>
              </a:rPr>
              <a:t>Government of India</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6285" y="4290079"/>
            <a:ext cx="363668" cy="618235"/>
          </a:xfrm>
          <a:prstGeom prst="rect">
            <a:avLst/>
          </a:prstGeom>
        </p:spPr>
      </p:pic>
      <p:pic>
        <p:nvPicPr>
          <p:cNvPr id="7" name="Picture 6"/>
          <p:cNvPicPr>
            <a:picLocks noChangeAspect="1"/>
          </p:cNvPicPr>
          <p:nvPr/>
        </p:nvPicPr>
        <p:blipFill rotWithShape="1">
          <a:blip r:embed="rId4" cstate="print"/>
          <a:srcRect l="24663" r="7949"/>
          <a:stretch/>
        </p:blipFill>
        <p:spPr>
          <a:xfrm>
            <a:off x="7031238" y="628651"/>
            <a:ext cx="2109755" cy="4048280"/>
          </a:xfrm>
          <a:prstGeom prst="rect">
            <a:avLst/>
          </a:prstGeom>
        </p:spPr>
      </p:pic>
      <p:sp>
        <p:nvSpPr>
          <p:cNvPr id="19" name="Rectangle 18"/>
          <p:cNvSpPr/>
          <p:nvPr/>
        </p:nvSpPr>
        <p:spPr>
          <a:xfrm>
            <a:off x="1308627" y="923425"/>
            <a:ext cx="6178024" cy="472179"/>
          </a:xfrm>
          <a:prstGeom prst="rect">
            <a:avLst/>
          </a:prstGeom>
        </p:spPr>
        <p:txBody>
          <a:bodyPr wrap="square" lIns="68579" tIns="34289" rIns="68579" bIns="34289">
            <a:spAutoFit/>
          </a:bodyPr>
          <a:lstStyle/>
          <a:p>
            <a:pPr algn="ctr" defTabSz="914332">
              <a:lnSpc>
                <a:spcPct val="150000"/>
              </a:lnSpc>
            </a:pPr>
            <a:r>
              <a:rPr lang="en-US" sz="20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rPr>
              <a:t>State-level Training on Household Survey</a:t>
            </a:r>
            <a:endParaRPr lang="en-US" sz="20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endParaRPr>
          </a:p>
        </p:txBody>
      </p:sp>
      <p:sp>
        <p:nvSpPr>
          <p:cNvPr id="20" name="Title 19"/>
          <p:cNvSpPr>
            <a:spLocks noGrp="1"/>
          </p:cNvSpPr>
          <p:nvPr>
            <p:ph type="ctrTitle"/>
          </p:nvPr>
        </p:nvSpPr>
        <p:spPr>
          <a:xfrm>
            <a:off x="342901" y="272895"/>
            <a:ext cx="8519061" cy="346249"/>
          </a:xfrm>
          <a:prstGeom prst="rect">
            <a:avLst/>
          </a:prstGeom>
        </p:spPr>
        <p:txBody>
          <a:bodyPr wrap="square">
            <a:spAutoFit/>
          </a:bodyPr>
          <a:lstStyle/>
          <a:p>
            <a:pPr>
              <a:lnSpc>
                <a:spcPct val="100000"/>
              </a:lnSpc>
            </a:pPr>
            <a:r>
              <a:rPr lang="en-US" sz="1800" b="1" i="1" dirty="0">
                <a:solidFill>
                  <a:schemeClr val="bg1"/>
                </a:solidFill>
                <a:effectLst>
                  <a:outerShdw blurRad="38100" dist="38100" dir="2700000" algn="tl">
                    <a:srgbClr val="000000">
                      <a:alpha val="43137"/>
                    </a:srgbClr>
                  </a:outerShdw>
                </a:effectLst>
                <a:latin typeface="ArcherPro Semibold" panose="02000000000000000000" charset="0"/>
              </a:rPr>
              <a:t>National Survey on </a:t>
            </a:r>
            <a:r>
              <a:rPr lang="en-US" sz="1800" b="1" i="1" dirty="0" smtClean="0">
                <a:solidFill>
                  <a:schemeClr val="bg1"/>
                </a:solidFill>
                <a:effectLst>
                  <a:outerShdw blurRad="38100" dist="38100" dir="2700000" algn="tl">
                    <a:srgbClr val="000000">
                      <a:alpha val="43137"/>
                    </a:srgbClr>
                  </a:outerShdw>
                </a:effectLst>
                <a:latin typeface="ArcherPro Semibold" panose="02000000000000000000" charset="0"/>
              </a:rPr>
              <a:t>Extent </a:t>
            </a:r>
            <a:r>
              <a:rPr lang="en-US" sz="1800" b="1" i="1" dirty="0">
                <a:solidFill>
                  <a:schemeClr val="bg1"/>
                </a:solidFill>
                <a:effectLst>
                  <a:outerShdw blurRad="38100" dist="38100" dir="2700000" algn="tl">
                    <a:srgbClr val="000000">
                      <a:alpha val="43137"/>
                    </a:srgbClr>
                  </a:outerShdw>
                </a:effectLst>
                <a:latin typeface="ArcherPro Semibold" panose="02000000000000000000" charset="0"/>
              </a:rPr>
              <a:t>and Pattern </a:t>
            </a:r>
            <a:r>
              <a:rPr lang="en-US" sz="1800" b="1" i="1" dirty="0" smtClean="0">
                <a:solidFill>
                  <a:schemeClr val="bg1"/>
                </a:solidFill>
                <a:effectLst>
                  <a:outerShdw blurRad="38100" dist="38100" dir="2700000" algn="tl">
                    <a:srgbClr val="000000">
                      <a:alpha val="43137"/>
                    </a:srgbClr>
                  </a:outerShdw>
                </a:effectLst>
                <a:latin typeface="ArcherPro Semibold" panose="02000000000000000000" charset="0"/>
              </a:rPr>
              <a:t>of Substance Use in India</a:t>
            </a:r>
            <a:endParaRPr lang="en-US" sz="1800" b="1" i="1" dirty="0">
              <a:ln w="0"/>
              <a:solidFill>
                <a:schemeClr val="bg1"/>
              </a:solidFill>
              <a:effectLst>
                <a:outerShdw blurRad="38100" dist="38100" dir="2700000" algn="tl">
                  <a:srgbClr val="000000">
                    <a:alpha val="43137"/>
                  </a:srgbClr>
                </a:outerShdw>
              </a:effectLst>
              <a:latin typeface="ArcherPro Semibold" panose="02000000000000000000" charset="0"/>
              <a:ea typeface="+mn-ea"/>
              <a:cs typeface="+mn-cs"/>
            </a:endParaRPr>
          </a:p>
        </p:txBody>
      </p:sp>
      <p:pic>
        <p:nvPicPr>
          <p:cNvPr id="27" name="Picture 2" descr="C:\Users\acer\Documents\ALOK DATA\NDDTC-DEPT\All_India_Institute_of_Medical_Sciences_(Logo).jpg"/>
          <p:cNvPicPr>
            <a:picLocks noChangeAspect="1" noChangeArrowheads="1"/>
          </p:cNvPicPr>
          <p:nvPr/>
        </p:nvPicPr>
        <p:blipFill>
          <a:blip r:embed="rId5" cstate="print"/>
          <a:srcRect/>
          <a:stretch>
            <a:fillRect/>
          </a:stretch>
        </p:blipFill>
        <p:spPr bwMode="auto">
          <a:xfrm>
            <a:off x="4348659" y="4245373"/>
            <a:ext cx="606994" cy="680648"/>
          </a:xfrm>
          <a:prstGeom prst="rect">
            <a:avLst/>
          </a:prstGeom>
          <a:noFill/>
        </p:spPr>
      </p:pic>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1</a:t>
            </a:fld>
            <a:endParaRPr lang="en-US">
              <a:solidFill>
                <a:prstClr val="black">
                  <a:tint val="75000"/>
                </a:prstClr>
              </a:solidFill>
            </a:endParaRPr>
          </a:p>
        </p:txBody>
      </p:sp>
    </p:spTree>
    <p:extLst>
      <p:ext uri="{BB962C8B-B14F-4D97-AF65-F5344CB8AC3E}">
        <p14:creationId xmlns:p14="http://schemas.microsoft.com/office/powerpoint/2010/main" val="20766088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altLang="en-US"/>
              <a:t>Classification </a:t>
            </a:r>
          </a:p>
        </p:txBody>
      </p:sp>
      <p:sp>
        <p:nvSpPr>
          <p:cNvPr id="13316" name="Rectangle 3"/>
          <p:cNvSpPr>
            <a:spLocks noGrp="1" noChangeArrowheads="1"/>
          </p:cNvSpPr>
          <p:nvPr>
            <p:ph idx="1"/>
          </p:nvPr>
        </p:nvSpPr>
        <p:spPr/>
        <p:txBody>
          <a:bodyPr>
            <a:normAutofit/>
          </a:bodyPr>
          <a:lstStyle/>
          <a:p>
            <a:pPr eaLnBrk="1" hangingPunct="1"/>
            <a:r>
              <a:rPr lang="en-US" altLang="en-US" sz="2400" dirty="0"/>
              <a:t>Alcohol</a:t>
            </a:r>
          </a:p>
        </p:txBody>
      </p:sp>
      <p:sp>
        <p:nvSpPr>
          <p:cNvPr id="133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FE72B875-11BD-432E-B625-92329956503E}" type="slidenum">
              <a:rPr lang="en-US" altLang="en-US" sz="1400"/>
              <a:pPr eaLnBrk="1" hangingPunct="1">
                <a:spcBef>
                  <a:spcPct val="0"/>
                </a:spcBef>
                <a:buFontTx/>
                <a:buNone/>
              </a:pPr>
              <a:t>10</a:t>
            </a:fld>
            <a:r>
              <a:rPr lang="en-US" altLang="en-US" sz="1400"/>
              <a:t>-</a:t>
            </a:r>
          </a:p>
        </p:txBody>
      </p:sp>
    </p:spTree>
    <p:extLst>
      <p:ext uri="{BB962C8B-B14F-4D97-AF65-F5344CB8AC3E}">
        <p14:creationId xmlns:p14="http://schemas.microsoft.com/office/powerpoint/2010/main" val="326920988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dirty="0">
                <a:solidFill>
                  <a:srgbClr val="FF0000"/>
                </a:solidFill>
              </a:rPr>
              <a:t>Alcoholic beverages</a:t>
            </a:r>
          </a:p>
        </p:txBody>
      </p:sp>
      <p:pic>
        <p:nvPicPr>
          <p:cNvPr id="154627" name="Picture 3" descr="alcohol-intr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1165" y="1314451"/>
            <a:ext cx="5710237" cy="3132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026719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54627"/>
                                        </p:tgtEl>
                                        <p:attrNameLst>
                                          <p:attrName>style.visibility</p:attrName>
                                        </p:attrNameLst>
                                      </p:cBhvr>
                                      <p:to>
                                        <p:strVal val="visible"/>
                                      </p:to>
                                    </p:set>
                                    <p:animEffect transition="in" filter="dissolve">
                                      <p:cBhvr>
                                        <p:cTn id="7" dur="500"/>
                                        <p:tgtEl>
                                          <p:spTgt spid="154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52E2A6E-6A68-4275-9901-4723A23A81D7}"/>
              </a:ext>
            </a:extLst>
          </p:cNvPr>
          <p:cNvSpPr>
            <a:spLocks noGrp="1"/>
          </p:cNvSpPr>
          <p:nvPr>
            <p:ph type="title"/>
          </p:nvPr>
        </p:nvSpPr>
        <p:spPr>
          <a:xfrm>
            <a:off x="1600201" y="468083"/>
            <a:ext cx="6934202" cy="960667"/>
          </a:xfrm>
        </p:spPr>
        <p:txBody>
          <a:bodyPr>
            <a:normAutofit/>
          </a:bodyPr>
          <a:lstStyle/>
          <a:p>
            <a:r>
              <a:rPr lang="en-US" altLang="en-US" sz="2800" dirty="0" smtClean="0"/>
              <a:t>Different types of alcoholic beverages</a:t>
            </a:r>
            <a:endParaRPr lang="en-IN" sz="2800" dirty="0"/>
          </a:p>
        </p:txBody>
      </p:sp>
      <p:sp>
        <p:nvSpPr>
          <p:cNvPr id="4" name="Content Placeholder 3">
            <a:extLst>
              <a:ext uri="{FF2B5EF4-FFF2-40B4-BE49-F238E27FC236}">
                <a16:creationId xmlns="" xmlns:a16="http://schemas.microsoft.com/office/drawing/2014/main" id="{A1368C0D-E1C4-453D-9F93-73E09D9C1FCE}"/>
              </a:ext>
            </a:extLst>
          </p:cNvPr>
          <p:cNvSpPr>
            <a:spLocks noGrp="1"/>
          </p:cNvSpPr>
          <p:nvPr>
            <p:ph idx="1"/>
          </p:nvPr>
        </p:nvSpPr>
        <p:spPr>
          <a:xfrm>
            <a:off x="838201" y="1276350"/>
            <a:ext cx="7696200" cy="3695700"/>
          </a:xfrm>
        </p:spPr>
        <p:txBody>
          <a:bodyPr>
            <a:normAutofit/>
          </a:bodyPr>
          <a:lstStyle/>
          <a:p>
            <a:pPr lvl="1"/>
            <a:r>
              <a:rPr lang="en-GB" altLang="en-US" sz="2000" dirty="0" smtClean="0"/>
              <a:t>‘</a:t>
            </a:r>
            <a:r>
              <a:rPr lang="en-GB" altLang="en-US" sz="2000" dirty="0"/>
              <a:t>Distilled spirits’ </a:t>
            </a:r>
            <a:endParaRPr lang="en-GB" altLang="en-US" sz="2000" dirty="0" smtClean="0"/>
          </a:p>
          <a:p>
            <a:pPr lvl="2"/>
            <a:r>
              <a:rPr lang="en-GB" altLang="en-US" sz="1800" dirty="0" smtClean="0"/>
              <a:t>such </a:t>
            </a:r>
            <a:r>
              <a:rPr lang="en-GB" altLang="en-US" sz="1800" dirty="0"/>
              <a:t>as whisky, brandy, rum, vodka and gin </a:t>
            </a:r>
            <a:endParaRPr lang="en-GB" altLang="en-US" sz="1800" dirty="0" smtClean="0"/>
          </a:p>
          <a:p>
            <a:pPr lvl="2"/>
            <a:r>
              <a:rPr lang="en-GB" altLang="en-US" sz="1800" dirty="0" smtClean="0"/>
              <a:t>contain </a:t>
            </a:r>
            <a:r>
              <a:rPr lang="en-GB" altLang="en-US" sz="1800" dirty="0"/>
              <a:t>42% to 45% (usually about 42% in </a:t>
            </a:r>
            <a:r>
              <a:rPr lang="en-GB" altLang="en-US" sz="1800" dirty="0" smtClean="0"/>
              <a:t>India)</a:t>
            </a:r>
          </a:p>
          <a:p>
            <a:pPr lvl="2"/>
            <a:r>
              <a:rPr lang="en-GB" altLang="en-US" sz="1800" dirty="0" smtClean="0"/>
              <a:t>Also known as Indian </a:t>
            </a:r>
            <a:r>
              <a:rPr lang="en-GB" altLang="en-US" sz="1800" dirty="0"/>
              <a:t>Made Foreign Liquor </a:t>
            </a:r>
            <a:r>
              <a:rPr lang="en-GB" altLang="en-US" sz="1800" dirty="0" smtClean="0"/>
              <a:t>(IMFL)</a:t>
            </a:r>
            <a:endParaRPr lang="en-GB" altLang="en-US" sz="1800" dirty="0"/>
          </a:p>
          <a:p>
            <a:pPr lvl="1"/>
            <a:r>
              <a:rPr lang="en-GB" altLang="en-US" sz="2000" dirty="0" smtClean="0"/>
              <a:t>Beers - ordinarily </a:t>
            </a:r>
            <a:r>
              <a:rPr lang="en-GB" altLang="en-US" sz="2000" dirty="0"/>
              <a:t>contain 4 to 8</a:t>
            </a:r>
            <a:r>
              <a:rPr lang="en-GB" altLang="en-US" sz="2000" dirty="0" smtClean="0"/>
              <a:t>% </a:t>
            </a:r>
            <a:endParaRPr lang="en-GB" altLang="en-US" sz="2000" dirty="0"/>
          </a:p>
          <a:p>
            <a:pPr lvl="1"/>
            <a:r>
              <a:rPr lang="en-GB" altLang="en-US" sz="2000" dirty="0"/>
              <a:t>Wines </a:t>
            </a:r>
            <a:r>
              <a:rPr lang="en-GB" altLang="en-US" sz="2000" dirty="0" smtClean="0"/>
              <a:t>- usually </a:t>
            </a:r>
            <a:r>
              <a:rPr lang="en-GB" altLang="en-US" sz="2000" dirty="0"/>
              <a:t>contain approximately 12% alcohol, </a:t>
            </a:r>
          </a:p>
          <a:p>
            <a:pPr lvl="1"/>
            <a:r>
              <a:rPr lang="en-GB" altLang="en-US" sz="2000" dirty="0" smtClean="0"/>
              <a:t>Country made liquors (</a:t>
            </a:r>
            <a:r>
              <a:rPr lang="en-GB" altLang="en-US" sz="2000" dirty="0" err="1" smtClean="0"/>
              <a:t>Desi</a:t>
            </a:r>
            <a:r>
              <a:rPr lang="en-GB" altLang="en-US" sz="2000" dirty="0" smtClean="0"/>
              <a:t> </a:t>
            </a:r>
            <a:r>
              <a:rPr lang="en-GB" altLang="en-US" sz="2000" dirty="0" err="1" smtClean="0"/>
              <a:t>Sharab</a:t>
            </a:r>
            <a:r>
              <a:rPr lang="en-GB" altLang="en-US" sz="2000" dirty="0" smtClean="0"/>
              <a:t>) - contain </a:t>
            </a:r>
            <a:r>
              <a:rPr lang="en-GB" altLang="en-US" sz="2000" dirty="0"/>
              <a:t>about 20-40%. </a:t>
            </a:r>
            <a:endParaRPr lang="en-IN" sz="2400" dirty="0"/>
          </a:p>
        </p:txBody>
      </p:sp>
    </p:spTree>
    <p:extLst>
      <p:ext uri="{BB962C8B-B14F-4D97-AF65-F5344CB8AC3E}">
        <p14:creationId xmlns:p14="http://schemas.microsoft.com/office/powerpoint/2010/main" val="5362838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altLang="en-US"/>
              <a:t>Classification </a:t>
            </a:r>
          </a:p>
        </p:txBody>
      </p:sp>
      <p:sp>
        <p:nvSpPr>
          <p:cNvPr id="16388" name="Rectangle 3"/>
          <p:cNvSpPr>
            <a:spLocks noGrp="1" noChangeArrowheads="1"/>
          </p:cNvSpPr>
          <p:nvPr>
            <p:ph idx="1"/>
          </p:nvPr>
        </p:nvSpPr>
        <p:spPr/>
        <p:txBody>
          <a:bodyPr>
            <a:normAutofit/>
          </a:bodyPr>
          <a:lstStyle/>
          <a:p>
            <a:pPr eaLnBrk="1" hangingPunct="1"/>
            <a:r>
              <a:rPr lang="en-US" altLang="en-US" sz="2400"/>
              <a:t>Alcohol</a:t>
            </a:r>
          </a:p>
          <a:p>
            <a:pPr eaLnBrk="1" hangingPunct="1"/>
            <a:r>
              <a:rPr lang="en-US" altLang="en-US" sz="2400"/>
              <a:t>Opioids </a:t>
            </a:r>
          </a:p>
        </p:txBody>
      </p:sp>
      <p:sp>
        <p:nvSpPr>
          <p:cNvPr id="163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51CC66D0-86ED-4130-8EB7-A37C4445BA11}" type="slidenum">
              <a:rPr lang="en-US" altLang="en-US" sz="1400"/>
              <a:pPr eaLnBrk="1" hangingPunct="1">
                <a:spcBef>
                  <a:spcPct val="0"/>
                </a:spcBef>
                <a:buFontTx/>
                <a:buNone/>
              </a:pPr>
              <a:t>13</a:t>
            </a:fld>
            <a:r>
              <a:rPr lang="en-US" altLang="en-US" sz="1400"/>
              <a:t>-</a:t>
            </a:r>
          </a:p>
        </p:txBody>
      </p:sp>
    </p:spTree>
    <p:extLst>
      <p:ext uri="{BB962C8B-B14F-4D97-AF65-F5344CB8AC3E}">
        <p14:creationId xmlns:p14="http://schemas.microsoft.com/office/powerpoint/2010/main" val="402907345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GB" altLang="en-US"/>
              <a:t>Opioids</a:t>
            </a:r>
          </a:p>
        </p:txBody>
      </p:sp>
      <p:sp>
        <p:nvSpPr>
          <p:cNvPr id="17411" name="Rectangle 3"/>
          <p:cNvSpPr>
            <a:spLocks noGrp="1" noChangeArrowheads="1"/>
          </p:cNvSpPr>
          <p:nvPr>
            <p:ph idx="1"/>
          </p:nvPr>
        </p:nvSpPr>
        <p:spPr>
          <a:xfrm>
            <a:off x="990600" y="1370411"/>
            <a:ext cx="5001208" cy="3601641"/>
          </a:xfrm>
        </p:spPr>
        <p:txBody>
          <a:bodyPr>
            <a:normAutofit/>
          </a:bodyPr>
          <a:lstStyle/>
          <a:p>
            <a:pPr>
              <a:lnSpc>
                <a:spcPct val="90000"/>
              </a:lnSpc>
            </a:pPr>
            <a:r>
              <a:rPr lang="en-GB" altLang="en-US" sz="2000" dirty="0"/>
              <a:t>Substances with opium like effects are called as opioids</a:t>
            </a:r>
          </a:p>
          <a:p>
            <a:pPr>
              <a:lnSpc>
                <a:spcPct val="90000"/>
              </a:lnSpc>
            </a:pPr>
            <a:r>
              <a:rPr lang="en-GB" altLang="en-US" sz="2000" dirty="0"/>
              <a:t>Afghanistan, Myanmar are the world’s largest illegal opium growing countries</a:t>
            </a:r>
          </a:p>
          <a:p>
            <a:pPr>
              <a:lnSpc>
                <a:spcPct val="90000"/>
              </a:lnSpc>
            </a:pPr>
            <a:r>
              <a:rPr lang="en-GB" altLang="en-US" sz="2000" dirty="0"/>
              <a:t>Legal production of opium: India</a:t>
            </a:r>
          </a:p>
          <a:p>
            <a:pPr>
              <a:lnSpc>
                <a:spcPct val="90000"/>
              </a:lnSpc>
            </a:pPr>
            <a:r>
              <a:rPr lang="en-GB" altLang="en-US" sz="2000" dirty="0"/>
              <a:t>Opium derived from a naturally occurring plant: </a:t>
            </a:r>
            <a:r>
              <a:rPr lang="en-GB" altLang="en-US" sz="2000" i="1" dirty="0" err="1"/>
              <a:t>papaver</a:t>
            </a:r>
            <a:r>
              <a:rPr lang="en-GB" altLang="en-US" sz="2000" i="1" dirty="0"/>
              <a:t> </a:t>
            </a:r>
            <a:r>
              <a:rPr lang="en-GB" altLang="en-US" sz="2000" i="1" dirty="0" err="1"/>
              <a:t>somniferum</a:t>
            </a:r>
            <a:endParaRPr lang="en-GB" altLang="en-US" sz="2000" i="1" dirty="0"/>
          </a:p>
        </p:txBody>
      </p:sp>
      <p:pic>
        <p:nvPicPr>
          <p:cNvPr id="17412" name="Picture 6" descr="opium and missi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91808" y="1371600"/>
            <a:ext cx="3075992"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54677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altLang="en-US" dirty="0"/>
              <a:t>Opioids: Types</a:t>
            </a:r>
          </a:p>
        </p:txBody>
      </p:sp>
      <p:sp>
        <p:nvSpPr>
          <p:cNvPr id="70659" name="Rectangle 3"/>
          <p:cNvSpPr>
            <a:spLocks noGrp="1" noChangeArrowheads="1"/>
          </p:cNvSpPr>
          <p:nvPr>
            <p:ph idx="1"/>
          </p:nvPr>
        </p:nvSpPr>
        <p:spPr>
          <a:xfrm>
            <a:off x="1370015" y="1370410"/>
            <a:ext cx="3811587" cy="3639740"/>
          </a:xfrm>
        </p:spPr>
        <p:txBody>
          <a:bodyPr>
            <a:normAutofit fontScale="92500" lnSpcReduction="20000"/>
          </a:bodyPr>
          <a:lstStyle/>
          <a:p>
            <a:pPr>
              <a:defRPr/>
            </a:pPr>
            <a:r>
              <a:rPr lang="en-GB" altLang="en-US" sz="2500" u="sng" dirty="0">
                <a:latin typeface="Verdana" pitchFamily="34" charset="0"/>
                <a:ea typeface="Verdana" pitchFamily="34" charset="0"/>
                <a:cs typeface="Verdana" pitchFamily="34" charset="0"/>
              </a:rPr>
              <a:t>Natural</a:t>
            </a:r>
          </a:p>
          <a:p>
            <a:pPr lvl="1">
              <a:defRPr/>
            </a:pPr>
            <a:r>
              <a:rPr lang="en-GB" altLang="en-US" sz="2100" dirty="0">
                <a:latin typeface="Verdana" pitchFamily="34" charset="0"/>
                <a:ea typeface="Verdana" pitchFamily="34" charset="0"/>
                <a:cs typeface="Verdana" pitchFamily="34" charset="0"/>
              </a:rPr>
              <a:t>Morphine, </a:t>
            </a:r>
          </a:p>
          <a:p>
            <a:pPr lvl="1">
              <a:defRPr/>
            </a:pPr>
            <a:r>
              <a:rPr lang="en-GB" altLang="en-US" sz="2100" dirty="0">
                <a:latin typeface="Verdana" pitchFamily="34" charset="0"/>
                <a:ea typeface="Verdana" pitchFamily="34" charset="0"/>
                <a:cs typeface="Verdana" pitchFamily="34" charset="0"/>
              </a:rPr>
              <a:t>Codeine</a:t>
            </a:r>
          </a:p>
          <a:p>
            <a:pPr lvl="1">
              <a:defRPr/>
            </a:pPr>
            <a:r>
              <a:rPr lang="en-GB" altLang="en-US" sz="2100" dirty="0" err="1">
                <a:latin typeface="Verdana" pitchFamily="34" charset="0"/>
                <a:ea typeface="Verdana" pitchFamily="34" charset="0"/>
                <a:cs typeface="Verdana" pitchFamily="34" charset="0"/>
              </a:rPr>
              <a:t>Thebaine</a:t>
            </a:r>
            <a:endParaRPr lang="en-GB" altLang="en-US" sz="2100" dirty="0">
              <a:latin typeface="Verdana" pitchFamily="34" charset="0"/>
              <a:ea typeface="Verdana" pitchFamily="34" charset="0"/>
              <a:cs typeface="Verdana" pitchFamily="34" charset="0"/>
            </a:endParaRPr>
          </a:p>
          <a:p>
            <a:pPr>
              <a:defRPr/>
            </a:pPr>
            <a:r>
              <a:rPr lang="en-GB" altLang="en-US" sz="2500" u="sng" dirty="0">
                <a:latin typeface="Verdana" pitchFamily="34" charset="0"/>
                <a:ea typeface="Verdana" pitchFamily="34" charset="0"/>
                <a:cs typeface="Verdana" pitchFamily="34" charset="0"/>
              </a:rPr>
              <a:t>Semi-synthetic</a:t>
            </a:r>
          </a:p>
          <a:p>
            <a:pPr lvl="1">
              <a:defRPr/>
            </a:pPr>
            <a:r>
              <a:rPr lang="en-GB" altLang="en-US" sz="2100" dirty="0">
                <a:latin typeface="Verdana" pitchFamily="34" charset="0"/>
                <a:ea typeface="Verdana" pitchFamily="34" charset="0"/>
                <a:cs typeface="Verdana" pitchFamily="34" charset="0"/>
              </a:rPr>
              <a:t>Heroin (Diacetylmorphine)</a:t>
            </a:r>
          </a:p>
          <a:p>
            <a:pPr lvl="1">
              <a:defRPr/>
            </a:pPr>
            <a:r>
              <a:rPr lang="en-GB" altLang="en-US" sz="2100" dirty="0">
                <a:latin typeface="Verdana" pitchFamily="34" charset="0"/>
                <a:ea typeface="Verdana" pitchFamily="34" charset="0"/>
                <a:cs typeface="Verdana" pitchFamily="34" charset="0"/>
              </a:rPr>
              <a:t>Buprenorphine</a:t>
            </a:r>
          </a:p>
          <a:p>
            <a:pPr lvl="1">
              <a:defRPr/>
            </a:pPr>
            <a:r>
              <a:rPr lang="en-GB" altLang="en-US" sz="2100" dirty="0" err="1">
                <a:latin typeface="Verdana" pitchFamily="34" charset="0"/>
                <a:ea typeface="Verdana" pitchFamily="34" charset="0"/>
                <a:cs typeface="Verdana" pitchFamily="34" charset="0"/>
              </a:rPr>
              <a:t>Oxycodone</a:t>
            </a:r>
            <a:r>
              <a:rPr lang="en-GB" altLang="en-US" sz="2100" dirty="0">
                <a:latin typeface="Verdana" pitchFamily="34" charset="0"/>
                <a:ea typeface="Verdana" pitchFamily="34" charset="0"/>
                <a:cs typeface="Verdana" pitchFamily="34" charset="0"/>
              </a:rPr>
              <a:t>, </a:t>
            </a:r>
            <a:r>
              <a:rPr lang="en-GB" altLang="en-US" sz="2100" dirty="0" err="1">
                <a:latin typeface="Verdana" pitchFamily="34" charset="0"/>
                <a:ea typeface="Verdana" pitchFamily="34" charset="0"/>
                <a:cs typeface="Verdana" pitchFamily="34" charset="0"/>
              </a:rPr>
              <a:t>hydromorphone</a:t>
            </a:r>
            <a:endParaRPr lang="en-GB" altLang="en-US" sz="2100" dirty="0">
              <a:latin typeface="Verdana" pitchFamily="34" charset="0"/>
              <a:ea typeface="Verdana" pitchFamily="34" charset="0"/>
              <a:cs typeface="Verdana" pitchFamily="34" charset="0"/>
            </a:endParaRPr>
          </a:p>
        </p:txBody>
      </p:sp>
      <p:sp>
        <p:nvSpPr>
          <p:cNvPr id="20484" name="Rectangle 5"/>
          <p:cNvSpPr>
            <a:spLocks noChangeArrowheads="1"/>
          </p:cNvSpPr>
          <p:nvPr/>
        </p:nvSpPr>
        <p:spPr bwMode="auto">
          <a:xfrm>
            <a:off x="4953000" y="1428750"/>
            <a:ext cx="3811587"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Clr>
                <a:schemeClr val="tx2"/>
              </a:buClr>
              <a:buSzPct val="70000"/>
              <a:buFont typeface="Wingdings" panose="05000000000000000000" pitchFamily="2" charset="2"/>
              <a:buChar char="¡"/>
            </a:pPr>
            <a:r>
              <a:rPr lang="en-GB" altLang="en-US" sz="2500" u="sng" dirty="0">
                <a:latin typeface="Verdana" panose="020B0604030504040204" pitchFamily="34" charset="0"/>
              </a:rPr>
              <a:t>Synthetic</a:t>
            </a:r>
          </a:p>
          <a:p>
            <a:pPr lvl="1" eaLnBrk="1" hangingPunct="1">
              <a:buClr>
                <a:schemeClr val="accent2"/>
              </a:buClr>
              <a:buSzPct val="70000"/>
              <a:buFont typeface="Wingdings" panose="05000000000000000000" pitchFamily="2" charset="2"/>
              <a:buChar char="l"/>
            </a:pPr>
            <a:r>
              <a:rPr lang="en-GB" altLang="en-US" sz="2100" dirty="0">
                <a:latin typeface="Verdana" panose="020B0604030504040204" pitchFamily="34" charset="0"/>
              </a:rPr>
              <a:t>Methadone</a:t>
            </a:r>
          </a:p>
          <a:p>
            <a:pPr lvl="1" eaLnBrk="1" hangingPunct="1">
              <a:buClr>
                <a:schemeClr val="accent2"/>
              </a:buClr>
              <a:buSzPct val="70000"/>
              <a:buFont typeface="Wingdings" panose="05000000000000000000" pitchFamily="2" charset="2"/>
              <a:buChar char="l"/>
            </a:pPr>
            <a:r>
              <a:rPr lang="en-GB" altLang="en-US" sz="2100" dirty="0" err="1">
                <a:latin typeface="Verdana" panose="020B0604030504040204" pitchFamily="34" charset="0"/>
              </a:rPr>
              <a:t>Dextropropoxyphene</a:t>
            </a:r>
            <a:endParaRPr lang="en-GB" altLang="en-US" sz="2100" dirty="0">
              <a:latin typeface="Verdana" panose="020B0604030504040204" pitchFamily="34" charset="0"/>
            </a:endParaRPr>
          </a:p>
          <a:p>
            <a:pPr lvl="1" eaLnBrk="1" hangingPunct="1">
              <a:buClr>
                <a:schemeClr val="accent2"/>
              </a:buClr>
              <a:buSzPct val="70000"/>
              <a:buFont typeface="Wingdings" panose="05000000000000000000" pitchFamily="2" charset="2"/>
              <a:buChar char="l"/>
            </a:pPr>
            <a:r>
              <a:rPr lang="en-GB" altLang="en-US" sz="2100" dirty="0">
                <a:latin typeface="Verdana" panose="020B0604030504040204" pitchFamily="34" charset="0"/>
              </a:rPr>
              <a:t>Fentanyl</a:t>
            </a:r>
          </a:p>
          <a:p>
            <a:pPr lvl="1" eaLnBrk="1" hangingPunct="1">
              <a:buClr>
                <a:schemeClr val="accent2"/>
              </a:buClr>
              <a:buSzPct val="70000"/>
              <a:buFont typeface="Wingdings" panose="05000000000000000000" pitchFamily="2" charset="2"/>
              <a:buChar char="l"/>
            </a:pPr>
            <a:r>
              <a:rPr lang="en-GB" altLang="en-US" sz="2100" dirty="0">
                <a:latin typeface="Verdana" panose="020B0604030504040204" pitchFamily="34" charset="0"/>
              </a:rPr>
              <a:t>Pethidine</a:t>
            </a:r>
          </a:p>
          <a:p>
            <a:pPr lvl="1" eaLnBrk="1" hangingPunct="1">
              <a:buClr>
                <a:schemeClr val="accent2"/>
              </a:buClr>
              <a:buSzPct val="70000"/>
              <a:buFont typeface="Wingdings" panose="05000000000000000000" pitchFamily="2" charset="2"/>
              <a:buChar char="l"/>
            </a:pPr>
            <a:r>
              <a:rPr lang="en-GB" altLang="en-US" sz="2100" dirty="0" err="1">
                <a:latin typeface="Verdana" panose="020B0604030504040204" pitchFamily="34" charset="0"/>
              </a:rPr>
              <a:t>Pentazocine</a:t>
            </a:r>
            <a:endParaRPr lang="en-GB" altLang="en-US" sz="2100" dirty="0">
              <a:latin typeface="Verdana" panose="020B0604030504040204" pitchFamily="34" charset="0"/>
            </a:endParaRPr>
          </a:p>
          <a:p>
            <a:pPr lvl="1" eaLnBrk="1" hangingPunct="1">
              <a:spcBef>
                <a:spcPct val="0"/>
              </a:spcBef>
              <a:buFontTx/>
              <a:buNone/>
            </a:pPr>
            <a:endParaRPr lang="en-GB" altLang="en-US" sz="1900" dirty="0">
              <a:latin typeface="Verdana" panose="020B0604030504040204" pitchFamily="34" charset="0"/>
            </a:endParaRPr>
          </a:p>
        </p:txBody>
      </p:sp>
    </p:spTree>
    <p:extLst>
      <p:ext uri="{BB962C8B-B14F-4D97-AF65-F5344CB8AC3E}">
        <p14:creationId xmlns:p14="http://schemas.microsoft.com/office/powerpoint/2010/main" val="421674175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9D2A70E-113C-41E8-945C-48AC3FE5AF8E}"/>
              </a:ext>
            </a:extLst>
          </p:cNvPr>
          <p:cNvSpPr>
            <a:spLocks noGrp="1"/>
          </p:cNvSpPr>
          <p:nvPr>
            <p:ph type="title"/>
          </p:nvPr>
        </p:nvSpPr>
        <p:spPr/>
        <p:txBody>
          <a:bodyPr>
            <a:normAutofit fontScale="90000"/>
          </a:bodyPr>
          <a:lstStyle/>
          <a:p>
            <a:r>
              <a:rPr lang="en-IN" dirty="0"/>
              <a:t>Opioid types: Natural opiates </a:t>
            </a:r>
          </a:p>
        </p:txBody>
      </p:sp>
      <p:pic>
        <p:nvPicPr>
          <p:cNvPr id="1026" name="Picture 2" descr="Related image">
            <a:extLst>
              <a:ext uri="{FF2B5EF4-FFF2-40B4-BE49-F238E27FC236}">
                <a16:creationId xmlns="" xmlns:a16="http://schemas.microsoft.com/office/drawing/2014/main" id="{9223B496-80D5-4797-96ED-24AD36F5B3AF}"/>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667"/>
          <a:stretch/>
        </p:blipFill>
        <p:spPr bwMode="auto">
          <a:xfrm>
            <a:off x="4800600" y="2190750"/>
            <a:ext cx="3962400" cy="237744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271AE483-7AB8-4945-8886-69DB32E970BB}"/>
              </a:ext>
            </a:extLst>
          </p:cNvPr>
          <p:cNvPicPr>
            <a:picLocks noChangeAspect="1"/>
          </p:cNvPicPr>
          <p:nvPr/>
        </p:nvPicPr>
        <p:blipFill rotWithShape="1">
          <a:blip r:embed="rId3" cstate="print"/>
          <a:srcRect l="17354"/>
          <a:stretch/>
        </p:blipFill>
        <p:spPr>
          <a:xfrm>
            <a:off x="878858" y="2190750"/>
            <a:ext cx="3629025" cy="2377440"/>
          </a:xfrm>
          <a:prstGeom prst="rect">
            <a:avLst/>
          </a:prstGeom>
        </p:spPr>
      </p:pic>
      <p:sp>
        <p:nvSpPr>
          <p:cNvPr id="5" name="Rectangle 4">
            <a:extLst>
              <a:ext uri="{FF2B5EF4-FFF2-40B4-BE49-F238E27FC236}">
                <a16:creationId xmlns="" xmlns:a16="http://schemas.microsoft.com/office/drawing/2014/main" id="{BB2443CF-FA83-4EB6-A9DD-41193DBF7032}"/>
              </a:ext>
            </a:extLst>
          </p:cNvPr>
          <p:cNvSpPr/>
          <p:nvPr/>
        </p:nvSpPr>
        <p:spPr>
          <a:xfrm>
            <a:off x="4572000" y="1504950"/>
            <a:ext cx="4572000" cy="769441"/>
          </a:xfrm>
          <a:prstGeom prst="rect">
            <a:avLst/>
          </a:prstGeom>
        </p:spPr>
        <p:txBody>
          <a:bodyPr>
            <a:spAutoFit/>
          </a:bodyPr>
          <a:lstStyle/>
          <a:p>
            <a:pPr lvl="1" algn="ctr"/>
            <a:r>
              <a:rPr lang="en-IN" sz="2400" b="1" dirty="0"/>
              <a:t>Poppy husk/straw </a:t>
            </a:r>
          </a:p>
          <a:p>
            <a:pPr lvl="1" algn="ctr"/>
            <a:r>
              <a:rPr lang="en-IN" sz="2000" b="1" dirty="0"/>
              <a:t>(</a:t>
            </a:r>
            <a:r>
              <a:rPr lang="en-IN" sz="2000" b="1" dirty="0" err="1"/>
              <a:t>doda</a:t>
            </a:r>
            <a:r>
              <a:rPr lang="en-IN" sz="2000" b="1" dirty="0"/>
              <a:t>, </a:t>
            </a:r>
            <a:r>
              <a:rPr lang="en-IN" sz="2000" b="1" dirty="0" err="1"/>
              <a:t>bhukki</a:t>
            </a:r>
            <a:r>
              <a:rPr lang="en-IN" sz="2000" b="1" dirty="0"/>
              <a:t>)</a:t>
            </a:r>
          </a:p>
        </p:txBody>
      </p:sp>
      <p:sp>
        <p:nvSpPr>
          <p:cNvPr id="6" name="Rectangle 5">
            <a:extLst>
              <a:ext uri="{FF2B5EF4-FFF2-40B4-BE49-F238E27FC236}">
                <a16:creationId xmlns="" xmlns:a16="http://schemas.microsoft.com/office/drawing/2014/main" id="{D1AD067C-C5D4-4C28-A91E-8512D88E6D9A}"/>
              </a:ext>
            </a:extLst>
          </p:cNvPr>
          <p:cNvSpPr/>
          <p:nvPr/>
        </p:nvSpPr>
        <p:spPr>
          <a:xfrm>
            <a:off x="737039" y="1581150"/>
            <a:ext cx="4079963" cy="461665"/>
          </a:xfrm>
          <a:prstGeom prst="rect">
            <a:avLst/>
          </a:prstGeom>
        </p:spPr>
        <p:txBody>
          <a:bodyPr wrap="none">
            <a:spAutoFit/>
          </a:bodyPr>
          <a:lstStyle/>
          <a:p>
            <a:pPr lvl="1" algn="ctr"/>
            <a:r>
              <a:rPr lang="en-IN" sz="2400" b="1" dirty="0" smtClean="0"/>
              <a:t>Opium (</a:t>
            </a:r>
            <a:r>
              <a:rPr lang="en-IN" sz="2400" b="1" dirty="0" err="1" smtClean="0"/>
              <a:t>Afeem</a:t>
            </a:r>
            <a:r>
              <a:rPr lang="en-IN" sz="2400" b="1" dirty="0" smtClean="0"/>
              <a:t> / </a:t>
            </a:r>
            <a:r>
              <a:rPr lang="en-IN" sz="2400" b="1" dirty="0" err="1" smtClean="0"/>
              <a:t>Amal</a:t>
            </a:r>
            <a:r>
              <a:rPr lang="en-IN" sz="2400" b="1" dirty="0" smtClean="0"/>
              <a:t>)</a:t>
            </a:r>
            <a:endParaRPr lang="en-IN" sz="2400" b="1" dirty="0"/>
          </a:p>
        </p:txBody>
      </p:sp>
    </p:spTree>
    <p:extLst>
      <p:ext uri="{BB962C8B-B14F-4D97-AF65-F5344CB8AC3E}">
        <p14:creationId xmlns:p14="http://schemas.microsoft.com/office/powerpoint/2010/main" val="21067707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heroin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9808" y="1660699"/>
            <a:ext cx="3794592" cy="193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4" descr="heroin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86861" y="1657350"/>
            <a:ext cx="3838041" cy="19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14400" y="3657601"/>
            <a:ext cx="3810000" cy="830997"/>
          </a:xfrm>
          <a:prstGeom prst="rect">
            <a:avLst/>
          </a:prstGeom>
          <a:noFill/>
        </p:spPr>
        <p:txBody>
          <a:bodyPr wrap="square" rtlCol="0">
            <a:spAutoFit/>
          </a:bodyPr>
          <a:lstStyle/>
          <a:p>
            <a:pPr algn="ctr"/>
            <a:r>
              <a:rPr lang="en-US" sz="2400" b="1" dirty="0"/>
              <a:t>Impure Heroin: </a:t>
            </a:r>
            <a:endParaRPr lang="en-US" sz="2400" b="1" dirty="0" smtClean="0"/>
          </a:p>
          <a:p>
            <a:pPr algn="ctr"/>
            <a:r>
              <a:rPr lang="en-US" sz="2400" b="1" dirty="0" smtClean="0"/>
              <a:t>Brown Sugar/ Smack</a:t>
            </a:r>
            <a:endParaRPr lang="en-US" sz="2400" b="1" dirty="0"/>
          </a:p>
        </p:txBody>
      </p:sp>
      <p:sp>
        <p:nvSpPr>
          <p:cNvPr id="6" name="TextBox 5"/>
          <p:cNvSpPr txBox="1"/>
          <p:nvPr/>
        </p:nvSpPr>
        <p:spPr>
          <a:xfrm>
            <a:off x="5867400" y="3581207"/>
            <a:ext cx="2362200" cy="830997"/>
          </a:xfrm>
          <a:prstGeom prst="rect">
            <a:avLst/>
          </a:prstGeom>
          <a:noFill/>
        </p:spPr>
        <p:txBody>
          <a:bodyPr wrap="square" rtlCol="0">
            <a:spAutoFit/>
          </a:bodyPr>
          <a:lstStyle/>
          <a:p>
            <a:pPr algn="ctr"/>
            <a:r>
              <a:rPr lang="en-US" sz="2400" b="1" dirty="0"/>
              <a:t>Pure Heroin:</a:t>
            </a:r>
          </a:p>
          <a:p>
            <a:pPr algn="ctr"/>
            <a:r>
              <a:rPr lang="en-US" sz="2400" b="1" dirty="0"/>
              <a:t>‘No. 4’, ‘</a:t>
            </a:r>
            <a:r>
              <a:rPr lang="en-US" sz="2400" b="1" dirty="0" err="1"/>
              <a:t>Chitta</a:t>
            </a:r>
            <a:r>
              <a:rPr lang="en-US" sz="2400" b="1" dirty="0"/>
              <a:t>’</a:t>
            </a:r>
          </a:p>
        </p:txBody>
      </p:sp>
      <p:sp>
        <p:nvSpPr>
          <p:cNvPr id="7" name="Title 1">
            <a:extLst>
              <a:ext uri="{FF2B5EF4-FFF2-40B4-BE49-F238E27FC236}">
                <a16:creationId xmlns="" xmlns:a16="http://schemas.microsoft.com/office/drawing/2014/main" id="{B0107899-761E-44D1-B16B-D529B45DB71E}"/>
              </a:ext>
            </a:extLst>
          </p:cNvPr>
          <p:cNvSpPr txBox="1">
            <a:spLocks/>
          </p:cNvSpPr>
          <p:nvPr/>
        </p:nvSpPr>
        <p:spPr>
          <a:xfrm>
            <a:off x="1752602" y="514350"/>
            <a:ext cx="6589199" cy="96066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b="1"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dirty="0"/>
              <a:t>Opioids types: Heroin</a:t>
            </a:r>
          </a:p>
        </p:txBody>
      </p:sp>
    </p:spTree>
    <p:extLst>
      <p:ext uri="{BB962C8B-B14F-4D97-AF65-F5344CB8AC3E}">
        <p14:creationId xmlns:p14="http://schemas.microsoft.com/office/powerpoint/2010/main" val="90056843"/>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79CDE4-5A84-41C2-A8F1-9A18A8D9F75F}"/>
              </a:ext>
            </a:extLst>
          </p:cNvPr>
          <p:cNvSpPr>
            <a:spLocks noGrp="1"/>
          </p:cNvSpPr>
          <p:nvPr>
            <p:ph type="title"/>
          </p:nvPr>
        </p:nvSpPr>
        <p:spPr>
          <a:xfrm>
            <a:off x="1295400" y="468083"/>
            <a:ext cx="7239000" cy="674917"/>
          </a:xfrm>
        </p:spPr>
        <p:txBody>
          <a:bodyPr/>
          <a:lstStyle/>
          <a:p>
            <a:r>
              <a:rPr lang="en-IN" dirty="0"/>
              <a:t>Opioid types: pharmaceuticals</a:t>
            </a:r>
          </a:p>
        </p:txBody>
      </p:sp>
      <p:pic>
        <p:nvPicPr>
          <p:cNvPr id="2050" name="Picture 2" descr="Image result for phensedyl syrup">
            <a:extLst>
              <a:ext uri="{FF2B5EF4-FFF2-40B4-BE49-F238E27FC236}">
                <a16:creationId xmlns="" xmlns:a16="http://schemas.microsoft.com/office/drawing/2014/main" id="{DA8C005A-5E96-43C2-A643-8108E87FD65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558"/>
          <a:stretch/>
        </p:blipFill>
        <p:spPr bwMode="auto">
          <a:xfrm>
            <a:off x="1447800" y="2035861"/>
            <a:ext cx="3200400" cy="26562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 xmlns:a16="http://schemas.microsoft.com/office/drawing/2014/main" id="{F5DDBAFA-482D-492D-888C-0F3DA6C91049}"/>
              </a:ext>
            </a:extLst>
          </p:cNvPr>
          <p:cNvSpPr txBox="1"/>
          <p:nvPr/>
        </p:nvSpPr>
        <p:spPr>
          <a:xfrm>
            <a:off x="838200" y="1196801"/>
            <a:ext cx="7620000" cy="461665"/>
          </a:xfrm>
          <a:prstGeom prst="rect">
            <a:avLst/>
          </a:prstGeom>
          <a:noFill/>
        </p:spPr>
        <p:txBody>
          <a:bodyPr wrap="square" rtlCol="0">
            <a:spAutoFit/>
          </a:bodyPr>
          <a:lstStyle/>
          <a:p>
            <a:pPr marL="342900" indent="-342900">
              <a:buFont typeface="Arial" panose="020B0604020202020204" pitchFamily="34" charset="0"/>
              <a:buChar char="•"/>
            </a:pPr>
            <a:r>
              <a:rPr lang="en-US" sz="2400" b="1" dirty="0"/>
              <a:t>Cough </a:t>
            </a:r>
            <a:r>
              <a:rPr lang="en-US" sz="2400" b="1" dirty="0" smtClean="0"/>
              <a:t>syrups (contain Codeine, an opioid)</a:t>
            </a:r>
            <a:endParaRPr lang="en-US" sz="2400" b="1" dirty="0"/>
          </a:p>
        </p:txBody>
      </p:sp>
      <p:pic>
        <p:nvPicPr>
          <p:cNvPr id="2052" name="Picture 4" descr="Image result for corex syrup">
            <a:extLst>
              <a:ext uri="{FF2B5EF4-FFF2-40B4-BE49-F238E27FC236}">
                <a16:creationId xmlns="" xmlns:a16="http://schemas.microsoft.com/office/drawing/2014/main" id="{60947F09-3AA8-4FF7-87D0-2448B5D612D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733" r="31867"/>
          <a:stretch/>
        </p:blipFill>
        <p:spPr bwMode="auto">
          <a:xfrm>
            <a:off x="5914188" y="2035861"/>
            <a:ext cx="2040027" cy="2656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9057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79CDE4-5A84-41C2-A8F1-9A18A8D9F75F}"/>
              </a:ext>
            </a:extLst>
          </p:cNvPr>
          <p:cNvSpPr>
            <a:spLocks noGrp="1"/>
          </p:cNvSpPr>
          <p:nvPr>
            <p:ph type="title"/>
          </p:nvPr>
        </p:nvSpPr>
        <p:spPr>
          <a:xfrm>
            <a:off x="1295400" y="468083"/>
            <a:ext cx="7239000" cy="674917"/>
          </a:xfrm>
        </p:spPr>
        <p:txBody>
          <a:bodyPr/>
          <a:lstStyle/>
          <a:p>
            <a:r>
              <a:rPr lang="en-IN" dirty="0"/>
              <a:t>Opioid types: pharmaceuticals</a:t>
            </a:r>
          </a:p>
        </p:txBody>
      </p:sp>
      <p:sp>
        <p:nvSpPr>
          <p:cNvPr id="4" name="TextBox 3">
            <a:extLst>
              <a:ext uri="{FF2B5EF4-FFF2-40B4-BE49-F238E27FC236}">
                <a16:creationId xmlns="" xmlns:a16="http://schemas.microsoft.com/office/drawing/2014/main" id="{F5DDBAFA-482D-492D-888C-0F3DA6C91049}"/>
              </a:ext>
            </a:extLst>
          </p:cNvPr>
          <p:cNvSpPr txBox="1"/>
          <p:nvPr/>
        </p:nvSpPr>
        <p:spPr>
          <a:xfrm>
            <a:off x="838200" y="1196801"/>
            <a:ext cx="6096000" cy="461665"/>
          </a:xfrm>
          <a:prstGeom prst="rect">
            <a:avLst/>
          </a:prstGeom>
          <a:noFill/>
        </p:spPr>
        <p:txBody>
          <a:bodyPr wrap="square" rtlCol="0">
            <a:spAutoFit/>
          </a:bodyPr>
          <a:lstStyle/>
          <a:p>
            <a:pPr marL="342900" indent="-342900">
              <a:buFont typeface="Arial" panose="020B0604020202020204" pitchFamily="34" charset="0"/>
              <a:buChar char="•"/>
            </a:pPr>
            <a:r>
              <a:rPr lang="en-US" sz="2400" b="1" dirty="0"/>
              <a:t>Oral tablets/capsules</a:t>
            </a:r>
          </a:p>
        </p:txBody>
      </p:sp>
      <p:pic>
        <p:nvPicPr>
          <p:cNvPr id="4098" name="Picture 2" descr="Image result for lomotil">
            <a:extLst>
              <a:ext uri="{FF2B5EF4-FFF2-40B4-BE49-F238E27FC236}">
                <a16:creationId xmlns="" xmlns:a16="http://schemas.microsoft.com/office/drawing/2014/main" id="{557721BF-20B6-442D-8BD4-3FC0908F8B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1714501"/>
            <a:ext cx="3048000" cy="196453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proxyvon capsule">
            <a:extLst>
              <a:ext uri="{FF2B5EF4-FFF2-40B4-BE49-F238E27FC236}">
                <a16:creationId xmlns="" xmlns:a16="http://schemas.microsoft.com/office/drawing/2014/main" id="{A4B5E593-BA30-453E-BBBA-49E897F57E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1584" y="3562350"/>
            <a:ext cx="3105616" cy="138637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tramadol capsule">
            <a:extLst>
              <a:ext uri="{FF2B5EF4-FFF2-40B4-BE49-F238E27FC236}">
                <a16:creationId xmlns="" xmlns:a16="http://schemas.microsoft.com/office/drawing/2014/main" id="{FE7B9CDB-EF98-403C-919D-ACA0158CCF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1276350"/>
            <a:ext cx="4314320" cy="24591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Image result for tramadol injection">
            <a:extLst>
              <a:ext uri="{FF2B5EF4-FFF2-40B4-BE49-F238E27FC236}">
                <a16:creationId xmlns="" xmlns:a16="http://schemas.microsoft.com/office/drawing/2014/main" id="{B70643EE-CF20-497F-A9F1-66A9898B70C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3638549"/>
            <a:ext cx="3886200" cy="137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8134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371601" y="2308350"/>
            <a:ext cx="7162802" cy="1101600"/>
          </a:xfrm>
        </p:spPr>
        <p:txBody>
          <a:bodyPr>
            <a:normAutofit fontScale="90000"/>
          </a:bodyPr>
          <a:lstStyle/>
          <a:p>
            <a:pPr algn="ctr"/>
            <a:r>
              <a:rPr lang="en-US" b="1" dirty="0" smtClean="0"/>
              <a:t>PART 1: </a:t>
            </a:r>
            <a:br>
              <a:rPr lang="en-US" b="1" dirty="0" smtClean="0"/>
            </a:br>
            <a:r>
              <a:rPr lang="en-US" b="1" dirty="0" smtClean="0"/>
              <a:t>Overview of Addictive Substances</a:t>
            </a:r>
            <a:endParaRPr lang="en-US" b="1" dirty="0"/>
          </a:p>
        </p:txBody>
      </p:sp>
      <p:sp>
        <p:nvSpPr>
          <p:cNvPr id="8" name="Text Placeholder 7"/>
          <p:cNvSpPr>
            <a:spLocks noGrp="1"/>
          </p:cNvSpPr>
          <p:nvPr>
            <p:ph type="body" idx="1"/>
          </p:nvPr>
        </p:nvSpPr>
        <p:spPr/>
        <p:txBody>
          <a:bodyPr/>
          <a:lstStyle/>
          <a:p>
            <a:endParaRPr lang="en-US"/>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79CDE4-5A84-41C2-A8F1-9A18A8D9F75F}"/>
              </a:ext>
            </a:extLst>
          </p:cNvPr>
          <p:cNvSpPr>
            <a:spLocks noGrp="1"/>
          </p:cNvSpPr>
          <p:nvPr>
            <p:ph type="title"/>
          </p:nvPr>
        </p:nvSpPr>
        <p:spPr>
          <a:xfrm>
            <a:off x="1295400" y="468083"/>
            <a:ext cx="7239000" cy="674917"/>
          </a:xfrm>
        </p:spPr>
        <p:txBody>
          <a:bodyPr/>
          <a:lstStyle/>
          <a:p>
            <a:r>
              <a:rPr lang="en-IN" dirty="0"/>
              <a:t>Opioid types: </a:t>
            </a:r>
            <a:r>
              <a:rPr lang="en-IN" dirty="0" smtClean="0"/>
              <a:t>pharmaceuticals</a:t>
            </a:r>
            <a:endParaRPr lang="en-IN" dirty="0"/>
          </a:p>
        </p:txBody>
      </p:sp>
      <p:sp>
        <p:nvSpPr>
          <p:cNvPr id="4" name="TextBox 3">
            <a:extLst>
              <a:ext uri="{FF2B5EF4-FFF2-40B4-BE49-F238E27FC236}">
                <a16:creationId xmlns="" xmlns:a16="http://schemas.microsoft.com/office/drawing/2014/main" id="{F5DDBAFA-482D-492D-888C-0F3DA6C91049}"/>
              </a:ext>
            </a:extLst>
          </p:cNvPr>
          <p:cNvSpPr txBox="1"/>
          <p:nvPr/>
        </p:nvSpPr>
        <p:spPr>
          <a:xfrm>
            <a:off x="838200" y="1196801"/>
            <a:ext cx="3276600" cy="1292662"/>
          </a:xfrm>
          <a:prstGeom prst="rect">
            <a:avLst/>
          </a:prstGeom>
          <a:noFill/>
        </p:spPr>
        <p:txBody>
          <a:bodyPr wrap="square" rtlCol="0">
            <a:spAutoFit/>
          </a:bodyPr>
          <a:lstStyle/>
          <a:p>
            <a:pPr marL="342900" indent="-342900">
              <a:buFont typeface="Arial" panose="020B0604020202020204" pitchFamily="34" charset="0"/>
              <a:buChar char="•"/>
            </a:pPr>
            <a:r>
              <a:rPr lang="en-US" sz="2400" b="1" dirty="0" smtClean="0"/>
              <a:t>Buprenorphine </a:t>
            </a:r>
            <a:r>
              <a:rPr lang="en-US" b="1" dirty="0" smtClean="0"/>
              <a:t>(</a:t>
            </a:r>
            <a:r>
              <a:rPr lang="en-US" b="1" dirty="0" err="1" smtClean="0"/>
              <a:t>Tidigesic</a:t>
            </a:r>
            <a:r>
              <a:rPr lang="en-US" b="1" dirty="0" smtClean="0"/>
              <a:t>, </a:t>
            </a:r>
            <a:r>
              <a:rPr lang="en-US" b="1" dirty="0" err="1" smtClean="0"/>
              <a:t>Lupegesic</a:t>
            </a:r>
            <a:r>
              <a:rPr lang="en-US" b="1" dirty="0" smtClean="0"/>
              <a:t>, </a:t>
            </a:r>
            <a:r>
              <a:rPr lang="en-US" b="1" dirty="0" err="1" smtClean="0"/>
              <a:t>Bupegesic</a:t>
            </a:r>
            <a:r>
              <a:rPr lang="en-US" b="1" dirty="0" smtClean="0"/>
              <a:t>, </a:t>
            </a:r>
            <a:r>
              <a:rPr lang="en-US" b="1" dirty="0" err="1" smtClean="0"/>
              <a:t>Norphine</a:t>
            </a:r>
            <a:r>
              <a:rPr lang="en-US" b="1" dirty="0" smtClean="0"/>
              <a:t>, </a:t>
            </a:r>
            <a:r>
              <a:rPr lang="en-US" b="1" dirty="0" err="1" smtClean="0"/>
              <a:t>Sangesic</a:t>
            </a:r>
            <a:r>
              <a:rPr lang="en-US" b="1" dirty="0" smtClean="0"/>
              <a:t>, etc.)</a:t>
            </a:r>
            <a:endParaRPr lang="en-US" sz="1600" b="1" dirty="0"/>
          </a:p>
        </p:txBody>
      </p:sp>
      <p:pic>
        <p:nvPicPr>
          <p:cNvPr id="5122" name="Picture 2" descr="Image result for buprenorphine injection">
            <a:extLst>
              <a:ext uri="{FF2B5EF4-FFF2-40B4-BE49-F238E27FC236}">
                <a16:creationId xmlns="" xmlns:a16="http://schemas.microsoft.com/office/drawing/2014/main" id="{BDE9A304-27F6-4C90-A13F-A47C75C45A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647950"/>
            <a:ext cx="3352801" cy="188595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fortwin injection">
            <a:extLst>
              <a:ext uri="{FF2B5EF4-FFF2-40B4-BE49-F238E27FC236}">
                <a16:creationId xmlns="" xmlns:a16="http://schemas.microsoft.com/office/drawing/2014/main" id="{C771B400-CBB0-4700-ABB6-7B9F1231E39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6667"/>
          <a:stretch>
            <a:fillRect/>
          </a:stretch>
        </p:blipFill>
        <p:spPr bwMode="auto">
          <a:xfrm>
            <a:off x="4953000" y="2571750"/>
            <a:ext cx="3810000" cy="192881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 xmlns:a16="http://schemas.microsoft.com/office/drawing/2014/main" id="{1BD29864-32BF-4CAA-B964-4A333F9950F4}"/>
              </a:ext>
            </a:extLst>
          </p:cNvPr>
          <p:cNvSpPr txBox="1"/>
          <p:nvPr/>
        </p:nvSpPr>
        <p:spPr>
          <a:xfrm>
            <a:off x="4953000" y="1200150"/>
            <a:ext cx="2895600" cy="738664"/>
          </a:xfrm>
          <a:prstGeom prst="rect">
            <a:avLst/>
          </a:prstGeom>
          <a:noFill/>
        </p:spPr>
        <p:txBody>
          <a:bodyPr wrap="square" rtlCol="0">
            <a:spAutoFit/>
          </a:bodyPr>
          <a:lstStyle/>
          <a:p>
            <a:pPr marL="342900" indent="-342900">
              <a:buFont typeface="Arial" panose="020B0604020202020204" pitchFamily="34" charset="0"/>
              <a:buChar char="•"/>
            </a:pPr>
            <a:r>
              <a:rPr lang="en-US" sz="2400" b="1" dirty="0" err="1" smtClean="0"/>
              <a:t>Pentazocine</a:t>
            </a:r>
            <a:r>
              <a:rPr lang="en-US" sz="2400" b="1" dirty="0" smtClean="0"/>
              <a:t> </a:t>
            </a:r>
            <a:r>
              <a:rPr lang="en-US" b="1" dirty="0" smtClean="0"/>
              <a:t>(</a:t>
            </a:r>
            <a:r>
              <a:rPr lang="en-US" b="1" dirty="0" err="1" smtClean="0"/>
              <a:t>Fortwin</a:t>
            </a:r>
            <a:r>
              <a:rPr lang="en-US" b="1" dirty="0" smtClean="0"/>
              <a:t>, </a:t>
            </a:r>
            <a:r>
              <a:rPr lang="en-US" b="1" dirty="0" err="1" smtClean="0"/>
              <a:t>Zocine</a:t>
            </a:r>
            <a:r>
              <a:rPr lang="en-US" b="1" dirty="0" smtClean="0"/>
              <a:t>, etc.)</a:t>
            </a:r>
            <a:endParaRPr lang="en-US" sz="2400" b="1" dirty="0"/>
          </a:p>
        </p:txBody>
      </p:sp>
    </p:spTree>
    <p:extLst>
      <p:ext uri="{BB962C8B-B14F-4D97-AF65-F5344CB8AC3E}">
        <p14:creationId xmlns:p14="http://schemas.microsoft.com/office/powerpoint/2010/main" val="22117573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altLang="en-US"/>
              <a:t>Opioids – effects </a:t>
            </a:r>
          </a:p>
        </p:txBody>
      </p:sp>
      <p:sp>
        <p:nvSpPr>
          <p:cNvPr id="21507" name="Rectangle 3"/>
          <p:cNvSpPr>
            <a:spLocks noGrp="1" noChangeArrowheads="1"/>
          </p:cNvSpPr>
          <p:nvPr>
            <p:ph idx="1"/>
          </p:nvPr>
        </p:nvSpPr>
        <p:spPr>
          <a:xfrm>
            <a:off x="1066801" y="1600200"/>
            <a:ext cx="7467602" cy="2833216"/>
          </a:xfrm>
        </p:spPr>
        <p:txBody>
          <a:bodyPr>
            <a:normAutofit fontScale="92500" lnSpcReduction="20000"/>
          </a:bodyPr>
          <a:lstStyle/>
          <a:p>
            <a:pPr>
              <a:lnSpc>
                <a:spcPct val="90000"/>
              </a:lnSpc>
            </a:pPr>
            <a:r>
              <a:rPr lang="en-GB" altLang="en-US" sz="2400" dirty="0"/>
              <a:t>Act on specific receptors in the body – opioid receptors</a:t>
            </a:r>
          </a:p>
          <a:p>
            <a:pPr>
              <a:lnSpc>
                <a:spcPct val="90000"/>
              </a:lnSpc>
            </a:pPr>
            <a:r>
              <a:rPr lang="en-GB" altLang="en-US" sz="2400" dirty="0"/>
              <a:t>Produce ‘Narcosis’: a state of stupor and dullness in the brain</a:t>
            </a:r>
          </a:p>
          <a:p>
            <a:pPr>
              <a:lnSpc>
                <a:spcPct val="90000"/>
              </a:lnSpc>
            </a:pPr>
            <a:r>
              <a:rPr lang="en-GB" altLang="en-US" sz="2400" dirty="0"/>
              <a:t>First use can be unpleasant: associated with nausea, vomiting, itching, </a:t>
            </a:r>
          </a:p>
          <a:p>
            <a:pPr lvl="1">
              <a:lnSpc>
                <a:spcPct val="90000"/>
              </a:lnSpc>
            </a:pPr>
            <a:r>
              <a:rPr lang="en-GB" altLang="en-US" sz="2200" dirty="0"/>
              <a:t>Repeated use: narcosis, ‘high’</a:t>
            </a:r>
          </a:p>
          <a:p>
            <a:pPr>
              <a:lnSpc>
                <a:spcPct val="90000"/>
              </a:lnSpc>
            </a:pPr>
            <a:r>
              <a:rPr lang="en-GB" altLang="en-US" sz="2400" dirty="0"/>
              <a:t>Has analgesic, </a:t>
            </a:r>
            <a:r>
              <a:rPr lang="en-GB" altLang="en-US" sz="2400" dirty="0" err="1"/>
              <a:t>euphorogenic</a:t>
            </a:r>
            <a:r>
              <a:rPr lang="en-GB" altLang="en-US" sz="2400" dirty="0"/>
              <a:t> and sedative properties </a:t>
            </a:r>
          </a:p>
        </p:txBody>
      </p:sp>
    </p:spTree>
    <p:extLst>
      <p:ext uri="{BB962C8B-B14F-4D97-AF65-F5344CB8AC3E}">
        <p14:creationId xmlns:p14="http://schemas.microsoft.com/office/powerpoint/2010/main" val="23944621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altLang="en-US"/>
              <a:t>Classification </a:t>
            </a:r>
          </a:p>
        </p:txBody>
      </p:sp>
      <p:sp>
        <p:nvSpPr>
          <p:cNvPr id="24580" name="Rectangle 3"/>
          <p:cNvSpPr>
            <a:spLocks noGrp="1" noChangeArrowheads="1"/>
          </p:cNvSpPr>
          <p:nvPr>
            <p:ph idx="1"/>
          </p:nvPr>
        </p:nvSpPr>
        <p:spPr/>
        <p:txBody>
          <a:bodyPr>
            <a:normAutofit/>
          </a:bodyPr>
          <a:lstStyle/>
          <a:p>
            <a:pPr eaLnBrk="1" hangingPunct="1"/>
            <a:r>
              <a:rPr lang="en-US" altLang="en-US" sz="2400" dirty="0"/>
              <a:t>Alcohol</a:t>
            </a:r>
          </a:p>
          <a:p>
            <a:pPr eaLnBrk="1" hangingPunct="1"/>
            <a:r>
              <a:rPr lang="en-US" altLang="en-US" sz="2400" dirty="0"/>
              <a:t>Opioids </a:t>
            </a:r>
          </a:p>
          <a:p>
            <a:pPr eaLnBrk="1" hangingPunct="1"/>
            <a:r>
              <a:rPr lang="en-US" altLang="en-US" sz="2400" dirty="0"/>
              <a:t>Cannabis </a:t>
            </a:r>
          </a:p>
        </p:txBody>
      </p:sp>
      <p:sp>
        <p:nvSpPr>
          <p:cNvPr id="2457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C5B2E636-1684-4A70-AF6B-E3E3FA5FBB26}" type="slidenum">
              <a:rPr lang="en-US" altLang="en-US" sz="1400"/>
              <a:pPr eaLnBrk="1" hangingPunct="1">
                <a:spcBef>
                  <a:spcPct val="0"/>
                </a:spcBef>
                <a:buFontTx/>
                <a:buNone/>
              </a:pPr>
              <a:t>22</a:t>
            </a:fld>
            <a:r>
              <a:rPr lang="en-US" altLang="en-US" sz="1400"/>
              <a:t>-</a:t>
            </a:r>
          </a:p>
        </p:txBody>
      </p:sp>
    </p:spTree>
    <p:extLst>
      <p:ext uri="{BB962C8B-B14F-4D97-AF65-F5344CB8AC3E}">
        <p14:creationId xmlns:p14="http://schemas.microsoft.com/office/powerpoint/2010/main" val="22853892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r>
              <a:rPr lang="en-US" altLang="en-US" dirty="0"/>
              <a:t>Cannabis </a:t>
            </a:r>
            <a:br>
              <a:rPr lang="en-US" altLang="en-US" dirty="0"/>
            </a:br>
            <a:endParaRPr lang="en-US" altLang="en-US" dirty="0"/>
          </a:p>
        </p:txBody>
      </p:sp>
      <p:pic>
        <p:nvPicPr>
          <p:cNvPr id="25603" name="Picture 3" descr="marij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809750"/>
            <a:ext cx="295910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4" descr="marijuana_leav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6400" y="1809750"/>
            <a:ext cx="2628900" cy="2537222"/>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2286000" y="1047750"/>
            <a:ext cx="4038600" cy="381000"/>
          </a:xfrm>
          <a:prstGeom prst="rect">
            <a:avLst/>
          </a:prstGeom>
        </p:spPr>
        <p:txBody>
          <a:bodyPr vert="horz" lIns="91440" tIns="45720" rIns="91440" bIns="45720" rtlCol="0" anchor="t">
            <a:normAutofit fontScale="55000" lnSpcReduction="20000"/>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smtClean="0">
                <a:ln>
                  <a:noFill/>
                </a:ln>
                <a:solidFill>
                  <a:schemeClr val="accent2">
                    <a:lumMod val="75000"/>
                  </a:schemeClr>
                </a:solidFill>
                <a:effectLst/>
                <a:uLnTx/>
                <a:uFillTx/>
                <a:latin typeface="+mj-lt"/>
                <a:ea typeface="+mj-ea"/>
                <a:cs typeface="+mj-cs"/>
              </a:rPr>
              <a:t>Bhaang , gaanja and Charas</a:t>
            </a:r>
            <a:endParaRPr kumimoji="0" lang="en-US" sz="3600" b="1" i="0" u="none" strike="noStrike" kern="1200" cap="none" spc="0" normalizeH="0" baseline="0" noProof="0" dirty="0">
              <a:ln>
                <a:noFill/>
              </a:ln>
              <a:solidFill>
                <a:schemeClr val="accent2">
                  <a:lumMod val="75000"/>
                </a:schemeClr>
              </a:solidFill>
              <a:effectLst/>
              <a:uLnTx/>
              <a:uFillTx/>
              <a:latin typeface="+mj-lt"/>
              <a:ea typeface="+mj-ea"/>
              <a:cs typeface="+mj-cs"/>
            </a:endParaRPr>
          </a:p>
        </p:txBody>
      </p:sp>
    </p:spTree>
    <p:extLst>
      <p:ext uri="{BB962C8B-B14F-4D97-AF65-F5344CB8AC3E}">
        <p14:creationId xmlns:p14="http://schemas.microsoft.com/office/powerpoint/2010/main" val="3568148572"/>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7800" y="209550"/>
            <a:ext cx="6743769" cy="584775"/>
          </a:xfrm>
          <a:prstGeom prst="rect">
            <a:avLst/>
          </a:prstGeom>
        </p:spPr>
        <p:txBody>
          <a:bodyPr wrap="none">
            <a:spAutoFit/>
          </a:bodyPr>
          <a:lstStyle/>
          <a:p>
            <a:r>
              <a:rPr lang="en-US" sz="3200" dirty="0">
                <a:latin typeface="Cambria" panose="02040503050406030204" pitchFamily="18" charset="0"/>
              </a:rPr>
              <a:t>Bhang: the legal preparation in INDIA</a:t>
            </a:r>
          </a:p>
        </p:txBody>
      </p:sp>
      <p:sp>
        <p:nvSpPr>
          <p:cNvPr id="4" name="Rectangle 3"/>
          <p:cNvSpPr/>
          <p:nvPr/>
        </p:nvSpPr>
        <p:spPr>
          <a:xfrm>
            <a:off x="1116930" y="1088231"/>
            <a:ext cx="5055270" cy="3693319"/>
          </a:xfrm>
          <a:prstGeom prst="rect">
            <a:avLst/>
          </a:prstGeom>
        </p:spPr>
        <p:txBody>
          <a:bodyPr wrap="square">
            <a:spAutoFit/>
          </a:bodyPr>
          <a:lstStyle/>
          <a:p>
            <a:pPr marL="342900" indent="-342900">
              <a:buFont typeface="Wingdings" panose="05000000000000000000" pitchFamily="2" charset="2"/>
              <a:buChar char="Ø"/>
            </a:pPr>
            <a:r>
              <a:rPr lang="en-US" dirty="0"/>
              <a:t>Milk based drink called </a:t>
            </a:r>
            <a:r>
              <a:rPr lang="en-US" b="1" dirty="0" err="1"/>
              <a:t>Thandai</a:t>
            </a:r>
            <a:r>
              <a:rPr lang="en-US" dirty="0"/>
              <a:t> </a:t>
            </a:r>
          </a:p>
          <a:p>
            <a:pPr marL="800100" lvl="1" indent="-342900">
              <a:buFont typeface="Wingdings" panose="05000000000000000000" pitchFamily="2" charset="2"/>
              <a:buChar char="Ø"/>
            </a:pPr>
            <a:r>
              <a:rPr lang="en-US" dirty="0"/>
              <a:t>commonly used in North India on religious occasions (Holi &amp; </a:t>
            </a:r>
            <a:r>
              <a:rPr lang="en-US" dirty="0" err="1"/>
              <a:t>Shivratri</a:t>
            </a:r>
            <a:r>
              <a:rPr lang="en-US" dirty="0"/>
              <a:t>)</a:t>
            </a:r>
          </a:p>
          <a:p>
            <a:endParaRPr lang="en-US" dirty="0"/>
          </a:p>
          <a:p>
            <a:pPr marL="342900" indent="-342900">
              <a:buFont typeface="Wingdings" panose="05000000000000000000" pitchFamily="2" charset="2"/>
              <a:buChar char="Ø"/>
            </a:pPr>
            <a:r>
              <a:rPr lang="en-US" dirty="0"/>
              <a:t>Bhang mixed With flour to make ‘</a:t>
            </a:r>
            <a:r>
              <a:rPr lang="en-US" b="1" dirty="0" err="1"/>
              <a:t>pakodas</a:t>
            </a:r>
            <a:r>
              <a:rPr lang="en-US" dirty="0"/>
              <a:t>’ or ‘</a:t>
            </a:r>
            <a:r>
              <a:rPr lang="en-US" b="1" dirty="0" err="1"/>
              <a:t>bhajji</a:t>
            </a:r>
            <a:r>
              <a:rPr lang="en-US" dirty="0"/>
              <a:t>’.</a:t>
            </a:r>
          </a:p>
          <a:p>
            <a:endParaRPr lang="en-US" dirty="0"/>
          </a:p>
          <a:p>
            <a:pPr marL="342900" indent="-342900">
              <a:buFont typeface="Wingdings" panose="05000000000000000000" pitchFamily="2" charset="2"/>
              <a:buChar char="Ø"/>
            </a:pPr>
            <a:r>
              <a:rPr lang="en-US" b="1" dirty="0"/>
              <a:t>Bhang Sweets</a:t>
            </a:r>
          </a:p>
          <a:p>
            <a:pPr marL="342900" indent="-342900">
              <a:buFont typeface="Wingdings" panose="05000000000000000000" pitchFamily="2" charset="2"/>
              <a:buChar char="Ø"/>
            </a:pPr>
            <a:endParaRPr lang="en-US" b="1" dirty="0"/>
          </a:p>
          <a:p>
            <a:pPr marL="342900" indent="-342900">
              <a:buFont typeface="Wingdings" panose="05000000000000000000" pitchFamily="2" charset="2"/>
              <a:buChar char="Ø"/>
            </a:pPr>
            <a:r>
              <a:rPr lang="en-US" b="1" dirty="0" err="1"/>
              <a:t>Manoka</a:t>
            </a:r>
            <a:r>
              <a:rPr lang="en-US" dirty="0"/>
              <a:t>: Preparation consisting of bhang paste </a:t>
            </a:r>
          </a:p>
          <a:p>
            <a:pPr marL="800100" lvl="1" indent="-342900">
              <a:buFont typeface="Wingdings" panose="05000000000000000000" pitchFamily="2" charset="2"/>
              <a:buChar char="Ø"/>
            </a:pPr>
            <a:r>
              <a:rPr lang="en-US" dirty="0"/>
              <a:t>sold as Ayurvedic medicinal preparation in North India</a:t>
            </a:r>
            <a:r>
              <a:rPr lang="en-US" dirty="0" smtClean="0"/>
              <a:t>.</a:t>
            </a:r>
            <a:endParaRPr lang="en-US" dirty="0"/>
          </a:p>
        </p:txBody>
      </p:sp>
      <p:pic>
        <p:nvPicPr>
          <p:cNvPr id="2050" name="Picture 2" descr="C:\Users\ispring\Desktop\thanda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400" y="750049"/>
            <a:ext cx="1447800" cy="999121"/>
          </a:xfrm>
          <a:prstGeom prst="ellipse">
            <a:avLst/>
          </a:prstGeom>
          <a:ln w="63500" cap="rnd">
            <a:solidFill>
              <a:schemeClr val="accent2">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2" name="Picture 4" descr="C:\Users\ispring\Desktop\28-bhang-pakora-28021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8401" y="3168028"/>
            <a:ext cx="1447800" cy="877490"/>
          </a:xfrm>
          <a:prstGeom prst="ellipse">
            <a:avLst/>
          </a:prstGeom>
          <a:ln w="63500" cap="rnd">
            <a:solidFill>
              <a:schemeClr val="accent2">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3" name="Picture 5" descr="C:\Users\ispring\Desktop\download (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48403" y="4176621"/>
            <a:ext cx="1447799" cy="852580"/>
          </a:xfrm>
          <a:prstGeom prst="ellipse">
            <a:avLst/>
          </a:prstGeom>
          <a:ln w="63500" cap="rnd">
            <a:solidFill>
              <a:schemeClr val="accent2">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4" name="Picture 6" descr="C:\Users\ispring\Desktop\yoga-bhang.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8400" y="1880272"/>
            <a:ext cx="1447800" cy="1156653"/>
          </a:xfrm>
          <a:prstGeom prst="ellipse">
            <a:avLst/>
          </a:prstGeom>
          <a:ln w="63500" cap="rnd">
            <a:solidFill>
              <a:schemeClr val="accent2">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120675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fade">
                                      <p:cBhvr>
                                        <p:cTn id="25" dur="500"/>
                                        <p:tgtEl>
                                          <p:spTgt spid="205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fade">
                                      <p:cBhvr>
                                        <p:cTn id="30" dur="500"/>
                                        <p:tgtEl>
                                          <p:spTgt spid="4">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500"/>
                                        <p:tgtEl>
                                          <p:spTgt spid="4">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054"/>
                                        </p:tgtEl>
                                        <p:attrNameLst>
                                          <p:attrName>style.visibility</p:attrName>
                                        </p:attrNameLst>
                                      </p:cBhvr>
                                      <p:to>
                                        <p:strVal val="visible"/>
                                      </p:to>
                                    </p:set>
                                    <p:animEffect transition="in" filter="fade">
                                      <p:cBhvr>
                                        <p:cTn id="38" dur="500"/>
                                        <p:tgtEl>
                                          <p:spTgt spid="2054"/>
                                        </p:tgtEl>
                                      </p:cBhvr>
                                    </p:animEffect>
                                  </p:childTnLst>
                                </p:cTn>
                              </p:par>
                              <p:par>
                                <p:cTn id="39" presetID="10" presetClass="entr" presetSubtype="0" fill="hold" nodeType="withEffect">
                                  <p:stCondLst>
                                    <p:cond delay="0"/>
                                  </p:stCondLst>
                                  <p:childTnLst>
                                    <p:set>
                                      <p:cBhvr>
                                        <p:cTn id="40" dur="1" fill="hold">
                                          <p:stCondLst>
                                            <p:cond delay="0"/>
                                          </p:stCondLst>
                                        </p:cTn>
                                        <p:tgtEl>
                                          <p:spTgt spid="2052"/>
                                        </p:tgtEl>
                                        <p:attrNameLst>
                                          <p:attrName>style.visibility</p:attrName>
                                        </p:attrNameLst>
                                      </p:cBhvr>
                                      <p:to>
                                        <p:strVal val="visible"/>
                                      </p:to>
                                    </p:set>
                                    <p:animEffect transition="in" filter="fade">
                                      <p:cBhvr>
                                        <p:cTn id="41" dur="200"/>
                                        <p:tgtEl>
                                          <p:spTgt spid="2052"/>
                                        </p:tgtEl>
                                      </p:cBhvr>
                                    </p:animEffect>
                                  </p:childTnLst>
                                </p:cTn>
                              </p:par>
                              <p:par>
                                <p:cTn id="42" presetID="10" presetClass="entr" presetSubtype="0" fill="hold" nodeType="withEffect">
                                  <p:stCondLst>
                                    <p:cond delay="0"/>
                                  </p:stCondLst>
                                  <p:childTnLst>
                                    <p:set>
                                      <p:cBhvr>
                                        <p:cTn id="43" dur="1" fill="hold">
                                          <p:stCondLst>
                                            <p:cond delay="0"/>
                                          </p:stCondLst>
                                        </p:cTn>
                                        <p:tgtEl>
                                          <p:spTgt spid="2053"/>
                                        </p:tgtEl>
                                        <p:attrNameLst>
                                          <p:attrName>style.visibility</p:attrName>
                                        </p:attrNameLst>
                                      </p:cBhvr>
                                      <p:to>
                                        <p:strVal val="visible"/>
                                      </p:to>
                                    </p:set>
                                    <p:animEffect transition="in" filter="fade">
                                      <p:cBhvr>
                                        <p:cTn id="44"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32367" y="361519"/>
            <a:ext cx="5690597" cy="584775"/>
          </a:xfrm>
          <a:prstGeom prst="rect">
            <a:avLst/>
          </a:prstGeom>
        </p:spPr>
        <p:txBody>
          <a:bodyPr wrap="none">
            <a:spAutoFit/>
          </a:bodyPr>
          <a:lstStyle/>
          <a:p>
            <a:r>
              <a:rPr lang="en-US" sz="3200" b="1" dirty="0">
                <a:latin typeface="Cambria" panose="02040503050406030204" pitchFamily="18" charset="0"/>
              </a:rPr>
              <a:t>Illegal cannabis preparations</a:t>
            </a:r>
          </a:p>
        </p:txBody>
      </p:sp>
      <p:sp>
        <p:nvSpPr>
          <p:cNvPr id="4" name="Rectangle 3"/>
          <p:cNvSpPr/>
          <p:nvPr/>
        </p:nvSpPr>
        <p:spPr>
          <a:xfrm>
            <a:off x="1219200" y="1101864"/>
            <a:ext cx="7162800" cy="707886"/>
          </a:xfrm>
          <a:prstGeom prst="rect">
            <a:avLst/>
          </a:prstGeom>
        </p:spPr>
        <p:txBody>
          <a:bodyPr wrap="square">
            <a:spAutoFit/>
          </a:bodyPr>
          <a:lstStyle/>
          <a:p>
            <a:r>
              <a:rPr lang="en-US" sz="2000" dirty="0"/>
              <a:t>The following forms are illegal in India according to NDPS act:</a:t>
            </a:r>
          </a:p>
        </p:txBody>
      </p:sp>
      <p:graphicFrame>
        <p:nvGraphicFramePr>
          <p:cNvPr id="5" name="Content Placeholder 3"/>
          <p:cNvGraphicFramePr>
            <a:graphicFrameLocks/>
          </p:cNvGraphicFramePr>
          <p:nvPr>
            <p:extLst>
              <p:ext uri="{D42A27DB-BD31-4B8C-83A1-F6EECF244321}">
                <p14:modId xmlns:p14="http://schemas.microsoft.com/office/powerpoint/2010/main" val="4146596148"/>
              </p:ext>
            </p:extLst>
          </p:nvPr>
        </p:nvGraphicFramePr>
        <p:xfrm>
          <a:off x="727646" y="1866898"/>
          <a:ext cx="8111554" cy="2914652"/>
        </p:xfrm>
        <a:graphic>
          <a:graphicData uri="http://schemas.openxmlformats.org/drawingml/2006/table">
            <a:tbl>
              <a:tblPr firstRow="1" bandRow="1">
                <a:tableStyleId>{21E4AEA4-8DFA-4A89-87EB-49C32662AFE0}</a:tableStyleId>
              </a:tblPr>
              <a:tblGrid>
                <a:gridCol w="2548954">
                  <a:extLst>
                    <a:ext uri="{9D8B030D-6E8A-4147-A177-3AD203B41FA5}">
                      <a16:colId xmlns="" xmlns:a16="http://schemas.microsoft.com/office/drawing/2014/main" val="20000"/>
                    </a:ext>
                  </a:extLst>
                </a:gridCol>
                <a:gridCol w="3399750">
                  <a:extLst>
                    <a:ext uri="{9D8B030D-6E8A-4147-A177-3AD203B41FA5}">
                      <a16:colId xmlns="" xmlns:a16="http://schemas.microsoft.com/office/drawing/2014/main" val="20001"/>
                    </a:ext>
                  </a:extLst>
                </a:gridCol>
                <a:gridCol w="2162850">
                  <a:extLst>
                    <a:ext uri="{9D8B030D-6E8A-4147-A177-3AD203B41FA5}">
                      <a16:colId xmlns="" xmlns:a16="http://schemas.microsoft.com/office/drawing/2014/main" val="20002"/>
                    </a:ext>
                  </a:extLst>
                </a:gridCol>
              </a:tblGrid>
              <a:tr h="728663">
                <a:tc>
                  <a:txBody>
                    <a:bodyPr/>
                    <a:lstStyle/>
                    <a:p>
                      <a:pPr algn="ctr"/>
                      <a:r>
                        <a:rPr lang="en-US" sz="1800" dirty="0"/>
                        <a:t>Forms (extremely variable)</a:t>
                      </a:r>
                    </a:p>
                  </a:txBody>
                  <a:tcPr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THC content</a:t>
                      </a:r>
                    </a:p>
                  </a:txBody>
                  <a:tcPr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Route of intake</a:t>
                      </a:r>
                    </a:p>
                  </a:txBody>
                  <a:tcPr marT="34290" marB="34290"/>
                </a:tc>
                <a:extLst>
                  <a:ext uri="{0D108BD9-81ED-4DB2-BD59-A6C34878D82A}">
                    <a16:rowId xmlns="" xmlns:a16="http://schemas.microsoft.com/office/drawing/2014/main" val="10000"/>
                  </a:ext>
                </a:extLst>
              </a:tr>
              <a:tr h="728663">
                <a:tc>
                  <a:txBody>
                    <a:bodyPr/>
                    <a:lstStyle/>
                    <a:p>
                      <a:r>
                        <a:rPr lang="en-US" sz="1800" dirty="0"/>
                        <a:t>Ganja</a:t>
                      </a:r>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4 – 6 % THC</a:t>
                      </a:r>
                    </a:p>
                    <a:p>
                      <a:endParaRPr lang="en-US" sz="1800" dirty="0"/>
                    </a:p>
                  </a:txBody>
                  <a:tcPr marT="34290" marB="34290"/>
                </a:tc>
                <a:tc>
                  <a:txBody>
                    <a:bodyPr/>
                    <a:lstStyle/>
                    <a:p>
                      <a:r>
                        <a:rPr lang="en-US" sz="1800" dirty="0"/>
                        <a:t>Smoked </a:t>
                      </a:r>
                    </a:p>
                  </a:txBody>
                  <a:tcPr marT="34290" marB="34290"/>
                </a:tc>
                <a:extLst>
                  <a:ext uri="{0D108BD9-81ED-4DB2-BD59-A6C34878D82A}">
                    <a16:rowId xmlns="" xmlns:a16="http://schemas.microsoft.com/office/drawing/2014/main" val="10001"/>
                  </a:ext>
                </a:extLst>
              </a:tr>
              <a:tr h="728663">
                <a:tc>
                  <a:txBody>
                    <a:bodyPr/>
                    <a:lstStyle/>
                    <a:p>
                      <a:r>
                        <a:rPr lang="en-US" sz="1800" dirty="0"/>
                        <a:t>Hashish /</a:t>
                      </a:r>
                      <a:r>
                        <a:rPr lang="en-US" sz="1800" dirty="0" err="1"/>
                        <a:t>Charas</a:t>
                      </a:r>
                      <a:endParaRPr lang="en-US" sz="1800" dirty="0"/>
                    </a:p>
                    <a:p>
                      <a:endParaRPr lang="en-US" sz="1800" dirty="0"/>
                    </a:p>
                  </a:txBody>
                  <a:tcPr marT="34290" marB="34290"/>
                </a:tc>
                <a:tc>
                  <a:txBody>
                    <a:bodyPr/>
                    <a:lstStyle/>
                    <a:p>
                      <a:r>
                        <a:rPr lang="en-US" sz="1800" dirty="0"/>
                        <a:t>10 – 20 % THC</a:t>
                      </a:r>
                    </a:p>
                  </a:txBody>
                  <a:tcPr marT="34290" marB="34290"/>
                </a:tc>
                <a:tc>
                  <a:txBody>
                    <a:bodyPr/>
                    <a:lstStyle/>
                    <a:p>
                      <a:r>
                        <a:rPr lang="en-US" sz="1800" dirty="0"/>
                        <a:t>Smoked </a:t>
                      </a:r>
                    </a:p>
                  </a:txBody>
                  <a:tcPr marT="34290" marB="34290"/>
                </a:tc>
                <a:extLst>
                  <a:ext uri="{0D108BD9-81ED-4DB2-BD59-A6C34878D82A}">
                    <a16:rowId xmlns="" xmlns:a16="http://schemas.microsoft.com/office/drawing/2014/main" val="10002"/>
                  </a:ext>
                </a:extLst>
              </a:tr>
              <a:tr h="728663">
                <a:tc>
                  <a:txBody>
                    <a:bodyPr/>
                    <a:lstStyle/>
                    <a:p>
                      <a:r>
                        <a:rPr lang="en-US" sz="1800" dirty="0"/>
                        <a:t>Hash oil</a:t>
                      </a:r>
                    </a:p>
                  </a:txBody>
                  <a:tcPr marT="34290" marB="34290"/>
                </a:tc>
                <a:tc>
                  <a:txBody>
                    <a:bodyPr/>
                    <a:lstStyle/>
                    <a:p>
                      <a:r>
                        <a:rPr lang="en-US" sz="1800" dirty="0"/>
                        <a:t>15-30% THC</a:t>
                      </a:r>
                      <a:r>
                        <a:rPr lang="en-US" sz="1800" baseline="0" dirty="0"/>
                        <a:t> </a:t>
                      </a:r>
                      <a:r>
                        <a:rPr lang="en-US" sz="1800" dirty="0"/>
                        <a:t>(may be more)</a:t>
                      </a:r>
                    </a:p>
                  </a:txBody>
                  <a:tcPr marT="34290" marB="34290"/>
                </a:tc>
                <a:tc>
                  <a:txBody>
                    <a:bodyPr/>
                    <a:lstStyle/>
                    <a:p>
                      <a:r>
                        <a:rPr lang="en-US" sz="1800" dirty="0"/>
                        <a:t>Smoked</a:t>
                      </a:r>
                    </a:p>
                  </a:txBody>
                  <a:tcPr marT="34290" marB="34290"/>
                </a:tc>
                <a:extLst>
                  <a:ext uri="{0D108BD9-81ED-4DB2-BD59-A6C34878D82A}">
                    <a16:rowId xmlns=""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65839121"/>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7" name="Picture 6" descr="smoking chara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325" y="532210"/>
            <a:ext cx="273685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7" descr="hash oi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7913" y="2251472"/>
            <a:ext cx="2309812"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8" descr="bhang shiv"/>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27" y="573882"/>
            <a:ext cx="3382963" cy="341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773733"/>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1945203" y="468083"/>
            <a:ext cx="6589199" cy="732067"/>
          </a:xfrm>
        </p:spPr>
        <p:txBody>
          <a:bodyPr>
            <a:normAutofit/>
          </a:bodyPr>
          <a:lstStyle/>
          <a:p>
            <a:pPr eaLnBrk="1" hangingPunct="1"/>
            <a:r>
              <a:rPr lang="en-US" altLang="en-US" sz="3200" dirty="0"/>
              <a:t>Cannabis: Psychological effects</a:t>
            </a:r>
          </a:p>
        </p:txBody>
      </p:sp>
      <p:sp>
        <p:nvSpPr>
          <p:cNvPr id="197635" name="Rectangle 3"/>
          <p:cNvSpPr>
            <a:spLocks noGrp="1" noChangeArrowheads="1"/>
          </p:cNvSpPr>
          <p:nvPr>
            <p:ph idx="1"/>
          </p:nvPr>
        </p:nvSpPr>
        <p:spPr>
          <a:xfrm>
            <a:off x="990600" y="1123950"/>
            <a:ext cx="7924800" cy="3657600"/>
          </a:xfrm>
        </p:spPr>
        <p:txBody>
          <a:bodyPr>
            <a:noAutofit/>
          </a:bodyPr>
          <a:lstStyle/>
          <a:p>
            <a:pPr eaLnBrk="1" hangingPunct="1">
              <a:lnSpc>
                <a:spcPct val="80000"/>
              </a:lnSpc>
              <a:spcBef>
                <a:spcPct val="0"/>
              </a:spcBef>
              <a:spcAft>
                <a:spcPts val="800"/>
              </a:spcAft>
            </a:pPr>
            <a:r>
              <a:rPr lang="en-US" altLang="en-US" sz="2000" dirty="0">
                <a:latin typeface="GKGHD E+ A Garamond" charset="0"/>
              </a:rPr>
              <a:t>A dreamy state with an increased tendency to fantasize</a:t>
            </a:r>
          </a:p>
          <a:p>
            <a:pPr lvl="1" eaLnBrk="1" hangingPunct="1">
              <a:lnSpc>
                <a:spcPct val="80000"/>
              </a:lnSpc>
              <a:spcBef>
                <a:spcPct val="0"/>
              </a:spcBef>
              <a:spcAft>
                <a:spcPts val="800"/>
              </a:spcAft>
            </a:pPr>
            <a:r>
              <a:rPr lang="en-US" altLang="en-US" sz="1800" dirty="0">
                <a:solidFill>
                  <a:schemeClr val="tx1"/>
                </a:solidFill>
                <a:latin typeface="GKGHD E+ A Garamond" charset="0"/>
              </a:rPr>
              <a:t>State of euphoria, well being and enjoyment. </a:t>
            </a:r>
          </a:p>
          <a:p>
            <a:pPr lvl="1" eaLnBrk="1" hangingPunct="1">
              <a:lnSpc>
                <a:spcPct val="80000"/>
              </a:lnSpc>
              <a:spcBef>
                <a:spcPct val="0"/>
              </a:spcBef>
              <a:spcAft>
                <a:spcPts val="800"/>
              </a:spcAft>
            </a:pPr>
            <a:r>
              <a:rPr lang="en-US" altLang="en-US" sz="1800" dirty="0">
                <a:solidFill>
                  <a:schemeClr val="tx1"/>
                </a:solidFill>
                <a:latin typeface="GKGHD E+ A Garamond" charset="0"/>
              </a:rPr>
              <a:t>Generally followed by a period of drowsiness.</a:t>
            </a:r>
          </a:p>
          <a:p>
            <a:pPr eaLnBrk="1" hangingPunct="1">
              <a:lnSpc>
                <a:spcPct val="80000"/>
              </a:lnSpc>
              <a:spcBef>
                <a:spcPct val="0"/>
              </a:spcBef>
              <a:spcAft>
                <a:spcPts val="500"/>
              </a:spcAft>
            </a:pPr>
            <a:endParaRPr lang="en-US" altLang="en-US" sz="2000" dirty="0" smtClean="0">
              <a:latin typeface="GKGHD E+ A Garamond" charset="0"/>
            </a:endParaRPr>
          </a:p>
          <a:p>
            <a:pPr eaLnBrk="1" hangingPunct="1">
              <a:lnSpc>
                <a:spcPct val="80000"/>
              </a:lnSpc>
              <a:spcBef>
                <a:spcPct val="0"/>
              </a:spcBef>
              <a:spcAft>
                <a:spcPts val="500"/>
              </a:spcAft>
            </a:pPr>
            <a:r>
              <a:rPr lang="en-US" altLang="en-US" sz="2000" dirty="0" smtClean="0">
                <a:latin typeface="GKGHD E+ A Garamond" charset="0"/>
              </a:rPr>
              <a:t>Perceptual </a:t>
            </a:r>
            <a:r>
              <a:rPr lang="en-US" altLang="en-US" sz="2000" dirty="0">
                <a:latin typeface="GKGHD E+ A Garamond" charset="0"/>
              </a:rPr>
              <a:t>and sensory distortions. </a:t>
            </a:r>
          </a:p>
          <a:p>
            <a:pPr lvl="1" eaLnBrk="1" hangingPunct="1">
              <a:lnSpc>
                <a:spcPct val="80000"/>
              </a:lnSpc>
              <a:spcBef>
                <a:spcPct val="0"/>
              </a:spcBef>
              <a:spcAft>
                <a:spcPts val="800"/>
              </a:spcAft>
            </a:pPr>
            <a:r>
              <a:rPr lang="en-US" altLang="en-US" sz="1800" dirty="0">
                <a:solidFill>
                  <a:schemeClr val="tx1"/>
                </a:solidFill>
                <a:latin typeface="GKGHD E+ A Garamond" charset="0"/>
              </a:rPr>
              <a:t>Can prolong reaction time and impair coordination </a:t>
            </a:r>
          </a:p>
          <a:p>
            <a:pPr lvl="1" eaLnBrk="1" hangingPunct="1">
              <a:lnSpc>
                <a:spcPct val="80000"/>
              </a:lnSpc>
              <a:spcBef>
                <a:spcPct val="0"/>
              </a:spcBef>
              <a:spcAft>
                <a:spcPts val="500"/>
              </a:spcAft>
            </a:pPr>
            <a:r>
              <a:rPr lang="en-US" altLang="en-US" sz="1800" dirty="0">
                <a:solidFill>
                  <a:schemeClr val="tx1"/>
                </a:solidFill>
                <a:latin typeface="GKGHD E+ A Garamond" charset="0"/>
              </a:rPr>
              <a:t>Sounds and </a:t>
            </a:r>
            <a:r>
              <a:rPr lang="en-US" altLang="en-US" sz="1800" dirty="0" err="1">
                <a:solidFill>
                  <a:schemeClr val="tx1"/>
                </a:solidFill>
                <a:latin typeface="GKGHD E+ A Garamond" charset="0"/>
              </a:rPr>
              <a:t>colours</a:t>
            </a:r>
            <a:r>
              <a:rPr lang="en-US" altLang="en-US" sz="1800" dirty="0">
                <a:solidFill>
                  <a:schemeClr val="tx1"/>
                </a:solidFill>
                <a:latin typeface="GKGHD E+ A Garamond" charset="0"/>
              </a:rPr>
              <a:t> may become more intense </a:t>
            </a:r>
          </a:p>
          <a:p>
            <a:pPr eaLnBrk="1" hangingPunct="1">
              <a:lnSpc>
                <a:spcPct val="80000"/>
              </a:lnSpc>
              <a:spcBef>
                <a:spcPct val="0"/>
              </a:spcBef>
              <a:spcAft>
                <a:spcPts val="500"/>
              </a:spcAft>
            </a:pPr>
            <a:endParaRPr lang="en-US" altLang="en-US" sz="2000" dirty="0" smtClean="0">
              <a:latin typeface="GKGHD E+ A Garamond" charset="0"/>
            </a:endParaRPr>
          </a:p>
          <a:p>
            <a:pPr eaLnBrk="1" hangingPunct="1">
              <a:lnSpc>
                <a:spcPct val="80000"/>
              </a:lnSpc>
              <a:spcBef>
                <a:spcPct val="0"/>
              </a:spcBef>
              <a:spcAft>
                <a:spcPts val="500"/>
              </a:spcAft>
            </a:pPr>
            <a:r>
              <a:rPr lang="en-US" altLang="en-US" sz="2000" dirty="0" smtClean="0">
                <a:latin typeface="GKGHD E+ A Garamond" charset="0"/>
              </a:rPr>
              <a:t>Restlessness</a:t>
            </a:r>
            <a:r>
              <a:rPr lang="en-US" altLang="en-US" sz="2000" dirty="0">
                <a:latin typeface="GKGHD E+ A Garamond" charset="0"/>
              </a:rPr>
              <a:t>, fear and even panic may spoil the experience (“</a:t>
            </a:r>
            <a:r>
              <a:rPr lang="en-US" altLang="en-US" sz="2000" dirty="0">
                <a:solidFill>
                  <a:srgbClr val="FF0000"/>
                </a:solidFill>
                <a:latin typeface="GKGHD E+ A Garamond" charset="0"/>
              </a:rPr>
              <a:t>bad trip</a:t>
            </a:r>
            <a:r>
              <a:rPr lang="en-US" altLang="en-US" sz="2000" dirty="0">
                <a:latin typeface="GKGHD E+ A Garamond" charset="0"/>
              </a:rPr>
              <a:t>”). </a:t>
            </a:r>
          </a:p>
          <a:p>
            <a:pPr eaLnBrk="1" hangingPunct="1">
              <a:lnSpc>
                <a:spcPct val="80000"/>
              </a:lnSpc>
              <a:spcBef>
                <a:spcPct val="0"/>
              </a:spcBef>
              <a:spcAft>
                <a:spcPts val="500"/>
              </a:spcAft>
            </a:pPr>
            <a:endParaRPr lang="en-US" altLang="en-US" sz="2000" dirty="0" smtClean="0">
              <a:latin typeface="GKGHD E+ A Garamond" charset="0"/>
            </a:endParaRPr>
          </a:p>
          <a:p>
            <a:pPr eaLnBrk="1" hangingPunct="1">
              <a:lnSpc>
                <a:spcPct val="80000"/>
              </a:lnSpc>
              <a:spcBef>
                <a:spcPct val="0"/>
              </a:spcBef>
              <a:spcAft>
                <a:spcPts val="500"/>
              </a:spcAft>
            </a:pPr>
            <a:r>
              <a:rPr lang="en-US" altLang="en-US" sz="2000" dirty="0" smtClean="0">
                <a:latin typeface="GKGHD E+ A Garamond" charset="0"/>
              </a:rPr>
              <a:t>There </a:t>
            </a:r>
            <a:r>
              <a:rPr lang="en-US" altLang="en-US" sz="2000" dirty="0">
                <a:latin typeface="GKGHD E+ A Garamond" charset="0"/>
              </a:rPr>
              <a:t>may be driven activity (subject knows that one’s activities are meaningless, yet is unable to control them).</a:t>
            </a:r>
          </a:p>
        </p:txBody>
      </p:sp>
      <p:sp>
        <p:nvSpPr>
          <p:cNvPr id="2765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386A19CF-9594-4950-A0E8-8FF85C308810}" type="slidenum">
              <a:rPr lang="en-US" altLang="en-US" sz="1400"/>
              <a:pPr eaLnBrk="1" hangingPunct="1">
                <a:spcBef>
                  <a:spcPct val="0"/>
                </a:spcBef>
                <a:buFontTx/>
                <a:buNone/>
              </a:pPr>
              <a:t>27</a:t>
            </a:fld>
            <a:r>
              <a:rPr lang="en-US" altLang="en-US" sz="1400"/>
              <a:t>-</a:t>
            </a:r>
          </a:p>
        </p:txBody>
      </p:sp>
    </p:spTree>
    <p:extLst>
      <p:ext uri="{BB962C8B-B14F-4D97-AF65-F5344CB8AC3E}">
        <p14:creationId xmlns:p14="http://schemas.microsoft.com/office/powerpoint/2010/main" val="23357776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altLang="en-US"/>
              <a:t>Classification </a:t>
            </a:r>
          </a:p>
        </p:txBody>
      </p:sp>
      <p:sp>
        <p:nvSpPr>
          <p:cNvPr id="28676" name="Rectangle 3"/>
          <p:cNvSpPr>
            <a:spLocks noGrp="1" noChangeArrowheads="1"/>
          </p:cNvSpPr>
          <p:nvPr>
            <p:ph idx="1"/>
          </p:nvPr>
        </p:nvSpPr>
        <p:spPr/>
        <p:txBody>
          <a:bodyPr>
            <a:normAutofit/>
          </a:bodyPr>
          <a:lstStyle/>
          <a:p>
            <a:pPr eaLnBrk="1" hangingPunct="1"/>
            <a:r>
              <a:rPr lang="en-US" altLang="en-US" sz="2400" dirty="0"/>
              <a:t>Alcohol</a:t>
            </a:r>
          </a:p>
          <a:p>
            <a:pPr eaLnBrk="1" hangingPunct="1"/>
            <a:r>
              <a:rPr lang="en-US" altLang="en-US" sz="2400" dirty="0"/>
              <a:t>Opioids </a:t>
            </a:r>
          </a:p>
          <a:p>
            <a:pPr eaLnBrk="1" hangingPunct="1"/>
            <a:r>
              <a:rPr lang="en-US" altLang="en-US" sz="2400" dirty="0"/>
              <a:t>Cannabis </a:t>
            </a:r>
          </a:p>
          <a:p>
            <a:pPr eaLnBrk="1" hangingPunct="1"/>
            <a:r>
              <a:rPr lang="en-US" altLang="en-US" sz="2400" dirty="0"/>
              <a:t>Sedative – hypnotics </a:t>
            </a:r>
          </a:p>
        </p:txBody>
      </p:sp>
      <p:sp>
        <p:nvSpPr>
          <p:cNvPr id="2867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6B92BDD5-E35D-40A9-87AC-ED76155BF791}" type="slidenum">
              <a:rPr lang="en-US" altLang="en-US" sz="1400"/>
              <a:pPr eaLnBrk="1" hangingPunct="1">
                <a:spcBef>
                  <a:spcPct val="0"/>
                </a:spcBef>
                <a:buFontTx/>
                <a:buNone/>
              </a:pPr>
              <a:t>28</a:t>
            </a:fld>
            <a:r>
              <a:rPr lang="en-US" altLang="en-US" sz="1400"/>
              <a:t>-</a:t>
            </a:r>
          </a:p>
        </p:txBody>
      </p:sp>
    </p:spTree>
    <p:extLst>
      <p:ext uri="{BB962C8B-B14F-4D97-AF65-F5344CB8AC3E}">
        <p14:creationId xmlns:p14="http://schemas.microsoft.com/office/powerpoint/2010/main" val="37444590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1676400" y="315683"/>
            <a:ext cx="6589200" cy="732067"/>
          </a:xfrm>
        </p:spPr>
        <p:txBody>
          <a:bodyPr/>
          <a:lstStyle/>
          <a:p>
            <a:pPr eaLnBrk="1" hangingPunct="1"/>
            <a:r>
              <a:rPr lang="en-US" altLang="en-US" dirty="0"/>
              <a:t>Sedative – hypnotics</a:t>
            </a:r>
          </a:p>
        </p:txBody>
      </p:sp>
      <p:sp>
        <p:nvSpPr>
          <p:cNvPr id="30724" name="Rectangle 3"/>
          <p:cNvSpPr>
            <a:spLocks noGrp="1" noChangeArrowheads="1"/>
          </p:cNvSpPr>
          <p:nvPr>
            <p:ph sz="half" idx="1"/>
          </p:nvPr>
        </p:nvSpPr>
        <p:spPr>
          <a:xfrm>
            <a:off x="838200" y="1602530"/>
            <a:ext cx="3996949" cy="2825548"/>
          </a:xfrm>
        </p:spPr>
        <p:txBody>
          <a:bodyPr>
            <a:noAutofit/>
          </a:bodyPr>
          <a:lstStyle/>
          <a:p>
            <a:pPr eaLnBrk="1" hangingPunct="1">
              <a:buFontTx/>
              <a:buNone/>
            </a:pPr>
            <a:r>
              <a:rPr lang="en-US" altLang="en-US" sz="2000" dirty="0" smtClean="0"/>
              <a:t>Used for: </a:t>
            </a:r>
            <a:endParaRPr lang="en-US" altLang="en-US" sz="2000" dirty="0"/>
          </a:p>
          <a:p>
            <a:pPr eaLnBrk="1" hangingPunct="1"/>
            <a:r>
              <a:rPr lang="en-US" altLang="en-US" b="1" dirty="0"/>
              <a:t>Sleep </a:t>
            </a:r>
            <a:endParaRPr lang="en-US" altLang="en-US" b="1" dirty="0" smtClean="0"/>
          </a:p>
          <a:p>
            <a:pPr lvl="1"/>
            <a:r>
              <a:rPr lang="en-US" altLang="en-US" dirty="0" smtClean="0"/>
              <a:t>Diazepam (Valium, </a:t>
            </a:r>
            <a:r>
              <a:rPr lang="en-US" altLang="en-US" dirty="0" err="1" smtClean="0"/>
              <a:t>Calmpose</a:t>
            </a:r>
            <a:r>
              <a:rPr lang="en-US" altLang="en-US" dirty="0" smtClean="0"/>
              <a:t>, </a:t>
            </a:r>
            <a:r>
              <a:rPr lang="en-US" altLang="en-US" dirty="0" err="1" smtClean="0"/>
              <a:t>Diza</a:t>
            </a:r>
            <a:r>
              <a:rPr lang="en-US" altLang="en-US" dirty="0" smtClean="0"/>
              <a:t>) – oral tablets and injections</a:t>
            </a:r>
          </a:p>
          <a:p>
            <a:pPr lvl="1"/>
            <a:r>
              <a:rPr lang="en-US" altLang="en-US" dirty="0" err="1" smtClean="0"/>
              <a:t>Nitrazepam</a:t>
            </a:r>
            <a:r>
              <a:rPr lang="en-US" altLang="en-US" dirty="0" smtClean="0"/>
              <a:t> (</a:t>
            </a:r>
            <a:r>
              <a:rPr lang="en-US" altLang="en-US" dirty="0" err="1" smtClean="0"/>
              <a:t>Nitravet</a:t>
            </a:r>
            <a:r>
              <a:rPr lang="en-US" altLang="en-US" dirty="0" smtClean="0"/>
              <a:t>, No-10) – oral tablets</a:t>
            </a:r>
          </a:p>
          <a:p>
            <a:pPr lvl="1"/>
            <a:r>
              <a:rPr lang="en-US" altLang="en-US" dirty="0" err="1" smtClean="0"/>
              <a:t>Lorazepam</a:t>
            </a:r>
            <a:r>
              <a:rPr lang="en-US" altLang="en-US" dirty="0" smtClean="0"/>
              <a:t> (</a:t>
            </a:r>
            <a:r>
              <a:rPr lang="en-US" altLang="en-US" dirty="0" err="1" smtClean="0"/>
              <a:t>Larpose</a:t>
            </a:r>
            <a:r>
              <a:rPr lang="en-US" altLang="en-US" dirty="0" smtClean="0"/>
              <a:t>, </a:t>
            </a:r>
            <a:r>
              <a:rPr lang="en-US" altLang="en-US" dirty="0" err="1" smtClean="0"/>
              <a:t>Ativan</a:t>
            </a:r>
            <a:r>
              <a:rPr lang="en-US" altLang="en-US" dirty="0" smtClean="0"/>
              <a:t>) - oral tablets and injections</a:t>
            </a:r>
            <a:endParaRPr lang="en-US" altLang="en-US" dirty="0"/>
          </a:p>
        </p:txBody>
      </p:sp>
      <p:sp>
        <p:nvSpPr>
          <p:cNvPr id="5" name="Content Placeholder 4"/>
          <p:cNvSpPr>
            <a:spLocks noGrp="1"/>
          </p:cNvSpPr>
          <p:nvPr>
            <p:ph sz="half" idx="2"/>
          </p:nvPr>
        </p:nvSpPr>
        <p:spPr>
          <a:xfrm>
            <a:off x="5032509" y="1602530"/>
            <a:ext cx="3882891" cy="2825548"/>
          </a:xfrm>
        </p:spPr>
        <p:txBody>
          <a:bodyPr>
            <a:noAutofit/>
          </a:bodyPr>
          <a:lstStyle/>
          <a:p>
            <a:r>
              <a:rPr lang="en-US" altLang="en-US" b="1" dirty="0" smtClean="0"/>
              <a:t>Allergy </a:t>
            </a:r>
          </a:p>
          <a:p>
            <a:pPr lvl="1"/>
            <a:r>
              <a:rPr lang="en-US" altLang="en-US" dirty="0" err="1" smtClean="0"/>
              <a:t>Promethazine</a:t>
            </a:r>
            <a:r>
              <a:rPr lang="en-US" altLang="en-US" dirty="0" smtClean="0"/>
              <a:t> (</a:t>
            </a:r>
            <a:r>
              <a:rPr lang="en-US" altLang="en-US" dirty="0" err="1" smtClean="0"/>
              <a:t>Phenagan</a:t>
            </a:r>
            <a:r>
              <a:rPr lang="en-US" altLang="en-US" dirty="0" smtClean="0"/>
              <a:t>) – injections</a:t>
            </a:r>
          </a:p>
          <a:p>
            <a:pPr lvl="1"/>
            <a:r>
              <a:rPr lang="en-US" altLang="en-US" dirty="0" err="1" smtClean="0"/>
              <a:t>Pheniramine</a:t>
            </a:r>
            <a:r>
              <a:rPr lang="en-US" altLang="en-US" dirty="0" smtClean="0"/>
              <a:t> (</a:t>
            </a:r>
            <a:r>
              <a:rPr lang="en-US" altLang="en-US" dirty="0" err="1" smtClean="0"/>
              <a:t>Avil</a:t>
            </a:r>
            <a:r>
              <a:rPr lang="en-US" altLang="en-US" dirty="0" smtClean="0"/>
              <a:t>) - injections</a:t>
            </a:r>
          </a:p>
          <a:p>
            <a:r>
              <a:rPr lang="en-US" altLang="en-US" b="1" dirty="0" smtClean="0"/>
              <a:t>Mental illness: anxiety, depression </a:t>
            </a:r>
          </a:p>
          <a:p>
            <a:pPr lvl="1"/>
            <a:r>
              <a:rPr lang="en-US" altLang="en-US" dirty="0" err="1" smtClean="0"/>
              <a:t>Alprazolam</a:t>
            </a:r>
            <a:r>
              <a:rPr lang="en-US" altLang="en-US" dirty="0" smtClean="0"/>
              <a:t> (</a:t>
            </a:r>
            <a:r>
              <a:rPr lang="en-US" altLang="en-US" dirty="0" err="1" smtClean="0"/>
              <a:t>Alprax</a:t>
            </a:r>
            <a:r>
              <a:rPr lang="en-US" altLang="en-US" dirty="0" smtClean="0"/>
              <a:t>, </a:t>
            </a:r>
            <a:r>
              <a:rPr lang="en-US" altLang="en-US" dirty="0" err="1" smtClean="0"/>
              <a:t>Trika</a:t>
            </a:r>
            <a:r>
              <a:rPr lang="en-US" altLang="en-US" dirty="0" smtClean="0"/>
              <a:t>) – oral tablets</a:t>
            </a:r>
          </a:p>
          <a:p>
            <a:endParaRPr lang="en-US" sz="2400" dirty="0"/>
          </a:p>
        </p:txBody>
      </p:sp>
      <p:sp>
        <p:nvSpPr>
          <p:cNvPr id="307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E8B90C1E-C228-4EEE-8A7E-CDF6B74F070A}" type="slidenum">
              <a:rPr lang="en-US" altLang="en-US" sz="1400"/>
              <a:pPr eaLnBrk="1" hangingPunct="1">
                <a:spcBef>
                  <a:spcPct val="0"/>
                </a:spcBef>
                <a:buFontTx/>
                <a:buNone/>
              </a:pPr>
              <a:t>29</a:t>
            </a:fld>
            <a:r>
              <a:rPr lang="en-US" altLang="en-US" sz="1400"/>
              <a:t>-</a:t>
            </a:r>
          </a:p>
        </p:txBody>
      </p:sp>
      <p:sp>
        <p:nvSpPr>
          <p:cNvPr id="6" name="TextBox 5"/>
          <p:cNvSpPr txBox="1"/>
          <p:nvPr/>
        </p:nvSpPr>
        <p:spPr>
          <a:xfrm>
            <a:off x="1143000" y="1047750"/>
            <a:ext cx="7772400" cy="338554"/>
          </a:xfrm>
          <a:prstGeom prst="rect">
            <a:avLst/>
          </a:prstGeom>
          <a:noFill/>
        </p:spPr>
        <p:txBody>
          <a:bodyPr wrap="square" rtlCol="0">
            <a:spAutoFit/>
          </a:bodyPr>
          <a:lstStyle/>
          <a:p>
            <a:r>
              <a:rPr lang="en-US" altLang="en-US" sz="1600" b="1" dirty="0" smtClean="0"/>
              <a:t>Medications which produce sleep, relaxation or sedation (brain depressants)</a:t>
            </a:r>
          </a:p>
        </p:txBody>
      </p:sp>
    </p:spTree>
    <p:extLst>
      <p:ext uri="{BB962C8B-B14F-4D97-AF65-F5344CB8AC3E}">
        <p14:creationId xmlns:p14="http://schemas.microsoft.com/office/powerpoint/2010/main" val="240345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are addictive substances?</a:t>
            </a:r>
          </a:p>
        </p:txBody>
      </p:sp>
      <p:sp>
        <p:nvSpPr>
          <p:cNvPr id="3" name="Content Placeholder 2"/>
          <p:cNvSpPr>
            <a:spLocks noGrp="1"/>
          </p:cNvSpPr>
          <p:nvPr>
            <p:ph idx="1"/>
          </p:nvPr>
        </p:nvSpPr>
        <p:spPr>
          <a:xfrm>
            <a:off x="914401" y="1352550"/>
            <a:ext cx="7620002" cy="3080866"/>
          </a:xfrm>
        </p:spPr>
        <p:txBody>
          <a:bodyPr>
            <a:noAutofit/>
          </a:bodyPr>
          <a:lstStyle/>
          <a:p>
            <a:r>
              <a:rPr lang="en-GB" sz="2000" dirty="0"/>
              <a:t>Any substance which when taken has </a:t>
            </a:r>
          </a:p>
          <a:p>
            <a:pPr lvl="1"/>
            <a:r>
              <a:rPr lang="en-GB" sz="1800" dirty="0"/>
              <a:t>an ability to change the person’s </a:t>
            </a:r>
            <a:r>
              <a:rPr lang="en-GB" sz="1800" b="1" dirty="0"/>
              <a:t>consciousness</a:t>
            </a:r>
            <a:r>
              <a:rPr lang="en-GB" sz="1800" dirty="0"/>
              <a:t>, </a:t>
            </a:r>
            <a:r>
              <a:rPr lang="en-GB" sz="1800" b="1" dirty="0"/>
              <a:t>thinking</a:t>
            </a:r>
            <a:r>
              <a:rPr lang="en-GB" sz="1800" dirty="0"/>
              <a:t>, </a:t>
            </a:r>
            <a:r>
              <a:rPr lang="en-GB" sz="1800" b="1" dirty="0"/>
              <a:t>mood</a:t>
            </a:r>
            <a:r>
              <a:rPr lang="en-GB" sz="1800" dirty="0"/>
              <a:t>, </a:t>
            </a:r>
            <a:r>
              <a:rPr lang="en-GB" sz="1800" b="1" dirty="0"/>
              <a:t>behaviour </a:t>
            </a:r>
            <a:r>
              <a:rPr lang="en-GB" sz="1800" dirty="0"/>
              <a:t>and </a:t>
            </a:r>
            <a:r>
              <a:rPr lang="en-GB" sz="1800" b="1" dirty="0"/>
              <a:t>motor functions</a:t>
            </a:r>
          </a:p>
          <a:p>
            <a:pPr lvl="1"/>
            <a:endParaRPr lang="en-GB" sz="1800" dirty="0"/>
          </a:p>
          <a:p>
            <a:pPr lvl="1"/>
            <a:r>
              <a:rPr lang="en-GB" sz="1800" dirty="0"/>
              <a:t>Leading to take the substance repeatedly </a:t>
            </a:r>
            <a:endParaRPr lang="en-GB" dirty="0"/>
          </a:p>
          <a:p>
            <a:pPr marL="82296" indent="0" algn="r">
              <a:buNone/>
            </a:pPr>
            <a:r>
              <a:rPr lang="en-GB" sz="1200" i="1" dirty="0"/>
              <a:t>(World Health Organisation, 1992)</a:t>
            </a:r>
            <a:endParaRPr lang="en-GB" i="1" dirty="0"/>
          </a:p>
          <a:p>
            <a:r>
              <a:rPr lang="en-GB" sz="2000" dirty="0" smtClean="0"/>
              <a:t>…</a:t>
            </a:r>
            <a:r>
              <a:rPr lang="en-GB" sz="2000" dirty="0"/>
              <a:t>Also called as psychoactive substances</a:t>
            </a:r>
          </a:p>
          <a:p>
            <a:r>
              <a:rPr lang="en-GB" sz="2000" dirty="0" smtClean="0"/>
              <a:t>Layman </a:t>
            </a:r>
            <a:r>
              <a:rPr lang="en-GB" sz="2000" dirty="0"/>
              <a:t>term: “Drugs”</a:t>
            </a:r>
          </a:p>
        </p:txBody>
      </p:sp>
    </p:spTree>
    <p:extLst>
      <p:ext uri="{BB962C8B-B14F-4D97-AF65-F5344CB8AC3E}">
        <p14:creationId xmlns:p14="http://schemas.microsoft.com/office/powerpoint/2010/main" val="418924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666750"/>
            <a:ext cx="3665537" cy="1888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699"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438150"/>
            <a:ext cx="2338387"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0"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2343150"/>
            <a:ext cx="2690813" cy="2496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1" name="Picture 12" descr="https://encrypted-tbn0.gstatic.com/images?q=tbn:ANd9GcSy22KMfmsR_iw3sJ1cweeTMGZfO7dKskcGaQM0f886OY2ns_hB0nV9iy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2600" y="3181350"/>
            <a:ext cx="2836862" cy="1458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475400"/>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1371600" y="468083"/>
            <a:ext cx="7619999" cy="579667"/>
          </a:xfrm>
        </p:spPr>
        <p:txBody>
          <a:bodyPr>
            <a:normAutofit/>
          </a:bodyPr>
          <a:lstStyle/>
          <a:p>
            <a:pPr eaLnBrk="1" hangingPunct="1"/>
            <a:r>
              <a:rPr lang="en-US" altLang="en-US" sz="2400" dirty="0" smtClean="0"/>
              <a:t>Use of Sedative </a:t>
            </a:r>
            <a:r>
              <a:rPr lang="en-US" altLang="en-US" sz="2400" dirty="0"/>
              <a:t>– </a:t>
            </a:r>
            <a:r>
              <a:rPr lang="en-US" altLang="en-US" sz="2400" dirty="0" smtClean="0"/>
              <a:t>hypnotics as drugs of abuse</a:t>
            </a:r>
            <a:endParaRPr lang="en-US" altLang="en-US" sz="2400" dirty="0"/>
          </a:p>
        </p:txBody>
      </p:sp>
      <p:sp>
        <p:nvSpPr>
          <p:cNvPr id="30724" name="Rectangle 3"/>
          <p:cNvSpPr>
            <a:spLocks noGrp="1" noChangeArrowheads="1"/>
          </p:cNvSpPr>
          <p:nvPr>
            <p:ph idx="1"/>
          </p:nvPr>
        </p:nvSpPr>
        <p:spPr>
          <a:xfrm>
            <a:off x="685800" y="1123950"/>
            <a:ext cx="8305800" cy="4019550"/>
          </a:xfrm>
        </p:spPr>
        <p:txBody>
          <a:bodyPr>
            <a:normAutofit fontScale="92500" lnSpcReduction="10000"/>
          </a:bodyPr>
          <a:lstStyle/>
          <a:p>
            <a:pPr eaLnBrk="1" hangingPunct="1"/>
            <a:r>
              <a:rPr lang="en-US" altLang="en-US" sz="2000" b="1" dirty="0" smtClean="0"/>
              <a:t>Abused alone (less common)</a:t>
            </a:r>
            <a:endParaRPr lang="en-US" altLang="en-US" sz="2000" b="1" dirty="0"/>
          </a:p>
          <a:p>
            <a:pPr lvl="1"/>
            <a:r>
              <a:rPr lang="en-US" altLang="en-US" sz="1800" dirty="0"/>
              <a:t>Prescribed for medical/psychiatric problem</a:t>
            </a:r>
          </a:p>
          <a:p>
            <a:pPr lvl="1"/>
            <a:r>
              <a:rPr lang="en-US" altLang="en-US" sz="1800" dirty="0"/>
              <a:t>May continue use beyond doctor’s prescription</a:t>
            </a:r>
          </a:p>
          <a:p>
            <a:pPr lvl="1"/>
            <a:r>
              <a:rPr lang="en-US" altLang="en-US" sz="1800" dirty="0"/>
              <a:t>May take in doses more than prescribed by doctor</a:t>
            </a:r>
          </a:p>
          <a:p>
            <a:r>
              <a:rPr lang="en-US" altLang="en-US" sz="2000" b="1" dirty="0" smtClean="0"/>
              <a:t>Abused </a:t>
            </a:r>
            <a:r>
              <a:rPr lang="en-US" altLang="en-US" sz="2000" b="1" dirty="0"/>
              <a:t>in combination with other </a:t>
            </a:r>
            <a:r>
              <a:rPr lang="en-US" altLang="en-US" sz="2000" b="1" dirty="0" smtClean="0"/>
              <a:t>drugs (more common)</a:t>
            </a:r>
            <a:endParaRPr lang="en-US" altLang="en-US" sz="2000" b="1" dirty="0"/>
          </a:p>
          <a:p>
            <a:pPr lvl="1"/>
            <a:r>
              <a:rPr lang="en-US" altLang="en-US" sz="1800" dirty="0"/>
              <a:t>Commonly as a cocktail with other </a:t>
            </a:r>
            <a:r>
              <a:rPr lang="en-US" altLang="en-US" sz="1800" dirty="0" smtClean="0"/>
              <a:t>opioids</a:t>
            </a:r>
            <a:endParaRPr lang="en-US" altLang="en-US" sz="1800" dirty="0"/>
          </a:p>
          <a:p>
            <a:pPr lvl="1"/>
            <a:r>
              <a:rPr lang="en-US" altLang="en-US" sz="1800" dirty="0"/>
              <a:t>Example: </a:t>
            </a:r>
            <a:endParaRPr lang="en-US" altLang="en-US" sz="1800" dirty="0" smtClean="0"/>
          </a:p>
          <a:p>
            <a:pPr lvl="2"/>
            <a:r>
              <a:rPr lang="en-US" altLang="en-US" sz="1700" dirty="0" smtClean="0"/>
              <a:t>Heroin + </a:t>
            </a:r>
            <a:r>
              <a:rPr lang="en-US" altLang="en-US" sz="1700" dirty="0" err="1" smtClean="0"/>
              <a:t>Nitravet</a:t>
            </a:r>
            <a:r>
              <a:rPr lang="en-US" altLang="en-US" sz="1700" dirty="0" smtClean="0"/>
              <a:t> tablets (heroin by chasing and </a:t>
            </a:r>
            <a:r>
              <a:rPr lang="en-US" altLang="en-US" sz="1700" dirty="0" err="1" smtClean="0"/>
              <a:t>Nitravet</a:t>
            </a:r>
            <a:r>
              <a:rPr lang="en-US" altLang="en-US" sz="1700" dirty="0" smtClean="0"/>
              <a:t> orally)</a:t>
            </a:r>
          </a:p>
          <a:p>
            <a:pPr lvl="2"/>
            <a:r>
              <a:rPr lang="en-US" altLang="en-US" sz="1700" dirty="0" smtClean="0"/>
              <a:t>Heroin + </a:t>
            </a:r>
            <a:r>
              <a:rPr lang="en-US" altLang="en-US" sz="1700" dirty="0" err="1" smtClean="0"/>
              <a:t>Avil</a:t>
            </a:r>
            <a:r>
              <a:rPr lang="en-US" altLang="en-US" sz="1700" dirty="0" smtClean="0"/>
              <a:t> (as injection)</a:t>
            </a:r>
          </a:p>
          <a:p>
            <a:pPr lvl="2"/>
            <a:r>
              <a:rPr lang="en-US" altLang="en-US" sz="1700" dirty="0" smtClean="0"/>
              <a:t>Buprenorphine + Diazepam/</a:t>
            </a:r>
            <a:r>
              <a:rPr lang="en-US" altLang="en-US" sz="1700" dirty="0" err="1" smtClean="0"/>
              <a:t>Avil</a:t>
            </a:r>
            <a:r>
              <a:rPr lang="en-US" altLang="en-US" sz="1700" dirty="0" smtClean="0"/>
              <a:t> (as injection)</a:t>
            </a:r>
          </a:p>
          <a:p>
            <a:pPr lvl="2"/>
            <a:r>
              <a:rPr lang="en-US" altLang="en-US" sz="1700" dirty="0" err="1" smtClean="0"/>
              <a:t>Pentazocine</a:t>
            </a:r>
            <a:r>
              <a:rPr lang="en-US" altLang="en-US" sz="1700" dirty="0" smtClean="0"/>
              <a:t> </a:t>
            </a:r>
            <a:r>
              <a:rPr lang="en-US" altLang="en-US" sz="1700" dirty="0"/>
              <a:t>+ </a:t>
            </a:r>
            <a:r>
              <a:rPr lang="en-US" altLang="en-US" sz="1700" dirty="0" err="1" smtClean="0"/>
              <a:t>Phenargan</a:t>
            </a:r>
            <a:r>
              <a:rPr lang="en-US" altLang="en-US" sz="1700" dirty="0" smtClean="0"/>
              <a:t> (as injection)</a:t>
            </a:r>
            <a:endParaRPr lang="en-US" altLang="en-US" sz="1700" dirty="0"/>
          </a:p>
        </p:txBody>
      </p:sp>
      <p:sp>
        <p:nvSpPr>
          <p:cNvPr id="307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E8B90C1E-C228-4EEE-8A7E-CDF6B74F070A}" type="slidenum">
              <a:rPr lang="en-US" altLang="en-US" sz="1400"/>
              <a:pPr eaLnBrk="1" hangingPunct="1">
                <a:spcBef>
                  <a:spcPct val="0"/>
                </a:spcBef>
                <a:buFontTx/>
                <a:buNone/>
              </a:pPr>
              <a:t>31</a:t>
            </a:fld>
            <a:r>
              <a:rPr lang="en-US" altLang="en-US" sz="1400"/>
              <a:t>-</a:t>
            </a:r>
          </a:p>
        </p:txBody>
      </p:sp>
    </p:spTree>
    <p:extLst>
      <p:ext uri="{BB962C8B-B14F-4D97-AF65-F5344CB8AC3E}">
        <p14:creationId xmlns:p14="http://schemas.microsoft.com/office/powerpoint/2010/main" val="11570822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pPr eaLnBrk="1" hangingPunct="1"/>
            <a:r>
              <a:rPr lang="en-US" altLang="en-US" dirty="0"/>
              <a:t>Classification </a:t>
            </a:r>
          </a:p>
        </p:txBody>
      </p:sp>
      <p:sp>
        <p:nvSpPr>
          <p:cNvPr id="31748" name="Rectangle 3"/>
          <p:cNvSpPr>
            <a:spLocks noGrp="1" noChangeArrowheads="1"/>
          </p:cNvSpPr>
          <p:nvPr>
            <p:ph idx="1"/>
          </p:nvPr>
        </p:nvSpPr>
        <p:spPr/>
        <p:txBody>
          <a:bodyPr>
            <a:normAutofit/>
          </a:bodyPr>
          <a:lstStyle/>
          <a:p>
            <a:pPr eaLnBrk="1" hangingPunct="1"/>
            <a:r>
              <a:rPr lang="en-US" altLang="en-US" sz="2400"/>
              <a:t>Alcohol</a:t>
            </a:r>
          </a:p>
          <a:p>
            <a:pPr eaLnBrk="1" hangingPunct="1"/>
            <a:r>
              <a:rPr lang="en-US" altLang="en-US" sz="2400"/>
              <a:t>Opioids </a:t>
            </a:r>
          </a:p>
          <a:p>
            <a:pPr eaLnBrk="1" hangingPunct="1"/>
            <a:r>
              <a:rPr lang="en-US" altLang="en-US" sz="2400"/>
              <a:t>Cannabis </a:t>
            </a:r>
          </a:p>
          <a:p>
            <a:pPr eaLnBrk="1" hangingPunct="1"/>
            <a:r>
              <a:rPr lang="en-US" altLang="en-US" sz="2400"/>
              <a:t>Sedative – hypnotics </a:t>
            </a:r>
          </a:p>
          <a:p>
            <a:pPr eaLnBrk="1" hangingPunct="1"/>
            <a:r>
              <a:rPr lang="en-US" altLang="en-US" sz="2400"/>
              <a:t>Cocaine and other stimulants</a:t>
            </a:r>
          </a:p>
        </p:txBody>
      </p:sp>
      <p:sp>
        <p:nvSpPr>
          <p:cNvPr id="3174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9D37A7EF-5649-46B5-A632-B408AF7F58DF}" type="slidenum">
              <a:rPr lang="en-US" altLang="en-US" sz="1400"/>
              <a:pPr eaLnBrk="1" hangingPunct="1">
                <a:spcBef>
                  <a:spcPct val="0"/>
                </a:spcBef>
                <a:buFontTx/>
                <a:buNone/>
              </a:pPr>
              <a:t>32</a:t>
            </a:fld>
            <a:r>
              <a:rPr lang="en-US" altLang="en-US" sz="1400"/>
              <a:t>-</a:t>
            </a:r>
          </a:p>
        </p:txBody>
      </p:sp>
    </p:spTree>
    <p:extLst>
      <p:ext uri="{BB962C8B-B14F-4D97-AF65-F5344CB8AC3E}">
        <p14:creationId xmlns:p14="http://schemas.microsoft.com/office/powerpoint/2010/main" val="39158508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eaLnBrk="1" hangingPunct="1"/>
            <a:r>
              <a:rPr lang="en-US" altLang="en-US" b="1" dirty="0"/>
              <a:t>Coca leaf and cocaine powder</a:t>
            </a:r>
          </a:p>
        </p:txBody>
      </p:sp>
      <p:pic>
        <p:nvPicPr>
          <p:cNvPr id="32771" name="Picture 3" descr="cocaine and coca leav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1314450"/>
            <a:ext cx="3049588" cy="2922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6665102"/>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sz="quarter"/>
          </p:nvPr>
        </p:nvSpPr>
        <p:spPr>
          <a:xfrm>
            <a:off x="609600" y="171450"/>
            <a:ext cx="8229600" cy="857250"/>
          </a:xfrm>
        </p:spPr>
        <p:txBody>
          <a:bodyPr>
            <a:noAutofit/>
          </a:bodyPr>
          <a:lstStyle/>
          <a:p>
            <a:pPr eaLnBrk="1" hangingPunct="1"/>
            <a:r>
              <a:rPr lang="en-US" altLang="en-US" dirty="0"/>
              <a:t>Amphetamine Type Stimulants (ATS)</a:t>
            </a:r>
          </a:p>
        </p:txBody>
      </p:sp>
      <p:pic>
        <p:nvPicPr>
          <p:cNvPr id="33796" name="Picture 3"/>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1295400" y="857250"/>
            <a:ext cx="3733800" cy="2343150"/>
          </a:xfrm>
          <a:noFill/>
        </p:spPr>
      </p:pic>
      <p:pic>
        <p:nvPicPr>
          <p:cNvPr id="33799" name="Picture 6" descr="a_ice"/>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a:off x="4648200" y="3314700"/>
            <a:ext cx="2458936" cy="1485900"/>
          </a:xfrm>
          <a:noFill/>
        </p:spPr>
      </p:pic>
      <p:pic>
        <p:nvPicPr>
          <p:cNvPr id="33800" name="Picture 7" descr="ecstac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1200" y="857251"/>
            <a:ext cx="3124200" cy="198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19483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normAutofit/>
          </a:bodyPr>
          <a:lstStyle/>
          <a:p>
            <a:pPr eaLnBrk="1" hangingPunct="1"/>
            <a:r>
              <a:rPr lang="en-US" altLang="en-US" sz="3200" dirty="0"/>
              <a:t>Stimulants: Psychological effects</a:t>
            </a:r>
          </a:p>
        </p:txBody>
      </p:sp>
      <p:sp>
        <p:nvSpPr>
          <p:cNvPr id="34820" name="Rectangle 3"/>
          <p:cNvSpPr>
            <a:spLocks noGrp="1" noChangeArrowheads="1"/>
          </p:cNvSpPr>
          <p:nvPr>
            <p:ph idx="1"/>
          </p:nvPr>
        </p:nvSpPr>
        <p:spPr>
          <a:xfrm>
            <a:off x="1143000" y="1276350"/>
            <a:ext cx="7620000" cy="3581400"/>
          </a:xfrm>
        </p:spPr>
        <p:txBody>
          <a:bodyPr>
            <a:normAutofit fontScale="92500" lnSpcReduction="10000"/>
          </a:bodyPr>
          <a:lstStyle/>
          <a:p>
            <a:pPr eaLnBrk="1" hangingPunct="1"/>
            <a:r>
              <a:rPr lang="en-US" altLang="en-US" sz="2400" dirty="0"/>
              <a:t>Immediately after smoking the drug or injecting it- extremely pleasurable ‘rush’ or ‘flash’</a:t>
            </a:r>
          </a:p>
          <a:p>
            <a:pPr lvl="1" eaLnBrk="1" hangingPunct="1">
              <a:lnSpc>
                <a:spcPct val="70000"/>
              </a:lnSpc>
            </a:pPr>
            <a:r>
              <a:rPr lang="en-US" altLang="en-US" sz="2000" dirty="0">
                <a:solidFill>
                  <a:schemeClr val="tx1"/>
                </a:solidFill>
              </a:rPr>
              <a:t>Enhanced mood and body movement, euphoria</a:t>
            </a:r>
          </a:p>
          <a:p>
            <a:pPr lvl="1" eaLnBrk="1" hangingPunct="1">
              <a:lnSpc>
                <a:spcPct val="70000"/>
              </a:lnSpc>
            </a:pPr>
            <a:endParaRPr lang="en-US" altLang="en-US" sz="2000" dirty="0">
              <a:solidFill>
                <a:schemeClr val="tx1"/>
              </a:solidFill>
            </a:endParaRPr>
          </a:p>
          <a:p>
            <a:pPr lvl="1" eaLnBrk="1" hangingPunct="1">
              <a:lnSpc>
                <a:spcPct val="70000"/>
              </a:lnSpc>
            </a:pPr>
            <a:r>
              <a:rPr lang="en-US" altLang="en-US" sz="2000" dirty="0">
                <a:solidFill>
                  <a:schemeClr val="tx1"/>
                </a:solidFill>
              </a:rPr>
              <a:t>Increased respiration</a:t>
            </a:r>
          </a:p>
          <a:p>
            <a:pPr lvl="1" eaLnBrk="1" hangingPunct="1">
              <a:lnSpc>
                <a:spcPct val="70000"/>
              </a:lnSpc>
            </a:pPr>
            <a:endParaRPr lang="en-US" altLang="en-US" sz="2000" dirty="0">
              <a:solidFill>
                <a:schemeClr val="tx1"/>
              </a:solidFill>
            </a:endParaRPr>
          </a:p>
          <a:p>
            <a:pPr lvl="1" eaLnBrk="1" hangingPunct="1">
              <a:lnSpc>
                <a:spcPct val="70000"/>
              </a:lnSpc>
            </a:pPr>
            <a:r>
              <a:rPr lang="en-US" altLang="en-US" sz="2000" dirty="0">
                <a:solidFill>
                  <a:schemeClr val="tx1"/>
                </a:solidFill>
              </a:rPr>
              <a:t>Increased heart rate, blood pressure</a:t>
            </a:r>
          </a:p>
          <a:p>
            <a:pPr lvl="1" eaLnBrk="1" hangingPunct="1">
              <a:lnSpc>
                <a:spcPct val="70000"/>
              </a:lnSpc>
            </a:pPr>
            <a:endParaRPr lang="en-US" altLang="en-US" sz="2000" dirty="0">
              <a:solidFill>
                <a:schemeClr val="tx1"/>
              </a:solidFill>
            </a:endParaRPr>
          </a:p>
          <a:p>
            <a:pPr lvl="1" eaLnBrk="1" hangingPunct="1">
              <a:lnSpc>
                <a:spcPct val="70000"/>
              </a:lnSpc>
            </a:pPr>
            <a:r>
              <a:rPr lang="en-US" altLang="en-US" sz="2000" dirty="0">
                <a:solidFill>
                  <a:schemeClr val="tx1"/>
                </a:solidFill>
              </a:rPr>
              <a:t>Insomnia</a:t>
            </a:r>
          </a:p>
          <a:p>
            <a:pPr lvl="1" eaLnBrk="1" hangingPunct="1">
              <a:lnSpc>
                <a:spcPct val="70000"/>
              </a:lnSpc>
            </a:pPr>
            <a:endParaRPr lang="en-US" altLang="en-US" sz="2000" dirty="0">
              <a:solidFill>
                <a:schemeClr val="tx1"/>
              </a:solidFill>
            </a:endParaRPr>
          </a:p>
          <a:p>
            <a:pPr lvl="1" eaLnBrk="1" hangingPunct="1">
              <a:lnSpc>
                <a:spcPct val="70000"/>
              </a:lnSpc>
            </a:pPr>
            <a:r>
              <a:rPr lang="en-US" altLang="en-US" sz="2000" dirty="0">
                <a:solidFill>
                  <a:schemeClr val="tx1"/>
                </a:solidFill>
              </a:rPr>
              <a:t>Reduced appetite</a:t>
            </a:r>
          </a:p>
        </p:txBody>
      </p:sp>
      <p:sp>
        <p:nvSpPr>
          <p:cNvPr id="348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BF5C441E-1EB2-4E09-B20F-C894D07AF9AA}" type="slidenum">
              <a:rPr lang="en-US" altLang="en-US" sz="1400"/>
              <a:pPr eaLnBrk="1" hangingPunct="1">
                <a:spcBef>
                  <a:spcPct val="0"/>
                </a:spcBef>
                <a:buFontTx/>
                <a:buNone/>
              </a:pPr>
              <a:t>35</a:t>
            </a:fld>
            <a:r>
              <a:rPr lang="en-US" altLang="en-US" sz="1400"/>
              <a:t>-</a:t>
            </a:r>
          </a:p>
        </p:txBody>
      </p:sp>
    </p:spTree>
    <p:extLst>
      <p:ext uri="{BB962C8B-B14F-4D97-AF65-F5344CB8AC3E}">
        <p14:creationId xmlns:p14="http://schemas.microsoft.com/office/powerpoint/2010/main" val="23089783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pPr eaLnBrk="1" hangingPunct="1"/>
            <a:r>
              <a:rPr lang="en-US" altLang="en-US"/>
              <a:t>Classification </a:t>
            </a:r>
          </a:p>
        </p:txBody>
      </p:sp>
      <p:sp>
        <p:nvSpPr>
          <p:cNvPr id="35844" name="Rectangle 3"/>
          <p:cNvSpPr>
            <a:spLocks noGrp="1" noChangeArrowheads="1"/>
          </p:cNvSpPr>
          <p:nvPr>
            <p:ph idx="1"/>
          </p:nvPr>
        </p:nvSpPr>
        <p:spPr/>
        <p:txBody>
          <a:bodyPr>
            <a:normAutofit lnSpcReduction="10000"/>
          </a:bodyPr>
          <a:lstStyle/>
          <a:p>
            <a:pPr eaLnBrk="1" hangingPunct="1"/>
            <a:r>
              <a:rPr lang="en-US" altLang="en-US" sz="2400" dirty="0"/>
              <a:t>Alcohol</a:t>
            </a:r>
          </a:p>
          <a:p>
            <a:pPr eaLnBrk="1" hangingPunct="1"/>
            <a:r>
              <a:rPr lang="en-US" altLang="en-US" sz="2400" dirty="0"/>
              <a:t>Opioids </a:t>
            </a:r>
          </a:p>
          <a:p>
            <a:pPr eaLnBrk="1" hangingPunct="1"/>
            <a:r>
              <a:rPr lang="en-US" altLang="en-US" sz="2400" dirty="0"/>
              <a:t>Cannabis </a:t>
            </a:r>
          </a:p>
          <a:p>
            <a:pPr eaLnBrk="1" hangingPunct="1"/>
            <a:r>
              <a:rPr lang="en-US" altLang="en-US" sz="2400" dirty="0"/>
              <a:t>Sedative – hypnotics </a:t>
            </a:r>
          </a:p>
          <a:p>
            <a:pPr eaLnBrk="1" hangingPunct="1"/>
            <a:r>
              <a:rPr lang="en-US" altLang="en-US" sz="2400" dirty="0"/>
              <a:t>Cocaine and other stimulants</a:t>
            </a:r>
          </a:p>
          <a:p>
            <a:pPr eaLnBrk="1" hangingPunct="1"/>
            <a:r>
              <a:rPr lang="en-US" altLang="en-US" sz="2400" dirty="0"/>
              <a:t>Hallucinogens </a:t>
            </a:r>
          </a:p>
        </p:txBody>
      </p:sp>
      <p:sp>
        <p:nvSpPr>
          <p:cNvPr id="358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789B47DC-10AA-49A2-B8B4-23C712A13243}" type="slidenum">
              <a:rPr lang="en-US" altLang="en-US" sz="1400"/>
              <a:pPr eaLnBrk="1" hangingPunct="1">
                <a:spcBef>
                  <a:spcPct val="0"/>
                </a:spcBef>
                <a:buFontTx/>
                <a:buNone/>
              </a:pPr>
              <a:t>36</a:t>
            </a:fld>
            <a:r>
              <a:rPr lang="en-US" altLang="en-US" sz="1400"/>
              <a:t>-</a:t>
            </a:r>
          </a:p>
        </p:txBody>
      </p:sp>
    </p:spTree>
    <p:extLst>
      <p:ext uri="{BB962C8B-B14F-4D97-AF65-F5344CB8AC3E}">
        <p14:creationId xmlns:p14="http://schemas.microsoft.com/office/powerpoint/2010/main" val="17709788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LSD blot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285751"/>
            <a:ext cx="3581400" cy="192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ketamin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2286000"/>
            <a:ext cx="3683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dhatura seed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0200" y="3346846"/>
            <a:ext cx="2995328" cy="168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029200" y="612126"/>
            <a:ext cx="3911600" cy="590931"/>
          </a:xfrm>
          <a:prstGeom prst="rect">
            <a:avLst/>
          </a:prstGeom>
        </p:spPr>
        <p:txBody>
          <a:bodyPr wrap="square">
            <a:spAutoFit/>
          </a:bodyPr>
          <a:lstStyle/>
          <a:p>
            <a:pPr marL="1028700" lvl="1" indent="-571500">
              <a:lnSpc>
                <a:spcPct val="90000"/>
              </a:lnSpc>
              <a:defRPr/>
            </a:pPr>
            <a:r>
              <a:rPr lang="en-GB" altLang="en-US" b="1" dirty="0"/>
              <a:t>LSD: Lysergic Acid Diethylamide</a:t>
            </a:r>
          </a:p>
        </p:txBody>
      </p:sp>
      <p:sp>
        <p:nvSpPr>
          <p:cNvPr id="10" name="Rectangle 9"/>
          <p:cNvSpPr/>
          <p:nvPr/>
        </p:nvSpPr>
        <p:spPr>
          <a:xfrm>
            <a:off x="4953000" y="1880279"/>
            <a:ext cx="4191000" cy="341632"/>
          </a:xfrm>
          <a:prstGeom prst="rect">
            <a:avLst/>
          </a:prstGeom>
        </p:spPr>
        <p:txBody>
          <a:bodyPr wrap="square">
            <a:spAutoFit/>
          </a:bodyPr>
          <a:lstStyle/>
          <a:p>
            <a:pPr lvl="1">
              <a:lnSpc>
                <a:spcPct val="90000"/>
              </a:lnSpc>
              <a:defRPr/>
            </a:pPr>
            <a:r>
              <a:rPr lang="en-GB" altLang="en-US" b="1" dirty="0"/>
              <a:t>Phencyclidine, Ketamine</a:t>
            </a:r>
          </a:p>
        </p:txBody>
      </p:sp>
      <p:sp>
        <p:nvSpPr>
          <p:cNvPr id="11" name="Rectangle 10"/>
          <p:cNvSpPr/>
          <p:nvPr/>
        </p:nvSpPr>
        <p:spPr>
          <a:xfrm>
            <a:off x="4673600" y="4409378"/>
            <a:ext cx="3860800" cy="590931"/>
          </a:xfrm>
          <a:prstGeom prst="rect">
            <a:avLst/>
          </a:prstGeom>
        </p:spPr>
        <p:txBody>
          <a:bodyPr wrap="square">
            <a:spAutoFit/>
          </a:bodyPr>
          <a:lstStyle/>
          <a:p>
            <a:pPr lvl="1">
              <a:lnSpc>
                <a:spcPct val="90000"/>
              </a:lnSpc>
              <a:defRPr/>
            </a:pPr>
            <a:r>
              <a:rPr lang="en-GB" altLang="en-US" b="1" dirty="0" err="1"/>
              <a:t>Atropinic</a:t>
            </a:r>
            <a:r>
              <a:rPr lang="en-GB" altLang="en-US" b="1" dirty="0"/>
              <a:t> compounds: </a:t>
            </a:r>
            <a:r>
              <a:rPr lang="en-GB" altLang="en-US" b="1" dirty="0" err="1"/>
              <a:t>Dhatura</a:t>
            </a:r>
            <a:r>
              <a:rPr lang="en-GB" altLang="en-US" b="1" dirty="0"/>
              <a:t> (</a:t>
            </a:r>
            <a:r>
              <a:rPr lang="en-GB" altLang="en-US" b="1" dirty="0" err="1"/>
              <a:t>belladona</a:t>
            </a:r>
            <a:r>
              <a:rPr lang="en-GB" altLang="en-US" b="1" dirty="0"/>
              <a:t>)</a:t>
            </a:r>
          </a:p>
        </p:txBody>
      </p:sp>
    </p:spTree>
    <p:extLst>
      <p:ext uri="{BB962C8B-B14F-4D97-AF65-F5344CB8AC3E}">
        <p14:creationId xmlns:p14="http://schemas.microsoft.com/office/powerpoint/2010/main" val="3840466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GB" altLang="en-US"/>
              <a:t>CNS Hallucinogens</a:t>
            </a:r>
          </a:p>
        </p:txBody>
      </p:sp>
      <p:sp>
        <p:nvSpPr>
          <p:cNvPr id="67587" name="Rectangle 3"/>
          <p:cNvSpPr>
            <a:spLocks noGrp="1" noChangeArrowheads="1"/>
          </p:cNvSpPr>
          <p:nvPr>
            <p:ph idx="1"/>
          </p:nvPr>
        </p:nvSpPr>
        <p:spPr>
          <a:xfrm>
            <a:off x="1447800" y="1370411"/>
            <a:ext cx="7543800" cy="3601641"/>
          </a:xfrm>
        </p:spPr>
        <p:txBody>
          <a:bodyPr>
            <a:normAutofit/>
          </a:bodyPr>
          <a:lstStyle/>
          <a:p>
            <a:pPr>
              <a:lnSpc>
                <a:spcPct val="90000"/>
              </a:lnSpc>
              <a:defRPr/>
            </a:pPr>
            <a:r>
              <a:rPr lang="en-GB" altLang="en-US" sz="2800" dirty="0"/>
              <a:t>Produce distortions in sensations</a:t>
            </a:r>
          </a:p>
          <a:p>
            <a:pPr lvl="1">
              <a:lnSpc>
                <a:spcPct val="90000"/>
              </a:lnSpc>
              <a:defRPr/>
            </a:pPr>
            <a:r>
              <a:rPr lang="en-GB" altLang="en-US" sz="2400" dirty="0"/>
              <a:t>Hallucinations: visual, auditory, etc. </a:t>
            </a:r>
          </a:p>
          <a:p>
            <a:pPr lvl="1">
              <a:lnSpc>
                <a:spcPct val="90000"/>
              </a:lnSpc>
              <a:defRPr/>
            </a:pPr>
            <a:endParaRPr lang="en-GB" altLang="en-US" sz="2400" dirty="0"/>
          </a:p>
          <a:p>
            <a:pPr lvl="1">
              <a:lnSpc>
                <a:spcPct val="90000"/>
              </a:lnSpc>
              <a:defRPr/>
            </a:pPr>
            <a:r>
              <a:rPr lang="en-GB" altLang="en-US" sz="2400" dirty="0"/>
              <a:t>Distorted perception of time, world, self</a:t>
            </a:r>
          </a:p>
          <a:p>
            <a:pPr lvl="1">
              <a:lnSpc>
                <a:spcPct val="90000"/>
              </a:lnSpc>
              <a:defRPr/>
            </a:pPr>
            <a:endParaRPr lang="en-GB" altLang="en-US" sz="2400" dirty="0"/>
          </a:p>
          <a:p>
            <a:pPr lvl="1">
              <a:lnSpc>
                <a:spcPct val="90000"/>
              </a:lnSpc>
              <a:defRPr/>
            </a:pPr>
            <a:r>
              <a:rPr lang="en-GB" altLang="en-US" sz="2400" dirty="0"/>
              <a:t>Synaesthesia: melding of two sensory modalities </a:t>
            </a:r>
          </a:p>
        </p:txBody>
      </p:sp>
    </p:spTree>
    <p:extLst>
      <p:ext uri="{BB962C8B-B14F-4D97-AF65-F5344CB8AC3E}">
        <p14:creationId xmlns:p14="http://schemas.microsoft.com/office/powerpoint/2010/main" val="61131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8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7587">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5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altLang="en-US"/>
              <a:t>Classification </a:t>
            </a:r>
          </a:p>
        </p:txBody>
      </p:sp>
      <p:sp>
        <p:nvSpPr>
          <p:cNvPr id="38916" name="Rectangle 3"/>
          <p:cNvSpPr>
            <a:spLocks noGrp="1" noChangeArrowheads="1"/>
          </p:cNvSpPr>
          <p:nvPr>
            <p:ph idx="1"/>
          </p:nvPr>
        </p:nvSpPr>
        <p:spPr/>
        <p:txBody>
          <a:bodyPr>
            <a:normAutofit fontScale="92500" lnSpcReduction="20000"/>
          </a:bodyPr>
          <a:lstStyle/>
          <a:p>
            <a:pPr eaLnBrk="1" hangingPunct="1"/>
            <a:r>
              <a:rPr lang="en-US" altLang="en-US" sz="2400"/>
              <a:t>Alcohol</a:t>
            </a:r>
          </a:p>
          <a:p>
            <a:pPr eaLnBrk="1" hangingPunct="1"/>
            <a:r>
              <a:rPr lang="en-US" altLang="en-US" sz="2400"/>
              <a:t>Opioids </a:t>
            </a:r>
          </a:p>
          <a:p>
            <a:pPr eaLnBrk="1" hangingPunct="1"/>
            <a:r>
              <a:rPr lang="en-US" altLang="en-US" sz="2400"/>
              <a:t>Cannabis </a:t>
            </a:r>
          </a:p>
          <a:p>
            <a:pPr eaLnBrk="1" hangingPunct="1"/>
            <a:r>
              <a:rPr lang="en-US" altLang="en-US" sz="2400"/>
              <a:t>Sedative – hypnotics </a:t>
            </a:r>
          </a:p>
          <a:p>
            <a:pPr eaLnBrk="1" hangingPunct="1"/>
            <a:r>
              <a:rPr lang="en-US" altLang="en-US" sz="2400"/>
              <a:t>Cocaine and other stimulants</a:t>
            </a:r>
          </a:p>
          <a:p>
            <a:pPr eaLnBrk="1" hangingPunct="1"/>
            <a:r>
              <a:rPr lang="en-US" altLang="en-US" sz="2400"/>
              <a:t>Hallucinogens </a:t>
            </a:r>
          </a:p>
          <a:p>
            <a:pPr eaLnBrk="1" hangingPunct="1"/>
            <a:r>
              <a:rPr lang="en-US" altLang="en-US" sz="2400"/>
              <a:t>Tobacco </a:t>
            </a:r>
          </a:p>
        </p:txBody>
      </p:sp>
      <p:sp>
        <p:nvSpPr>
          <p:cNvPr id="389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89FF7DB8-6BD8-4F31-AD9D-61950C618D7E}" type="slidenum">
              <a:rPr lang="en-US" altLang="en-US" sz="1400"/>
              <a:pPr eaLnBrk="1" hangingPunct="1">
                <a:spcBef>
                  <a:spcPct val="0"/>
                </a:spcBef>
                <a:buFontTx/>
                <a:buNone/>
              </a:pPr>
              <a:t>39</a:t>
            </a:fld>
            <a:r>
              <a:rPr lang="en-US" altLang="en-US" sz="1400"/>
              <a:t>-</a:t>
            </a:r>
          </a:p>
        </p:txBody>
      </p:sp>
    </p:spTree>
    <p:extLst>
      <p:ext uri="{BB962C8B-B14F-4D97-AF65-F5344CB8AC3E}">
        <p14:creationId xmlns:p14="http://schemas.microsoft.com/office/powerpoint/2010/main" val="432557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1066800" y="1257300"/>
            <a:ext cx="7239000" cy="685800"/>
          </a:xfrm>
          <a:prstGeom prst="roundRect">
            <a:avLst>
              <a:gd name="adj" fmla="val 4167"/>
            </a:avLst>
          </a:prstGeom>
          <a:solidFill>
            <a:schemeClr val="tx1">
              <a:lumMod val="50000"/>
              <a:lumOff val="50000"/>
            </a:schemeClr>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p>
        </p:txBody>
      </p:sp>
      <p:sp>
        <p:nvSpPr>
          <p:cNvPr id="13" name="Rectangle 12"/>
          <p:cNvSpPr/>
          <p:nvPr/>
        </p:nvSpPr>
        <p:spPr>
          <a:xfrm>
            <a:off x="609600" y="326336"/>
            <a:ext cx="8077200" cy="584775"/>
          </a:xfrm>
          <a:prstGeom prst="rect">
            <a:avLst/>
          </a:prstGeom>
        </p:spPr>
        <p:txBody>
          <a:bodyPr wrap="square">
            <a:spAutoFit/>
          </a:bodyPr>
          <a:lstStyle/>
          <a:p>
            <a:pPr lvl="0">
              <a:defRPr/>
            </a:pPr>
            <a:r>
              <a:rPr lang="en-GB" altLang="en-US" sz="3200" b="1" spc="-50" dirty="0">
                <a:solidFill>
                  <a:schemeClr val="tx1">
                    <a:lumMod val="75000"/>
                    <a:lumOff val="25000"/>
                  </a:schemeClr>
                </a:solidFill>
                <a:latin typeface="+mj-lt"/>
                <a:ea typeface="+mj-ea"/>
                <a:cs typeface="+mj-cs"/>
              </a:rPr>
              <a:t>Why are certain substances  addictive?</a:t>
            </a:r>
            <a:endParaRPr lang="en-US" sz="3200" b="1" spc="-50" dirty="0">
              <a:solidFill>
                <a:schemeClr val="tx1">
                  <a:lumMod val="75000"/>
                  <a:lumOff val="25000"/>
                </a:schemeClr>
              </a:solidFill>
              <a:latin typeface="+mj-lt"/>
              <a:ea typeface="+mj-ea"/>
              <a:cs typeface="+mj-cs"/>
            </a:endParaRPr>
          </a:p>
        </p:txBody>
      </p:sp>
      <p:sp>
        <p:nvSpPr>
          <p:cNvPr id="11" name="Rounded Rectangle 10"/>
          <p:cNvSpPr/>
          <p:nvPr/>
        </p:nvSpPr>
        <p:spPr>
          <a:xfrm>
            <a:off x="1066800" y="3543300"/>
            <a:ext cx="7239000" cy="685800"/>
          </a:xfrm>
          <a:prstGeom prst="roundRect">
            <a:avLst>
              <a:gd name="adj" fmla="val 4167"/>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sp>
        <p:nvSpPr>
          <p:cNvPr id="12" name="Rounded Rectangle 11"/>
          <p:cNvSpPr/>
          <p:nvPr/>
        </p:nvSpPr>
        <p:spPr>
          <a:xfrm>
            <a:off x="1066800" y="2400300"/>
            <a:ext cx="7239000" cy="685800"/>
          </a:xfrm>
          <a:prstGeom prst="roundRect">
            <a:avLst>
              <a:gd name="adj" fmla="val 4167"/>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sp>
        <p:nvSpPr>
          <p:cNvPr id="14" name="Rectangle 13"/>
          <p:cNvSpPr/>
          <p:nvPr/>
        </p:nvSpPr>
        <p:spPr>
          <a:xfrm>
            <a:off x="1066800" y="3667468"/>
            <a:ext cx="7239000" cy="369332"/>
          </a:xfrm>
          <a:prstGeom prst="rect">
            <a:avLst/>
          </a:prstGeom>
        </p:spPr>
        <p:txBody>
          <a:bodyPr wrap="square">
            <a:spAutoFit/>
          </a:bodyPr>
          <a:lstStyle/>
          <a:p>
            <a:pPr lvl="0" algn="ctr"/>
            <a:r>
              <a:rPr lang="en-US" b="1" dirty="0">
                <a:solidFill>
                  <a:schemeClr val="bg1"/>
                </a:solidFill>
              </a:rPr>
              <a:t>Acts on a specific body part, such as heart, lung, stomach, etc.</a:t>
            </a:r>
            <a:endParaRPr lang="en-GB" b="1" dirty="0">
              <a:solidFill>
                <a:schemeClr val="bg1"/>
              </a:solidFill>
            </a:endParaRPr>
          </a:p>
        </p:txBody>
      </p:sp>
      <p:sp>
        <p:nvSpPr>
          <p:cNvPr id="15" name="Rectangle 14"/>
          <p:cNvSpPr/>
          <p:nvPr/>
        </p:nvSpPr>
        <p:spPr>
          <a:xfrm>
            <a:off x="3251293" y="2507193"/>
            <a:ext cx="2760692" cy="369332"/>
          </a:xfrm>
          <a:prstGeom prst="rect">
            <a:avLst/>
          </a:prstGeom>
        </p:spPr>
        <p:txBody>
          <a:bodyPr wrap="none">
            <a:spAutoFit/>
          </a:bodyPr>
          <a:lstStyle/>
          <a:p>
            <a:pPr lvl="0"/>
            <a:r>
              <a:rPr lang="en-US" b="1" dirty="0">
                <a:solidFill>
                  <a:schemeClr val="bg1"/>
                </a:solidFill>
              </a:rPr>
              <a:t>Enters the bloodstream</a:t>
            </a:r>
            <a:endParaRPr lang="en-GB" b="1" dirty="0">
              <a:solidFill>
                <a:schemeClr val="bg1"/>
              </a:solidFill>
            </a:endParaRPr>
          </a:p>
        </p:txBody>
      </p:sp>
      <p:sp>
        <p:nvSpPr>
          <p:cNvPr id="17" name="Rectangle 16"/>
          <p:cNvSpPr/>
          <p:nvPr/>
        </p:nvSpPr>
        <p:spPr>
          <a:xfrm>
            <a:off x="1371600" y="1330627"/>
            <a:ext cx="6629400" cy="369332"/>
          </a:xfrm>
          <a:prstGeom prst="rect">
            <a:avLst/>
          </a:prstGeom>
        </p:spPr>
        <p:txBody>
          <a:bodyPr wrap="square">
            <a:spAutoFit/>
          </a:bodyPr>
          <a:lstStyle/>
          <a:p>
            <a:pPr lvl="0"/>
            <a:r>
              <a:rPr lang="en-US" b="1" dirty="0">
                <a:solidFill>
                  <a:schemeClr val="bg1"/>
                </a:solidFill>
              </a:rPr>
              <a:t>Intake of any substance – oral, inhalational, injecting</a:t>
            </a:r>
            <a:endParaRPr lang="en-GB" b="1" dirty="0">
              <a:solidFill>
                <a:schemeClr val="bg1"/>
              </a:solidFill>
            </a:endParaRPr>
          </a:p>
        </p:txBody>
      </p:sp>
      <p:sp>
        <p:nvSpPr>
          <p:cNvPr id="18" name="Down Arrow 17"/>
          <p:cNvSpPr/>
          <p:nvPr/>
        </p:nvSpPr>
        <p:spPr>
          <a:xfrm>
            <a:off x="4520184" y="1976247"/>
            <a:ext cx="484632" cy="366903"/>
          </a:xfrm>
          <a:prstGeom prst="downArrow">
            <a:avLst/>
          </a:prstGeom>
          <a:gradFill>
            <a:gsLst>
              <a:gs pos="0">
                <a:schemeClr val="tx1">
                  <a:lumMod val="50000"/>
                  <a:lumOff val="50000"/>
                </a:schemeClr>
              </a:gs>
              <a:gs pos="100000">
                <a:schemeClr val="tx1">
                  <a:lumMod val="65000"/>
                  <a:lumOff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p>
        </p:txBody>
      </p:sp>
      <p:sp>
        <p:nvSpPr>
          <p:cNvPr id="19" name="Down Arrow 18"/>
          <p:cNvSpPr/>
          <p:nvPr/>
        </p:nvSpPr>
        <p:spPr>
          <a:xfrm>
            <a:off x="4520184" y="3119247"/>
            <a:ext cx="484632" cy="366903"/>
          </a:xfrm>
          <a:prstGeom prst="downArrow">
            <a:avLst/>
          </a:prstGeom>
          <a:gradFill>
            <a:gsLst>
              <a:gs pos="0">
                <a:schemeClr val="tx1">
                  <a:lumMod val="65000"/>
                  <a:lumOff val="35000"/>
                </a:schemeClr>
              </a:gs>
              <a:gs pos="100000">
                <a:schemeClr val="tx1">
                  <a:lumMod val="75000"/>
                  <a:lumOff val="2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p>
        </p:txBody>
      </p:sp>
      <p:sp>
        <p:nvSpPr>
          <p:cNvPr id="16" name="TextBox 15"/>
          <p:cNvSpPr txBox="1"/>
          <p:nvPr/>
        </p:nvSpPr>
        <p:spPr>
          <a:xfrm>
            <a:off x="2351828" y="4400550"/>
            <a:ext cx="4887172" cy="461665"/>
          </a:xfrm>
          <a:prstGeom prst="rect">
            <a:avLst/>
          </a:prstGeom>
          <a:solidFill>
            <a:schemeClr val="bg1"/>
          </a:solidFill>
        </p:spPr>
        <p:txBody>
          <a:bodyPr wrap="none" rtlCol="0">
            <a:spAutoFit/>
          </a:bodyPr>
          <a:lstStyle/>
          <a:p>
            <a:pPr algn="ctr"/>
            <a:r>
              <a:rPr lang="en-US" sz="2400" b="1" dirty="0">
                <a:latin typeface="Cambria" panose="02040503050406030204" pitchFamily="18" charset="0"/>
              </a:rPr>
              <a:t>Addictive substances act on brain</a:t>
            </a:r>
            <a:endParaRPr lang="en-IN" sz="2400" b="1" dirty="0">
              <a:latin typeface="Cambria" panose="02040503050406030204" pitchFamily="18" charset="0"/>
            </a:endParaRPr>
          </a:p>
        </p:txBody>
      </p:sp>
    </p:spTree>
    <p:custDataLst>
      <p:tags r:id="rId1"/>
    </p:custDataLst>
    <p:extLst>
      <p:ext uri="{BB962C8B-B14F-4D97-AF65-F5344CB8AC3E}">
        <p14:creationId xmlns:p14="http://schemas.microsoft.com/office/powerpoint/2010/main" val="978792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1" grpId="0" animBg="1"/>
      <p:bldP spid="12" grpId="0" animBg="1"/>
      <p:bldP spid="14" grpId="0"/>
      <p:bldP spid="15" grpId="0"/>
      <p:bldP spid="17" grpId="0"/>
      <p:bldP spid="18" grpId="0" animBg="1"/>
      <p:bldP spid="19"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C19B159-5FA3-4D0A-8969-0093CC0A8A60}"/>
              </a:ext>
            </a:extLst>
          </p:cNvPr>
          <p:cNvSpPr>
            <a:spLocks noGrp="1"/>
          </p:cNvSpPr>
          <p:nvPr>
            <p:ph type="title"/>
          </p:nvPr>
        </p:nvSpPr>
        <p:spPr/>
        <p:txBody>
          <a:bodyPr/>
          <a:lstStyle/>
          <a:p>
            <a:r>
              <a:rPr lang="en-IN" dirty="0"/>
              <a:t>Tobacco: smoking form </a:t>
            </a:r>
          </a:p>
        </p:txBody>
      </p:sp>
      <p:pic>
        <p:nvPicPr>
          <p:cNvPr id="6146" name="Picture 2" descr="Image result for cigarette">
            <a:extLst>
              <a:ext uri="{FF2B5EF4-FFF2-40B4-BE49-F238E27FC236}">
                <a16:creationId xmlns="" xmlns:a16="http://schemas.microsoft.com/office/drawing/2014/main" id="{E4F6B77A-CCB0-4385-B16A-31A8E510C40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097286"/>
            <a:ext cx="3962400" cy="245030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beedi">
            <a:extLst>
              <a:ext uri="{FF2B5EF4-FFF2-40B4-BE49-F238E27FC236}">
                <a16:creationId xmlns="" xmlns:a16="http://schemas.microsoft.com/office/drawing/2014/main" id="{A2D5E958-4E3B-40EB-AA57-53D6696C948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1562100" y="3162300"/>
            <a:ext cx="1428750" cy="24193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hookah village india">
            <a:extLst>
              <a:ext uri="{FF2B5EF4-FFF2-40B4-BE49-F238E27FC236}">
                <a16:creationId xmlns="" xmlns:a16="http://schemas.microsoft.com/office/drawing/2014/main" id="{91E51147-9898-4E4A-9F90-870E696D3E5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000" r="10000"/>
          <a:stretch/>
        </p:blipFill>
        <p:spPr bwMode="auto">
          <a:xfrm>
            <a:off x="4876800" y="1097285"/>
            <a:ext cx="3962400" cy="2450307"/>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0" descr="Image result for cigars">
            <a:extLst>
              <a:ext uri="{FF2B5EF4-FFF2-40B4-BE49-F238E27FC236}">
                <a16:creationId xmlns="" xmlns:a16="http://schemas.microsoft.com/office/drawing/2014/main" id="{F7EC6FBC-42DD-4388-B900-61A34A90FD51}"/>
              </a:ext>
            </a:extLst>
          </p:cNvPr>
          <p:cNvSpPr>
            <a:spLocks noChangeAspect="1" noChangeArrowheads="1"/>
          </p:cNvSpPr>
          <p:nvPr/>
        </p:nvSpPr>
        <p:spPr bwMode="auto">
          <a:xfrm>
            <a:off x="4419600" y="2457450"/>
            <a:ext cx="3048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6156" name="Picture 12" descr="Image result for cigars">
            <a:extLst>
              <a:ext uri="{FF2B5EF4-FFF2-40B4-BE49-F238E27FC236}">
                <a16:creationId xmlns="" xmlns:a16="http://schemas.microsoft.com/office/drawing/2014/main" id="{8734C6A5-EBB2-414C-9415-4054654D00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4400" y="3649780"/>
            <a:ext cx="3486148" cy="1444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8138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178E67-FA80-4D2D-9BE4-8D7F62976523}"/>
              </a:ext>
            </a:extLst>
          </p:cNvPr>
          <p:cNvSpPr>
            <a:spLocks noGrp="1"/>
          </p:cNvSpPr>
          <p:nvPr>
            <p:ph type="title"/>
          </p:nvPr>
        </p:nvSpPr>
        <p:spPr/>
        <p:txBody>
          <a:bodyPr/>
          <a:lstStyle/>
          <a:p>
            <a:r>
              <a:rPr lang="en-IN" dirty="0"/>
              <a:t>Tobacco: Smokeless form</a:t>
            </a:r>
          </a:p>
        </p:txBody>
      </p:sp>
      <p:sp>
        <p:nvSpPr>
          <p:cNvPr id="3" name="Content Placeholder 2">
            <a:extLst>
              <a:ext uri="{FF2B5EF4-FFF2-40B4-BE49-F238E27FC236}">
                <a16:creationId xmlns="" xmlns:a16="http://schemas.microsoft.com/office/drawing/2014/main" id="{9129E1E6-CBA0-4ECB-93EC-38F247A771F0}"/>
              </a:ext>
            </a:extLst>
          </p:cNvPr>
          <p:cNvSpPr>
            <a:spLocks noGrp="1"/>
          </p:cNvSpPr>
          <p:nvPr>
            <p:ph idx="1"/>
          </p:nvPr>
        </p:nvSpPr>
        <p:spPr/>
        <p:txBody>
          <a:bodyPr/>
          <a:lstStyle/>
          <a:p>
            <a:endParaRPr lang="en-IN"/>
          </a:p>
        </p:txBody>
      </p:sp>
      <p:sp>
        <p:nvSpPr>
          <p:cNvPr id="4" name="AutoShape 2" descr="Image result for gutka">
            <a:extLst>
              <a:ext uri="{FF2B5EF4-FFF2-40B4-BE49-F238E27FC236}">
                <a16:creationId xmlns="" xmlns:a16="http://schemas.microsoft.com/office/drawing/2014/main" id="{4554000E-2904-428D-9937-27CA1A4A4EC6}"/>
              </a:ext>
            </a:extLst>
          </p:cNvPr>
          <p:cNvSpPr>
            <a:spLocks noChangeAspect="1" noChangeArrowheads="1"/>
          </p:cNvSpPr>
          <p:nvPr/>
        </p:nvSpPr>
        <p:spPr bwMode="auto">
          <a:xfrm>
            <a:off x="4419600" y="2457450"/>
            <a:ext cx="3048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7172" name="Picture 4" descr="Image result for gutka">
            <a:extLst>
              <a:ext uri="{FF2B5EF4-FFF2-40B4-BE49-F238E27FC236}">
                <a16:creationId xmlns="" xmlns:a16="http://schemas.microsoft.com/office/drawing/2014/main" id="{7A994137-3040-423A-ACED-6CD0BD34E8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195" y="1199847"/>
            <a:ext cx="4057650" cy="2114854"/>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paan with tobacco">
            <a:extLst>
              <a:ext uri="{FF2B5EF4-FFF2-40B4-BE49-F238E27FC236}">
                <a16:creationId xmlns="" xmlns:a16="http://schemas.microsoft.com/office/drawing/2014/main" id="{5288DE13-A0DC-4832-8483-282B6FFC3A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217815"/>
            <a:ext cx="3581400" cy="2014538"/>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Image result for paan with tobacco">
            <a:extLst>
              <a:ext uri="{FF2B5EF4-FFF2-40B4-BE49-F238E27FC236}">
                <a16:creationId xmlns="" xmlns:a16="http://schemas.microsoft.com/office/drawing/2014/main" id="{1DA4CA1B-6BF2-4779-8B08-B3400CF04C1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7929" y="3314700"/>
            <a:ext cx="3891545" cy="1739698"/>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Related image">
            <a:extLst>
              <a:ext uri="{FF2B5EF4-FFF2-40B4-BE49-F238E27FC236}">
                <a16:creationId xmlns="" xmlns:a16="http://schemas.microsoft.com/office/drawing/2014/main" id="{ED0407F0-E599-4CFA-B669-21D648F1A51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7922" y="3482773"/>
            <a:ext cx="314325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7836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pPr eaLnBrk="1" hangingPunct="1"/>
            <a:r>
              <a:rPr lang="en-US" altLang="en-US"/>
              <a:t>Classification </a:t>
            </a:r>
          </a:p>
        </p:txBody>
      </p:sp>
      <p:sp>
        <p:nvSpPr>
          <p:cNvPr id="40964" name="Rectangle 3"/>
          <p:cNvSpPr>
            <a:spLocks noGrp="1" noChangeArrowheads="1"/>
          </p:cNvSpPr>
          <p:nvPr>
            <p:ph idx="1"/>
          </p:nvPr>
        </p:nvSpPr>
        <p:spPr/>
        <p:txBody>
          <a:bodyPr>
            <a:normAutofit fontScale="62500" lnSpcReduction="20000"/>
          </a:bodyPr>
          <a:lstStyle/>
          <a:p>
            <a:pPr eaLnBrk="1" hangingPunct="1"/>
            <a:r>
              <a:rPr lang="en-US" altLang="en-US" sz="2800"/>
              <a:t>Alcohol</a:t>
            </a:r>
          </a:p>
          <a:p>
            <a:pPr eaLnBrk="1" hangingPunct="1"/>
            <a:r>
              <a:rPr lang="en-US" altLang="en-US" sz="2800"/>
              <a:t>Opioids </a:t>
            </a:r>
          </a:p>
          <a:p>
            <a:pPr eaLnBrk="1" hangingPunct="1"/>
            <a:r>
              <a:rPr lang="en-US" altLang="en-US" sz="2800"/>
              <a:t>Cannabis </a:t>
            </a:r>
          </a:p>
          <a:p>
            <a:pPr eaLnBrk="1" hangingPunct="1"/>
            <a:r>
              <a:rPr lang="en-US" altLang="en-US" sz="2800"/>
              <a:t>Sedative – hypnotics </a:t>
            </a:r>
          </a:p>
          <a:p>
            <a:pPr eaLnBrk="1" hangingPunct="1"/>
            <a:r>
              <a:rPr lang="en-US" altLang="en-US" sz="2800"/>
              <a:t>Cocaine and other stimulants</a:t>
            </a:r>
          </a:p>
          <a:p>
            <a:pPr eaLnBrk="1" hangingPunct="1"/>
            <a:r>
              <a:rPr lang="en-US" altLang="en-US" sz="2800"/>
              <a:t>Hallucinogens </a:t>
            </a:r>
          </a:p>
          <a:p>
            <a:pPr eaLnBrk="1" hangingPunct="1"/>
            <a:r>
              <a:rPr lang="en-US" altLang="en-US" sz="2800"/>
              <a:t>Tobacco </a:t>
            </a:r>
          </a:p>
          <a:p>
            <a:pPr eaLnBrk="1" hangingPunct="1"/>
            <a:r>
              <a:rPr lang="en-US" altLang="en-US" sz="2800"/>
              <a:t>Volatile solvents </a:t>
            </a:r>
          </a:p>
        </p:txBody>
      </p:sp>
      <p:sp>
        <p:nvSpPr>
          <p:cNvPr id="409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A6245E92-DFDC-48B5-B4D1-8591FD5BEB6E}" type="slidenum">
              <a:rPr lang="en-US" altLang="en-US" sz="1400"/>
              <a:pPr eaLnBrk="1" hangingPunct="1">
                <a:spcBef>
                  <a:spcPct val="0"/>
                </a:spcBef>
                <a:buFontTx/>
                <a:buNone/>
              </a:pPr>
              <a:t>42</a:t>
            </a:fld>
            <a:r>
              <a:rPr lang="en-US" altLang="en-US" sz="1400"/>
              <a:t>-</a:t>
            </a:r>
          </a:p>
        </p:txBody>
      </p:sp>
    </p:spTree>
    <p:extLst>
      <p:ext uri="{BB962C8B-B14F-4D97-AF65-F5344CB8AC3E}">
        <p14:creationId xmlns:p14="http://schemas.microsoft.com/office/powerpoint/2010/main" val="13977878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524000" y="57150"/>
            <a:ext cx="7620000" cy="857250"/>
          </a:xfrm>
        </p:spPr>
        <p:txBody>
          <a:bodyPr>
            <a:normAutofit/>
          </a:bodyPr>
          <a:lstStyle/>
          <a:p>
            <a:r>
              <a:rPr lang="en-US" altLang="en-US" dirty="0"/>
              <a:t>Volatile solvents (Inhalants)</a:t>
            </a:r>
          </a:p>
        </p:txBody>
      </p:sp>
      <p:pic>
        <p:nvPicPr>
          <p:cNvPr id="41987" name="Picture 3" descr="inhala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742950"/>
            <a:ext cx="2711450" cy="25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descr="inhala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2" y="2033588"/>
            <a:ext cx="4975225" cy="310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6421291"/>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en-US"/>
              <a:t>How are Inhalants used?</a:t>
            </a:r>
            <a:endParaRPr lang="en-IN" altLang="en-US"/>
          </a:p>
        </p:txBody>
      </p:sp>
      <p:sp>
        <p:nvSpPr>
          <p:cNvPr id="3" name="Content Placeholder 2"/>
          <p:cNvSpPr>
            <a:spLocks noGrp="1"/>
          </p:cNvSpPr>
          <p:nvPr>
            <p:ph idx="1"/>
          </p:nvPr>
        </p:nvSpPr>
        <p:spPr>
          <a:xfrm>
            <a:off x="914400" y="1200150"/>
            <a:ext cx="7696200" cy="3693319"/>
          </a:xfrm>
        </p:spPr>
        <p:txBody>
          <a:bodyPr rtlCol="0">
            <a:normAutofit/>
          </a:bodyPr>
          <a:lstStyle/>
          <a:p>
            <a:pPr eaLnBrk="1" fontAlgn="auto" hangingPunct="1">
              <a:spcAft>
                <a:spcPts val="0"/>
              </a:spcAft>
              <a:defRPr/>
            </a:pPr>
            <a:r>
              <a:rPr lang="en-IN" sz="2400" dirty="0"/>
              <a:t>Inhalants can be breathed in through the nose or the mouth </a:t>
            </a:r>
          </a:p>
          <a:p>
            <a:pPr lvl="1" eaLnBrk="1" fontAlgn="auto" hangingPunct="1">
              <a:spcAft>
                <a:spcPts val="0"/>
              </a:spcAft>
              <a:defRPr/>
            </a:pPr>
            <a:r>
              <a:rPr lang="en-IN" sz="1800" dirty="0"/>
              <a:t>“Sniffing” or “snorting” through the nose </a:t>
            </a:r>
          </a:p>
          <a:p>
            <a:pPr lvl="1" eaLnBrk="1" fontAlgn="auto" hangingPunct="1">
              <a:spcAft>
                <a:spcPts val="0"/>
              </a:spcAft>
              <a:defRPr/>
            </a:pPr>
            <a:r>
              <a:rPr lang="en-IN" sz="1800" dirty="0"/>
              <a:t>“Bagging”—sniffing or inhaling fumes from substances sprayed or deposited inside a plastic or paper bag</a:t>
            </a:r>
          </a:p>
          <a:p>
            <a:pPr lvl="1" eaLnBrk="1" fontAlgn="auto" hangingPunct="1">
              <a:spcAft>
                <a:spcPts val="0"/>
              </a:spcAft>
              <a:defRPr/>
            </a:pPr>
            <a:r>
              <a:rPr lang="en-IN" sz="1800" dirty="0"/>
              <a:t>“Huffing” from an inhalant soaked rag stuffed in the mouth</a:t>
            </a:r>
          </a:p>
          <a:p>
            <a:pPr eaLnBrk="1" fontAlgn="auto" hangingPunct="1">
              <a:spcAft>
                <a:spcPts val="0"/>
              </a:spcAft>
              <a:buFont typeface="Arial" charset="0"/>
              <a:buChar char="•"/>
              <a:defRPr/>
            </a:pPr>
            <a:endParaRPr lang="en-IN" dirty="0"/>
          </a:p>
          <a:p>
            <a:pPr eaLnBrk="1" fontAlgn="auto" hangingPunct="1">
              <a:spcAft>
                <a:spcPts val="0"/>
              </a:spcAft>
              <a:buFont typeface="Arial" charset="0"/>
              <a:buChar char="•"/>
              <a:defRPr/>
            </a:pPr>
            <a:r>
              <a:rPr lang="en-IN" sz="2400" dirty="0"/>
              <a:t>Commonly poured on a piece of cloth/shirt sleeve/rag/towel and </a:t>
            </a:r>
            <a:r>
              <a:rPr lang="en-IN" sz="2400" dirty="0" smtClean="0"/>
              <a:t>inhaled</a:t>
            </a:r>
            <a:endParaRPr lang="en-IN" dirty="0"/>
          </a:p>
        </p:txBody>
      </p:sp>
      <p:sp>
        <p:nvSpPr>
          <p:cNvPr id="43012" name="AutoShape 5" descr="data:image/jpeg;base64,/9j/4AAQSkZJRgABAQAAAQABAAD/2wCEAAkGBhQSERIUEhQUFBUVFxQVFRYQFBUUFBQSFBUVFBUQFBQXHCYeFxkjGRQUHy8gJCcpLCwsFR4xNTAqNSYrLCkBCQoKDgwOGg8PGiwkHCQpLCksKSksLCwsKSwsLCwsLCksKSwsLCksLCwpLCwsKSwpKSwsLCwpLCksKSksLCksLP/AABEIAOEA4QMBIgACEQEDEQH/xAAbAAABBQEBAAAAAAAAAAAAAAADAAECBAYFB//EAEAQAAEDAgQEAwYEBAUCBwAAAAEAAhEDIQQFEjEGQVFxImGBEzKRobHBByNS8EJy0eEUJGKi8TOCFVNzg5Kywv/EABoBAQACAwEAAAAAAAAAAAAAAAABBQIDBAb/xAAlEQACAgEEAwEAAgMAAAAAAAAAAQIDEQQSITETQVEiMmEUQnH/2gAMAwEAAhEDEQA/APDUkkkAkSmhozBZCUCKlTO6iVNosVDCIIjtkMIr22CACnhShKVJBGEoUtSQKAgkplqggLTaHhkoDzyTvrkgDop1WtgQZPNAASTlIIB3BRUnlRQDtUmPhMAooAjn2Q06dwQHWybNW0GvlslwgeS5L3SSUwSKAZJJJAJJJJAJJJJAOrRZDUHDMl7QeZC72e4RrGN0ndaZ2KMlH6b6690JT+GdKMB4CguCuVGxSb5lbWaUVqYE3TOckEg1SQMiNpEmAF1MmyJ1VwsdPMxHoCtlguFWiNLdue5+JXJdqoVvHs7qNHO1Z6RgK2XObJIP0QfZn4L1Kvw/bb7ri47h4EGbG8Hz6rRDXJ9m+egx0YVwhMVdzHAOpmCLC0qkRCsIyTWUVs4OLwyBTKTgorIwEpNCip090AzlFSemQE2bFQUgLKCASSSSAdMnCZAJJJJAJJJJAJJTFNO2kgHww8QXQzKoSGgoOAw3jCvZixsAc1g8ZyZpvDRx9Eo7rgADZWHMDQgnqE7IKrm3Wk4fyJtQBxHSP6wuCR478z9V6LwnSENXJrLJQh+Tv0FUZzbkd7KcoDQLLUZflA3KHgqQgLt0NlTR5fJdze1cHJzPANAssvmGEC2+Ztp02aqjomwi5JPIBZw5Ya/iDSxl4IuSB5g/bksvG3z6NatXXZ51jsOC5zT8D9Vmc2y8UzI5916pmPCjDsTPVYziTKnNEOG2xXZp7tsksnLqad8W8cnI4W4ZOLc6ZDW7xuT0ROLuFf8ACaC0yx4sfPovQPw3oNbQY1g8ZfU1uJifD7nw263VX8TMv04VwF2tcx7J3a12oFvoSVtWpk78eujnemh4G/eMnkiLRCGUai2QVZsqkDfuokKThdOGSpIIzZMi1aYAEXPNDhARSU3GdkwYgEAoqy8CLKsgEnSTIBJJJICV04BTO3RGEwgOlkYLn9glmrvzFa4Zpk6iqmas8bisX2ZIrOf1UBU5IuDAe8CELEth5G10QZaxVKzXD9+a1HCGLlu9xA/uuPQpxSdN/Afmg5HjTSeYE6oA7zE/Nc2or3waR16Wzxz/AOntuTNkA/FaLB4hp8PNYbKckfXYPaVi2Ng0Rt2MH1VnEkYf/pPe5zI1yZbf+H+ZUrSj0y5y58NYO3muXtqVQal4Hhb9fsqR4oa12inTqVSPCG0myOe7j4RsU9XFe1DXzB+BBHNWMsaRuJ6ELCM+eTa6sRKNDBYio81KumkI8NJp1EE7l7uZ7WXF4nywua6b2W8AnkuFnlDUHdism+UyEvzgyPAGKLRWpCJOh7NQmHMcJ/2z8ED8TMZow+gukvOx331E9lxK+MqYarqpuLXTYjzsRGxF1kc0zWrXeXVnl7vP6ACwVjTTvnv9FZff44OGOSkVawYsVVVzDHwlWjKlFV26I3ZQi6ci9lJBFw8kxRpjdJ1UIAdOxlM+SU7qiOyqI2QAGN5IpwThCgdyrFOqYUAepl5EWQ/8KeiK6u/mVA1XKOSeCH+H8klL2jkk5HBVdurIp+FVmiSutiMPFNSwdzhLDfkuK5ObNu4rZcM4DTgdXWVkc4ENcsX2ZeihkI/MnoChVzNT1VzIaMh56BAw1Kaze6y9mJ19H5buwCnk2WCrLQYqAamD9Wndq6GJwoDD5lZ3H4t1KqxzDpLbgha5xclhGyuSi02en8P4upVaGaiwCztIh5PPxH3fQT5rQZnlkUQ1gjT4j2aJJJO58ysbw5nge5tSQ0uEPHR36uy2+LzUGk5rROppBcRYCLn+6orINSwz0FU045QDh/J31KIJgeHVLj16SrmFwFWk5pbU3cBp/hLZuT2HNcfK+In0wP8ALuqs/gJLmt2jYG7QfId1fZxZUDifZ4dktgNqtcwC3J5MA+qKuC7fJk7bJcY4NWWwO+xWfzsWQBxC5wl1I0yXNZLLsDnnwubpuQbC4PVQzDMB7P8AMnVyP9QLz6JZH4Y18Pk874ywkQfNef4tkPcPNemcRAVCwC95t0F7/JYTiLBFlSYsQD9lY6OePyyu1sM/pHGVmlsgQjSAPRWBVgmi6nHmmaDdJshSCDlJqfSoFyARapsHxQwURjoQEgYlSpVBKZ4tPVCYLoC69w6pgB+pAehlQSWoH6gkqkJIQEwVOXtHmtPisHIa0c1wsiZNULaYHSazAeoWMjOJs8LlujANbz0ry7iOlpB7r3F1EGnp5QvHeOaYbULR1UP+RBV4dwc4eo5CyTBl+Ka3zW04LyLXgz/qKo8MZQf8e6P4SVl7ILuaZUWsFua894gpxWAXueaZcXtA3heQ59lxON0xeQFHTJ9Fvh3CkOadrGfMQTHyWno1HOOkaiJgNmNXKCR/D9VGvkZp0WmINo+p+QWjyLh0aA59WNQBIaYtG1rqv1cl0Weii+88HSwLcUxoaG0S0bDQ4Af7kHNscQ3TiMN4f1UvEB5xv8JSGTUXVGtosdUqDxQ1uoW5um0crq27AV2BzYbpl0NuQADBgnlM9lxxrk0WErIRlyzh5fTLTOHf7Sm4t0M96KhdYt5scJkDaRcLvZ9krR+WW6qj7NbIkuIncneylleE9lUbU0NYWNcGiRfXf3okbT5LncS5i72vs3Bmt8kOLCTDJJZq6AHbyW5QW39GErXv/HwzWPys0a72VI1NpsHhIInW8EgjrG3kFn+KsrOhjxy+hWpxV7i5J8R6md0+ZBjqWmx5Bc/lxPcjPx5htZ5a7Ct/ipju2UVuCDxDWafM/YLUjJBu6wTnLQDZdH+T8NH+MvZgy3cHdC0LscQYT2dY/wCoB3x3+YXMcLq2hLdFSKScdknFkTQQH0N/JXAdk9RsOHmszA5idgko2KpQZ5FCpbhAXa9GAFTptuutWpeCfJUcHTkmFAK7gU0FFe66QKgnAPSUkWUkJwWMkMPXdwuN/wAxTH+ofVZ/K9yr+VVJxVP+YKcchHsPEWaeyotg3j7LyHPcaXvkmbrY8YZpIAXnmNqS8LBcvIZ6xlmbihgKZG5C5/AOZg4iqXc/6rP5pjC3DUWzyQOFMXocT5hZrsg9gxmcspmCvNWZuypmWoi2pA4jz1xqkg8oWYyzFxW1mdzsseyT23iLMqbqLGgjU5wA7QZ+SmabjhXezkGBcbAC5B77LyPNM+qVHMgadBlt5OrqvU+Es2FelouQ8CdMSCPebfsq/VweVItNDNYcDpcA1Yc0x47tI5iWODYPSC239FtsNRbUpGxmXRMyJcSAVmG5e5up1OQA0F0RIvAJ9JHqtbl2J8JcRGoNcATMOMg39JWdHKSZhqVtk2jIZy15LWMPiAfaYsBNj5+Jcbi+i5jKNaoAA2swahvpqNiD21jvfotbm2CDqofOnQHONpa4CxabyLOOy5f4g0Q/AlrSbsbW0xYGjog/IqXBbGRCx70Y2kQ5jQecm3eyQptHmjUqAsd5g+h/5RW4Yu5KnbLrBz6rZsAhDDHou43AQpHCKMkYPOuNsPHsnfzN+EEfUrLkWW8/EGhFKn/Of/qsGQr7SPNSKDWLFrEdlOsPCD2UESPB8Psuo4yL6cgj1VKizxBX2OuOyBVbDgfNAdXFsiieyq5LRlrz5LU8SZSGYKm/m4D1lU+HMpnB1ah5SoJMdU3KQUqjblMoIFCSdJCQTKpGy6fDpnENPS65ZK6XD5irPksiDucSYmXBZZxl47rsZxWly4rD4x3WKJZ3M7r2YOjQpZDViJ5lc3Maku7AK1lhiFIJ5zipe+FSwmyHjKkud3RKfRECxqstbwDmbqdWBJab23DuoWP+69M/DzI2upB8X3B9VyauajXydmjg5WZXo9PyeuKjwGmz6b2mLQYXQwjwGNBJEPb5+GTv/wDIrn5dSNOjqHvMfM9RH/CtuqeAaL6nh1hBaDv8IK10/wAUzbe/00XcayWkiL0jFtzsB8/ouXisIPZwb6sM+n4uRJLp7XjsV0W0NeGaJki08+oE/D1CG/ClzwDLTpAmzvdAPMd/iuhnNFnneXUB7Knq/S0eo8J+iutcNgo4XB+Fw/S+oPTVqHycFYZQAXnZcPB6RPKyCDCVIUFaYAkSoB51+Jb49iz+d3xho+hWBqNWo47zD2uMqRswCmP+33v9xKzVQL0emjtqijzepnutkwHMIjfcHZDfupMd4Qug5hdPVTqslRqbt7lSe9Abji7O6dbKsKWQHe49vR7GgOEdLgjyIWap8TBmC9gzcnxFcbEyW723/uqYQBZlMnY1KFiSJJS0JKAVF0ModBJXPV3L+azIC5hVlxVLD+8O6NinXKFhveChEhcQ6XFW8EY+BVBxlxV2m6zuyEFKoZPqrTdyqbLn1Vum66kknSq3DetvU2XvPB+B0Yek3o0LxnhnLPbYplrN8R9Nl73lVLSxo8gqnXTzJQLfQ17YOf00WSkRUY4SDBiJ8jb4K3Uw4ZOgAWlp6cv33XPyrEw5zRGogRPSYP1V/EvDXaRO2/Mmb/vzW6hrxJ/Dk1Catf8AZLL6YDS3cfu4TYhsVqXnyPXmfp8EXBnxenPz2Uq9PxtMSZhb85Wf7NC4Ziq2F/NxIH/mn5tb/RVxhjdd3Nm/mvgRLWOPmS6oJ+S5raRJVFdHFjL+mea0Bbh1TzvGDD0KlV38LSR5vNmj1JC62hea/ifnup7cMw2Z4qkc3keFvoPqs9PV5JpEai7x1tmDqvLiSbkmT5k3JQagR+qrvK9EecZXcLpm7Dt9wnfuotNmqSCRMv7BOSoM3J6p5ugHDpsqdVkFWpUMQ2RKArtKIHIQUgViAmtJRlJCSurmE2VNW6DvCsiAVd26bD7qNQp6XNAO3dW5hrlTpbqw93gPdQANIXVilchAp7LpZPhPaVA0c4+CiUlFNszhFyaijdfh9lm7yIJ27cl6jh2wAsxw1gQxoC0dSpAC87ObnJyZ6WMFCKigeWY//P0mn+JtQAdSGF3/AOVsKrpqx028pMn6rzjJs+YzM203BpdUpv8AZuO7XNc2WtP+psj0Xobn+K+/z2/fxXbU3GrBVanDtLtGjd3ex+cI9Xl3UNci8XEj6FJzoBm5Am32XWpJI4eTOZ2fzv8A223/AO+pb5qiLeapZ7nhZiHipSfENALYNgJGoGIMk9VzaXElIDxOcPI03z8IVPdl2Nl9p1itIv5/nbcNQfVdEgQ0fqefdb++QK8OxVZz3Oe8y5xLnHqSZJWt43zOpiXgU2u9kzafDqcd3EEz5eiybsJUOzHHtH9VZ6RQrjmT5ZXavfZLEVwgHJAcrbsK8C9N4A8p+hKpveBvbvI+q71KL6ZwuEo9oBUQybNRKjx1HxCCaggbc1kayReB++SQrBDY2dhJ6xKd0gwQPgoyicPGSZeCk13IoekdP79ikTHb5jupIBPbBSCJVEiUJQwSSTSkoAJHpmyAjM2WQBuKkzYqBUx7qAVLdGqnwBCondSqmwQBMMJsN1tOEMtvqI3+izWQZfrdq5bf1XpWRYSIVbrLeNiLbQ0f7s1GBZACt42rYqthCh5lW8JVUi1Z5dxTmRZjm1GhrjSAcBUaHNNzILTvYrbYD8aiBSbVpatVqjm+GBJ8TB2jw7WXm3Elb/MudyktPwCotO7DuLj7K/qrXjimvR526b8ksfT1/OPxJZiK7RQqPaA0e8Cy4tG/quth+MMQLNe11oh4nsZEHkvF8lxOmvScRMOgjeTBHzkLZ4bHNbUptc72YdOpzh4BYnfYXgLg1MHCf5+FlpZRsrxNdGxbicU92t/sqhO+qnHyBgeiqY/B1XAuikz/ANNl/QuJXPq8SuY9lOgHYiY1Op036WSf1XB6ru0MTVIBLWnnB3XFLd2zsjt6iZr/AMBDz+YXOI/UfsLK3TyJrdrLsVKZ3Ld+hCrF5BWO5s2KCRzqmUdVTxGUw02nyPRd6rXEKnUxEiEWSXgx+MySnPuj4Kg/KGcgFosyb9bLlh66FOX053GOeiizLwOSpZ1l4NPUPeb9OY+668wqGKxIWyuclLKMLIRlFpmZLbDz+SUQQEao0AkDZBqGI8vmFcp55KCSw8DVAIsgSjkquVJiPKSZJQCKIDZDRXbKQCUzsoKR5ICdPYqVZsEDyTURt3Rsf7/aFBJsOGMLDAVtcvbAWV4c/wCm1a3DN2VBc8zZ6ahYgjpYTEAj9hVc0rw1xRKZgLgcU47TRf2+ZsFrhHMsGVklGLZ51mj9ep3Uk/Eyq0agCNxt5jorAuIVbD7lvqF6NLCweYk8vJYpVfE1ws4EW6r0LhnNKVRhNWzgYAdbkNl58Qe/1Xd4Xz0UdTKgBY4zfkdvguTVVb45S5R26K7ZPa+meo0s0wzW+8B1uFIZtSOwdHkPuqmGbhWBr9NPxgOmBvG/me6hX4gpF4ZTBe4kNAaCQCdgSBAVNt/ou8hMTjgTLQQFRrYqSrNZtV9nhrAN+vyXDzDOqdKSeVmgbnzUxg5PESJTUVllvF4kASTA81wsRxRTZaZj9K4GbZ2+uTNm9B91x3FWdWjWP2VVut5/BpM14vY5oDWu85suM/PyLxuuZUUMVt6fcLpWmrXo5Xq7H7L9XPCeSovxxcVTDlIOWcaoR6RrlfZLth9Sm4yFWDlJi2mnI5EShFFeUIoBSkmlJAMpE2UU6AZSJUU6APRfEHzTYqtqeSodFAlAegcMVZpsWww9WN1gOEcQNEcwtph69rqjvjibPR0TzWmXH17G6xnGGMkNZ1Mn0/uu9mOMDQsBj8f7WoXchYduq26WvM8/Dn1luIY+gtV0HEsghwR0+kGxVsUoqVSQiIHsY2KmD+ypB1smzh1B+ogPaRBaenVs7Le0uPcPTpNLQA6PdDbj0Xl8x3UNS5rNNCx5Z11audax2avOeOX1pDBob1O/9lmnvLiSST3UNSZzlsrqjBYijTZdOx5kxnuQXp3PQ3uW00gh7yjiOfkFKjvKjUNnev8ARABqUQGgyL8ufdChGoNB79Punr0uYQAi2EtScP5FRcEApTSmSQCSSSQCTpJkAk6ZOEBNqGiShoC1gcc6m6WrUYPiwEAOsscArI2WqdUZ9m+u+dfR3M5z/WNLZg8yuRqiENwsjtdICyhWoLCMbLZWPLGGI6IzZO6GD0UpWZqJqQMoYepgxdAMGlS0pwVBxQEw5AqVU9R0IMdVOASaVCo9SdYIfNQCYsEKpZpU6iHU90oADHQrNOpKqgIjaZ7IB6tCNtkKVaFTzQKxHJARIUUkkAkkkkAkkkkAk7UkkBM80NJJASZujpJICSLh9kySAK5IJ0kAzE5SSQEynakkpACv7yZ26SSkDVdvUKDd0kliBP3HY/ZDqe6kkgIUOaYpJKAQCZJJSBkkkkAkkkkB/9k="/>
          <p:cNvSpPr>
            <a:spLocks noChangeAspect="1" noChangeArrowheads="1"/>
          </p:cNvSpPr>
          <p:nvPr/>
        </p:nvSpPr>
        <p:spPr bwMode="auto">
          <a:xfrm>
            <a:off x="155575" y="-108347"/>
            <a:ext cx="3048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43013" name="AutoShape 7" descr="data:image/jpeg;base64,/9j/4AAQSkZJRgABAQAAAQABAAD/2wCEAAkGBhQSERIUEhQUFBUVFxQVFRYQFBUUFBQSFBUVFBUQFBQXHCYeFxkjGRQUHy8gJCcpLCwsFR4xNTAqNSYrLCkBCQoKDgwOGg8PGiwkHCQpLCksKSksLCwsKSwsLCwsLCksKSwsLCksLCwpLCwsKSwpKSwsLCwpLCksKSksLCksLP/AABEIAOEA4QMBIgACEQEDEQH/xAAbAAABBQEBAAAAAAAAAAAAAAADAAECBAYFB//EAEAQAAEDAgQEAwYEBAUCBwAAAAEAAhEDIQQFEjEGQVFxImGBEzKRobHBByNS8EJy0eEUJGKi8TOCFVNzg5Kywv/EABoBAQACAwEAAAAAAAAAAAAAAAABBQIDBAb/xAAlEQACAgEEAwEAAgMAAAAAAAAAAQIDEQQSITETQVEiMmEUQnH/2gAMAwEAAhEDEQA/APDUkkkAkSmhozBZCUCKlTO6iVNosVDCIIjtkMIr22CACnhShKVJBGEoUtSQKAgkplqggLTaHhkoDzyTvrkgDop1WtgQZPNAASTlIIB3BRUnlRQDtUmPhMAooAjn2Q06dwQHWybNW0GvlslwgeS5L3SSUwSKAZJJJAJJJJAJJJJAOrRZDUHDMl7QeZC72e4RrGN0ndaZ2KMlH6b6690JT+GdKMB4CguCuVGxSb5lbWaUVqYE3TOckEg1SQMiNpEmAF1MmyJ1VwsdPMxHoCtlguFWiNLdue5+JXJdqoVvHs7qNHO1Z6RgK2XObJIP0QfZn4L1Kvw/bb7ri47h4EGbG8Hz6rRDXJ9m+egx0YVwhMVdzHAOpmCLC0qkRCsIyTWUVs4OLwyBTKTgorIwEpNCip090AzlFSemQE2bFQUgLKCASSSSAdMnCZAJJJJAJJJJAJJTFNO2kgHww8QXQzKoSGgoOAw3jCvZixsAc1g8ZyZpvDRx9Eo7rgADZWHMDQgnqE7IKrm3Wk4fyJtQBxHSP6wuCR478z9V6LwnSENXJrLJQh+Tv0FUZzbkd7KcoDQLLUZflA3KHgqQgLt0NlTR5fJdze1cHJzPANAssvmGEC2+Ztp02aqjomwi5JPIBZw5Ya/iDSxl4IuSB5g/bksvG3z6NatXXZ51jsOC5zT8D9Vmc2y8UzI5916pmPCjDsTPVYziTKnNEOG2xXZp7tsksnLqad8W8cnI4W4ZOLc6ZDW7xuT0ROLuFf8ACaC0yx4sfPovQPw3oNbQY1g8ZfU1uJifD7nw263VX8TMv04VwF2tcx7J3a12oFvoSVtWpk78eujnemh4G/eMnkiLRCGUai2QVZsqkDfuokKThdOGSpIIzZMi1aYAEXPNDhARSU3GdkwYgEAoqy8CLKsgEnSTIBJJJICV04BTO3RGEwgOlkYLn9glmrvzFa4Zpk6iqmas8bisX2ZIrOf1UBU5IuDAe8CELEth5G10QZaxVKzXD9+a1HCGLlu9xA/uuPQpxSdN/Afmg5HjTSeYE6oA7zE/Nc2or3waR16Wzxz/AOntuTNkA/FaLB4hp8PNYbKckfXYPaVi2Ng0Rt2MH1VnEkYf/pPe5zI1yZbf+H+ZUrSj0y5y58NYO3muXtqVQal4Hhb9fsqR4oa12inTqVSPCG0myOe7j4RsU9XFe1DXzB+BBHNWMsaRuJ6ELCM+eTa6sRKNDBYio81KumkI8NJp1EE7l7uZ7WXF4nywua6b2W8AnkuFnlDUHdism+UyEvzgyPAGKLRWpCJOh7NQmHMcJ/2z8ED8TMZow+gukvOx331E9lxK+MqYarqpuLXTYjzsRGxF1kc0zWrXeXVnl7vP6ACwVjTTvnv9FZff44OGOSkVawYsVVVzDHwlWjKlFV26I3ZQi6ci9lJBFw8kxRpjdJ1UIAdOxlM+SU7qiOyqI2QAGN5IpwThCgdyrFOqYUAepl5EWQ/8KeiK6u/mVA1XKOSeCH+H8klL2jkk5HBVdurIp+FVmiSutiMPFNSwdzhLDfkuK5ObNu4rZcM4DTgdXWVkc4ENcsX2ZeihkI/MnoChVzNT1VzIaMh56BAw1Kaze6y9mJ19H5buwCnk2WCrLQYqAamD9Wndq6GJwoDD5lZ3H4t1KqxzDpLbgha5xclhGyuSi02en8P4upVaGaiwCztIh5PPxH3fQT5rQZnlkUQ1gjT4j2aJJJO58ysbw5nge5tSQ0uEPHR36uy2+LzUGk5rROppBcRYCLn+6orINSwz0FU045QDh/J31KIJgeHVLj16SrmFwFWk5pbU3cBp/hLZuT2HNcfK+In0wP8ALuqs/gJLmt2jYG7QfId1fZxZUDifZ4dktgNqtcwC3J5MA+qKuC7fJk7bJcY4NWWwO+xWfzsWQBxC5wl1I0yXNZLLsDnnwubpuQbC4PVQzDMB7P8AMnVyP9QLz6JZH4Y18Pk874ywkQfNef4tkPcPNemcRAVCwC95t0F7/JYTiLBFlSYsQD9lY6OePyyu1sM/pHGVmlsgQjSAPRWBVgmi6nHmmaDdJshSCDlJqfSoFyARapsHxQwURjoQEgYlSpVBKZ4tPVCYLoC69w6pgB+pAehlQSWoH6gkqkJIQEwVOXtHmtPisHIa0c1wsiZNULaYHSazAeoWMjOJs8LlujANbz0ry7iOlpB7r3F1EGnp5QvHeOaYbULR1UP+RBV4dwc4eo5CyTBl+Ka3zW04LyLXgz/qKo8MZQf8e6P4SVl7ILuaZUWsFua894gpxWAXueaZcXtA3heQ59lxON0xeQFHTJ9Fvh3CkOadrGfMQTHyWno1HOOkaiJgNmNXKCR/D9VGvkZp0WmINo+p+QWjyLh0aA59WNQBIaYtG1rqv1cl0Weii+88HSwLcUxoaG0S0bDQ4Af7kHNscQ3TiMN4f1UvEB5xv8JSGTUXVGtosdUqDxQ1uoW5um0crq27AV2BzYbpl0NuQADBgnlM9lxxrk0WErIRlyzh5fTLTOHf7Sm4t0M96KhdYt5scJkDaRcLvZ9krR+WW6qj7NbIkuIncneylleE9lUbU0NYWNcGiRfXf3okbT5LncS5i72vs3Bmt8kOLCTDJJZq6AHbyW5QW39GErXv/HwzWPys0a72VI1NpsHhIInW8EgjrG3kFn+KsrOhjxy+hWpxV7i5J8R6md0+ZBjqWmx5Bc/lxPcjPx5htZ5a7Ct/ipju2UVuCDxDWafM/YLUjJBu6wTnLQDZdH+T8NH+MvZgy3cHdC0LscQYT2dY/wCoB3x3+YXMcLq2hLdFSKScdknFkTQQH0N/JXAdk9RsOHmszA5idgko2KpQZ5FCpbhAXa9GAFTptuutWpeCfJUcHTkmFAK7gU0FFe66QKgnAPSUkWUkJwWMkMPXdwuN/wAxTH+ofVZ/K9yr+VVJxVP+YKcchHsPEWaeyotg3j7LyHPcaXvkmbrY8YZpIAXnmNqS8LBcvIZ6xlmbihgKZG5C5/AOZg4iqXc/6rP5pjC3DUWzyQOFMXocT5hZrsg9gxmcspmCvNWZuypmWoi2pA4jz1xqkg8oWYyzFxW1mdzsseyT23iLMqbqLGgjU5wA7QZ+SmabjhXezkGBcbAC5B77LyPNM+qVHMgadBlt5OrqvU+Es2FelouQ8CdMSCPebfsq/VweVItNDNYcDpcA1Yc0x47tI5iWODYPSC239FtsNRbUpGxmXRMyJcSAVmG5e5up1OQA0F0RIvAJ9JHqtbl2J8JcRGoNcATMOMg39JWdHKSZhqVtk2jIZy15LWMPiAfaYsBNj5+Jcbi+i5jKNaoAA2swahvpqNiD21jvfotbm2CDqofOnQHONpa4CxabyLOOy5f4g0Q/AlrSbsbW0xYGjog/IqXBbGRCx70Y2kQ5jQecm3eyQptHmjUqAsd5g+h/5RW4Yu5KnbLrBz6rZsAhDDHou43AQpHCKMkYPOuNsPHsnfzN+EEfUrLkWW8/EGhFKn/Of/qsGQr7SPNSKDWLFrEdlOsPCD2UESPB8Psuo4yL6cgj1VKizxBX2OuOyBVbDgfNAdXFsiieyq5LRlrz5LU8SZSGYKm/m4D1lU+HMpnB1ah5SoJMdU3KQUqjblMoIFCSdJCQTKpGy6fDpnENPS65ZK6XD5irPksiDucSYmXBZZxl47rsZxWly4rD4x3WKJZ3M7r2YOjQpZDViJ5lc3Maku7AK1lhiFIJ5zipe+FSwmyHjKkud3RKfRECxqstbwDmbqdWBJab23DuoWP+69M/DzI2upB8X3B9VyauajXydmjg5WZXo9PyeuKjwGmz6b2mLQYXQwjwGNBJEPb5+GTv/wDIrn5dSNOjqHvMfM9RH/CtuqeAaL6nh1hBaDv8IK10/wAUzbe/00XcayWkiL0jFtzsB8/ouXisIPZwb6sM+n4uRJLp7XjsV0W0NeGaJki08+oE/D1CG/ClzwDLTpAmzvdAPMd/iuhnNFnneXUB7Knq/S0eo8J+iutcNgo4XB+Fw/S+oPTVqHycFYZQAXnZcPB6RPKyCDCVIUFaYAkSoB51+Jb49iz+d3xho+hWBqNWo47zD2uMqRswCmP+33v9xKzVQL0emjtqijzepnutkwHMIjfcHZDfupMd4Qug5hdPVTqslRqbt7lSe9Abji7O6dbKsKWQHe49vR7GgOEdLgjyIWap8TBmC9gzcnxFcbEyW723/uqYQBZlMnY1KFiSJJS0JKAVF0ModBJXPV3L+azIC5hVlxVLD+8O6NinXKFhveChEhcQ6XFW8EY+BVBxlxV2m6zuyEFKoZPqrTdyqbLn1Vum66kknSq3DetvU2XvPB+B0Yek3o0LxnhnLPbYplrN8R9Nl73lVLSxo8gqnXTzJQLfQ17YOf00WSkRUY4SDBiJ8jb4K3Uw4ZOgAWlp6cv33XPyrEw5zRGogRPSYP1V/EvDXaRO2/Mmb/vzW6hrxJ/Dk1Catf8AZLL6YDS3cfu4TYhsVqXnyPXmfp8EXBnxenPz2Uq9PxtMSZhb85Wf7NC4Ziq2F/NxIH/mn5tb/RVxhjdd3Nm/mvgRLWOPmS6oJ+S5raRJVFdHFjL+mea0Bbh1TzvGDD0KlV38LSR5vNmj1JC62hea/ifnup7cMw2Z4qkc3keFvoPqs9PV5JpEai7x1tmDqvLiSbkmT5k3JQagR+qrvK9EecZXcLpm7Dt9wnfuotNmqSCRMv7BOSoM3J6p5ugHDpsqdVkFWpUMQ2RKArtKIHIQUgViAmtJRlJCSurmE2VNW6DvCsiAVd26bD7qNQp6XNAO3dW5hrlTpbqw93gPdQANIXVilchAp7LpZPhPaVA0c4+CiUlFNszhFyaijdfh9lm7yIJ27cl6jh2wAsxw1gQxoC0dSpAC87ObnJyZ6WMFCKigeWY//P0mn+JtQAdSGF3/AOVsKrpqx028pMn6rzjJs+YzM203BpdUpv8AZuO7XNc2WtP+psj0Xobn+K+/z2/fxXbU3GrBVanDtLtGjd3ex+cI9Xl3UNci8XEj6FJzoBm5Am32XWpJI4eTOZ2fzv8A223/AO+pb5qiLeapZ7nhZiHipSfENALYNgJGoGIMk9VzaXElIDxOcPI03z8IVPdl2Nl9p1itIv5/nbcNQfVdEgQ0fqefdb++QK8OxVZz3Oe8y5xLnHqSZJWt43zOpiXgU2u9kzafDqcd3EEz5eiybsJUOzHHtH9VZ6RQrjmT5ZXavfZLEVwgHJAcrbsK8C9N4A8p+hKpveBvbvI+q71KL6ZwuEo9oBUQybNRKjx1HxCCaggbc1kayReB++SQrBDY2dhJ6xKd0gwQPgoyicPGSZeCk13IoekdP79ikTHb5jupIBPbBSCJVEiUJQwSSTSkoAJHpmyAjM2WQBuKkzYqBUx7qAVLdGqnwBCondSqmwQBMMJsN1tOEMtvqI3+izWQZfrdq5bf1XpWRYSIVbrLeNiLbQ0f7s1GBZACt42rYqthCh5lW8JVUi1Z5dxTmRZjm1GhrjSAcBUaHNNzILTvYrbYD8aiBSbVpatVqjm+GBJ8TB2jw7WXm3Elb/MudyktPwCotO7DuLj7K/qrXjimvR526b8ksfT1/OPxJZiK7RQqPaA0e8Cy4tG/quth+MMQLNe11oh4nsZEHkvF8lxOmvScRMOgjeTBHzkLZ4bHNbUptc72YdOpzh4BYnfYXgLg1MHCf5+FlpZRsrxNdGxbicU92t/sqhO+qnHyBgeiqY/B1XAuikz/ANNl/QuJXPq8SuY9lOgHYiY1Op036WSf1XB6ru0MTVIBLWnnB3XFLd2zsjt6iZr/AMBDz+YXOI/UfsLK3TyJrdrLsVKZ3Ld+hCrF5BWO5s2KCRzqmUdVTxGUw02nyPRd6rXEKnUxEiEWSXgx+MySnPuj4Kg/KGcgFosyb9bLlh66FOX053GOeiizLwOSpZ1l4NPUPeb9OY+668wqGKxIWyuclLKMLIRlFpmZLbDz+SUQQEao0AkDZBqGI8vmFcp55KCSw8DVAIsgSjkquVJiPKSZJQCKIDZDRXbKQCUzsoKR5ICdPYqVZsEDyTURt3Rsf7/aFBJsOGMLDAVtcvbAWV4c/wCm1a3DN2VBc8zZ6ahYgjpYTEAj9hVc0rw1xRKZgLgcU47TRf2+ZsFrhHMsGVklGLZ51mj9ep3Uk/Eyq0agCNxt5jorAuIVbD7lvqF6NLCweYk8vJYpVfE1ws4EW6r0LhnNKVRhNWzgYAdbkNl58Qe/1Xd4Xz0UdTKgBY4zfkdvguTVVb45S5R26K7ZPa+meo0s0wzW+8B1uFIZtSOwdHkPuqmGbhWBr9NPxgOmBvG/me6hX4gpF4ZTBe4kNAaCQCdgSBAVNt/ou8hMTjgTLQQFRrYqSrNZtV9nhrAN+vyXDzDOqdKSeVmgbnzUxg5PESJTUVllvF4kASTA81wsRxRTZaZj9K4GbZ2+uTNm9B91x3FWdWjWP2VVut5/BpM14vY5oDWu85suM/PyLxuuZUUMVt6fcLpWmrXo5Xq7H7L9XPCeSovxxcVTDlIOWcaoR6RrlfZLth9Sm4yFWDlJi2mnI5EShFFeUIoBSkmlJAMpE2UU6AZSJUU6APRfEHzTYqtqeSodFAlAegcMVZpsWww9WN1gOEcQNEcwtph69rqjvjibPR0TzWmXH17G6xnGGMkNZ1Mn0/uu9mOMDQsBj8f7WoXchYduq26WvM8/Dn1luIY+gtV0HEsghwR0+kGxVsUoqVSQiIHsY2KmD+ypB1smzh1B+ogPaRBaenVs7Le0uPcPTpNLQA6PdDbj0Xl8x3UNS5rNNCx5Z11audax2avOeOX1pDBob1O/9lmnvLiSST3UNSZzlsrqjBYijTZdOx5kxnuQXp3PQ3uW00gh7yjiOfkFKjvKjUNnev8ARABqUQGgyL8ufdChGoNB79Punr0uYQAi2EtScP5FRcEApTSmSQCSSSQCTpJkAk6ZOEBNqGiShoC1gcc6m6WrUYPiwEAOsscArI2WqdUZ9m+u+dfR3M5z/WNLZg8yuRqiENwsjtdICyhWoLCMbLZWPLGGI6IzZO6GD0UpWZqJqQMoYepgxdAMGlS0pwVBxQEw5AqVU9R0IMdVOASaVCo9SdYIfNQCYsEKpZpU6iHU90oADHQrNOpKqgIjaZ7IB6tCNtkKVaFTzQKxHJARIUUkkAkkkkAkkkkAk7UkkBM80NJJASZujpJICSLh9kySAK5IJ0kAzE5SSQEynakkpACv7yZ26SSkDVdvUKDd0kliBP3HY/ZDqe6kkgIUOaYpJKAQCZJJSBkkkkAkkkkB/9k="/>
          <p:cNvSpPr>
            <a:spLocks noChangeAspect="1" noChangeArrowheads="1"/>
          </p:cNvSpPr>
          <p:nvPr/>
        </p:nvSpPr>
        <p:spPr bwMode="auto">
          <a:xfrm>
            <a:off x="307975" y="5954"/>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Tree>
    <p:extLst>
      <p:ext uri="{BB962C8B-B14F-4D97-AF65-F5344CB8AC3E}">
        <p14:creationId xmlns:p14="http://schemas.microsoft.com/office/powerpoint/2010/main" val="30591967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468083"/>
            <a:ext cx="7010402" cy="960667"/>
          </a:xfrm>
        </p:spPr>
        <p:txBody>
          <a:bodyPr>
            <a:normAutofit/>
          </a:bodyPr>
          <a:lstStyle/>
          <a:p>
            <a:r>
              <a:rPr lang="en-US" sz="2800" dirty="0" smtClean="0"/>
              <a:t>Common chemicals / items used as inhalants</a:t>
            </a:r>
            <a:endParaRPr lang="en-US" sz="2800" dirty="0"/>
          </a:p>
        </p:txBody>
      </p:sp>
      <p:sp>
        <p:nvSpPr>
          <p:cNvPr id="3" name="Content Placeholder 2"/>
          <p:cNvSpPr>
            <a:spLocks noGrp="1"/>
          </p:cNvSpPr>
          <p:nvPr>
            <p:ph idx="1"/>
          </p:nvPr>
        </p:nvSpPr>
        <p:spPr/>
        <p:txBody>
          <a:bodyPr>
            <a:noAutofit/>
          </a:bodyPr>
          <a:lstStyle/>
          <a:p>
            <a:r>
              <a:rPr lang="en-US" sz="2000" dirty="0" smtClean="0"/>
              <a:t>Industrial adhesives (</a:t>
            </a:r>
            <a:r>
              <a:rPr lang="en-US" sz="2000" dirty="0" err="1" smtClean="0"/>
              <a:t>sulochan</a:t>
            </a:r>
            <a:r>
              <a:rPr lang="en-US" sz="2000" dirty="0" smtClean="0"/>
              <a:t>)</a:t>
            </a:r>
          </a:p>
          <a:p>
            <a:r>
              <a:rPr lang="en-US" sz="2000" dirty="0" smtClean="0"/>
              <a:t>Ink-remover (Erase Ex, dilutor)</a:t>
            </a:r>
          </a:p>
          <a:p>
            <a:r>
              <a:rPr lang="en-US" sz="2000" dirty="0" smtClean="0"/>
              <a:t>Paint thinner</a:t>
            </a:r>
          </a:p>
          <a:p>
            <a:r>
              <a:rPr lang="en-US" sz="2000" dirty="0" smtClean="0"/>
              <a:t>Petrol</a:t>
            </a:r>
          </a:p>
          <a:p>
            <a:r>
              <a:rPr lang="en-US" sz="2000" dirty="0" smtClean="0"/>
              <a:t>Nail polish remover</a:t>
            </a:r>
          </a:p>
          <a:p>
            <a:r>
              <a:rPr lang="en-US" sz="2000" dirty="0" smtClean="0"/>
              <a:t>Marker</a:t>
            </a:r>
          </a:p>
          <a:p>
            <a:r>
              <a:rPr lang="en-US" sz="2000" dirty="0" smtClean="0"/>
              <a:t>Others - Boot polish, </a:t>
            </a:r>
            <a:r>
              <a:rPr lang="en-US" sz="2000" dirty="0" err="1" smtClean="0"/>
              <a:t>iodex</a:t>
            </a:r>
            <a:r>
              <a:rPr lang="en-US" sz="2000" dirty="0" smtClean="0"/>
              <a:t>, etc.</a:t>
            </a:r>
            <a:endParaRPr lang="en-US" sz="20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pPr eaLnBrk="1" hangingPunct="1"/>
            <a:r>
              <a:rPr lang="en-US" altLang="en-US"/>
              <a:t>Classification </a:t>
            </a:r>
          </a:p>
        </p:txBody>
      </p:sp>
      <p:sp>
        <p:nvSpPr>
          <p:cNvPr id="40964" name="Rectangle 3"/>
          <p:cNvSpPr>
            <a:spLocks noGrp="1" noChangeArrowheads="1"/>
          </p:cNvSpPr>
          <p:nvPr>
            <p:ph idx="1"/>
          </p:nvPr>
        </p:nvSpPr>
        <p:spPr/>
        <p:txBody>
          <a:bodyPr>
            <a:normAutofit fontScale="55000" lnSpcReduction="20000"/>
          </a:bodyPr>
          <a:lstStyle/>
          <a:p>
            <a:pPr eaLnBrk="1" hangingPunct="1"/>
            <a:r>
              <a:rPr lang="en-US" altLang="en-US" sz="2800" dirty="0"/>
              <a:t>Alcohol</a:t>
            </a:r>
          </a:p>
          <a:p>
            <a:pPr eaLnBrk="1" hangingPunct="1"/>
            <a:r>
              <a:rPr lang="en-US" altLang="en-US" sz="2800" dirty="0"/>
              <a:t>Opioids </a:t>
            </a:r>
          </a:p>
          <a:p>
            <a:pPr eaLnBrk="1" hangingPunct="1"/>
            <a:r>
              <a:rPr lang="en-US" altLang="en-US" sz="2800" dirty="0"/>
              <a:t>Cannabis </a:t>
            </a:r>
          </a:p>
          <a:p>
            <a:pPr eaLnBrk="1" hangingPunct="1"/>
            <a:r>
              <a:rPr lang="en-US" altLang="en-US" sz="2800" dirty="0"/>
              <a:t>Sedative – hypnotics </a:t>
            </a:r>
          </a:p>
          <a:p>
            <a:pPr eaLnBrk="1" hangingPunct="1"/>
            <a:r>
              <a:rPr lang="en-US" altLang="en-US" sz="2800" dirty="0"/>
              <a:t>Cocaine and other stimulants</a:t>
            </a:r>
          </a:p>
          <a:p>
            <a:pPr eaLnBrk="1" hangingPunct="1"/>
            <a:r>
              <a:rPr lang="en-US" altLang="en-US" sz="2800" dirty="0"/>
              <a:t>Hallucinogens </a:t>
            </a:r>
          </a:p>
          <a:p>
            <a:pPr eaLnBrk="1" hangingPunct="1"/>
            <a:r>
              <a:rPr lang="en-US" altLang="en-US" sz="2800" dirty="0"/>
              <a:t>Tobacco </a:t>
            </a:r>
          </a:p>
          <a:p>
            <a:pPr eaLnBrk="1" hangingPunct="1"/>
            <a:r>
              <a:rPr lang="en-US" altLang="en-US" sz="2800" dirty="0"/>
              <a:t>Volatile solvents </a:t>
            </a:r>
          </a:p>
          <a:p>
            <a:pPr eaLnBrk="1" hangingPunct="1"/>
            <a:r>
              <a:rPr lang="en-US" altLang="en-US" sz="2800" dirty="0"/>
              <a:t>OTHERS</a:t>
            </a:r>
          </a:p>
        </p:txBody>
      </p:sp>
      <p:sp>
        <p:nvSpPr>
          <p:cNvPr id="409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a:t>
            </a:r>
            <a:fld id="{A6245E92-DFDC-48B5-B4D1-8591FD5BEB6E}" type="slidenum">
              <a:rPr lang="en-US" altLang="en-US" sz="1400"/>
              <a:pPr eaLnBrk="1" hangingPunct="1">
                <a:spcBef>
                  <a:spcPct val="0"/>
                </a:spcBef>
                <a:buFontTx/>
                <a:buNone/>
              </a:pPr>
              <a:t>46</a:t>
            </a:fld>
            <a:r>
              <a:rPr lang="en-US" altLang="en-US" sz="1400"/>
              <a:t>-</a:t>
            </a:r>
          </a:p>
        </p:txBody>
      </p:sp>
    </p:spTree>
    <p:extLst>
      <p:ext uri="{BB962C8B-B14F-4D97-AF65-F5344CB8AC3E}">
        <p14:creationId xmlns:p14="http://schemas.microsoft.com/office/powerpoint/2010/main" val="23939461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73DD899-1611-4572-ABC9-9484FB39A0CE}"/>
              </a:ext>
            </a:extLst>
          </p:cNvPr>
          <p:cNvSpPr>
            <a:spLocks noGrp="1"/>
          </p:cNvSpPr>
          <p:nvPr>
            <p:ph type="title"/>
          </p:nvPr>
        </p:nvSpPr>
        <p:spPr/>
        <p:txBody>
          <a:bodyPr/>
          <a:lstStyle/>
          <a:p>
            <a:r>
              <a:rPr lang="en-IN" dirty="0"/>
              <a:t>Others </a:t>
            </a:r>
          </a:p>
        </p:txBody>
      </p:sp>
      <p:sp>
        <p:nvSpPr>
          <p:cNvPr id="3" name="Content Placeholder 2">
            <a:extLst>
              <a:ext uri="{FF2B5EF4-FFF2-40B4-BE49-F238E27FC236}">
                <a16:creationId xmlns="" xmlns:a16="http://schemas.microsoft.com/office/drawing/2014/main" id="{1667D1BB-19F7-412C-849F-738BF594A36F}"/>
              </a:ext>
            </a:extLst>
          </p:cNvPr>
          <p:cNvSpPr>
            <a:spLocks noGrp="1"/>
          </p:cNvSpPr>
          <p:nvPr>
            <p:ph idx="1"/>
          </p:nvPr>
        </p:nvSpPr>
        <p:spPr>
          <a:xfrm>
            <a:off x="1219200" y="1398083"/>
            <a:ext cx="3505200" cy="400050"/>
          </a:xfrm>
        </p:spPr>
        <p:txBody>
          <a:bodyPr>
            <a:normAutofit fontScale="92500"/>
          </a:bodyPr>
          <a:lstStyle/>
          <a:p>
            <a:pPr marL="0" indent="0">
              <a:buNone/>
            </a:pPr>
            <a:r>
              <a:rPr lang="en-IN" sz="2000" b="1" dirty="0"/>
              <a:t>Mephedrone (Meow-Meow</a:t>
            </a:r>
            <a:r>
              <a:rPr lang="en-IN" sz="2000" dirty="0"/>
              <a:t>)</a:t>
            </a:r>
          </a:p>
        </p:txBody>
      </p:sp>
      <p:pic>
        <p:nvPicPr>
          <p:cNvPr id="8194" name="Picture 2" descr="Image result for meow meow drug">
            <a:extLst>
              <a:ext uri="{FF2B5EF4-FFF2-40B4-BE49-F238E27FC236}">
                <a16:creationId xmlns="" xmlns:a16="http://schemas.microsoft.com/office/drawing/2014/main" id="{6D3CBC96-8067-4AC4-9AC4-D74687E77FC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2" y="1714499"/>
            <a:ext cx="4119327" cy="200025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synthetic cannabinoids">
            <a:extLst>
              <a:ext uri="{FF2B5EF4-FFF2-40B4-BE49-F238E27FC236}">
                <a16:creationId xmlns="" xmlns:a16="http://schemas.microsoft.com/office/drawing/2014/main" id="{65E15759-BF74-40EE-98FA-B8C6FAFB34A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714500"/>
            <a:ext cx="3556000" cy="20002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 xmlns:a16="http://schemas.microsoft.com/office/drawing/2014/main" id="{BDCEF94F-F37E-4925-8BD5-66C35C9547C1}"/>
              </a:ext>
            </a:extLst>
          </p:cNvPr>
          <p:cNvSpPr txBox="1">
            <a:spLocks/>
          </p:cNvSpPr>
          <p:nvPr/>
        </p:nvSpPr>
        <p:spPr>
          <a:xfrm>
            <a:off x="5257800" y="1371598"/>
            <a:ext cx="3505200" cy="40005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ctr">
              <a:buFont typeface="Wingdings 3" charset="2"/>
              <a:buNone/>
            </a:pPr>
            <a:r>
              <a:rPr lang="en-IN" sz="2000" b="1" dirty="0"/>
              <a:t>Synthetic cannabis</a:t>
            </a:r>
            <a:endParaRPr lang="en-IN" sz="2000" dirty="0"/>
          </a:p>
        </p:txBody>
      </p:sp>
      <p:sp>
        <p:nvSpPr>
          <p:cNvPr id="7" name="TextBox 6"/>
          <p:cNvSpPr txBox="1"/>
          <p:nvPr/>
        </p:nvSpPr>
        <p:spPr>
          <a:xfrm>
            <a:off x="1600200" y="4019550"/>
            <a:ext cx="6629400" cy="646331"/>
          </a:xfrm>
          <a:prstGeom prst="rect">
            <a:avLst/>
          </a:prstGeom>
          <a:noFill/>
        </p:spPr>
        <p:txBody>
          <a:bodyPr wrap="square" rtlCol="0">
            <a:spAutoFit/>
          </a:bodyPr>
          <a:lstStyle/>
          <a:p>
            <a:r>
              <a:rPr lang="en-US" dirty="0" smtClean="0"/>
              <a:t>Newer forms of substances manufactured in laboratories</a:t>
            </a:r>
          </a:p>
          <a:p>
            <a:r>
              <a:rPr lang="en-US" dirty="0" smtClean="0"/>
              <a:t>Mostly used in rave parties</a:t>
            </a:r>
            <a:endParaRPr lang="en-US" dirty="0"/>
          </a:p>
        </p:txBody>
      </p:sp>
    </p:spTree>
    <p:extLst>
      <p:ext uri="{BB962C8B-B14F-4D97-AF65-F5344CB8AC3E}">
        <p14:creationId xmlns:p14="http://schemas.microsoft.com/office/powerpoint/2010/main" val="27435899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371601" y="2308350"/>
            <a:ext cx="7162802" cy="1101600"/>
          </a:xfrm>
        </p:spPr>
        <p:txBody>
          <a:bodyPr>
            <a:normAutofit fontScale="90000"/>
          </a:bodyPr>
          <a:lstStyle/>
          <a:p>
            <a:pPr algn="ctr"/>
            <a:r>
              <a:rPr lang="en-US" b="1" dirty="0" smtClean="0"/>
              <a:t>PART 2: </a:t>
            </a:r>
            <a:br>
              <a:rPr lang="en-US" b="1" dirty="0" smtClean="0"/>
            </a:br>
            <a:r>
              <a:rPr lang="en-US" b="1" dirty="0" smtClean="0"/>
              <a:t>Problems Associated with Use of Addictive Substances</a:t>
            </a:r>
            <a:endParaRPr lang="en-US" b="1" dirty="0"/>
          </a:p>
        </p:txBody>
      </p:sp>
      <p:sp>
        <p:nvSpPr>
          <p:cNvPr id="8" name="Text Placeholder 7"/>
          <p:cNvSpPr>
            <a:spLocks noGrp="1"/>
          </p:cNvSpPr>
          <p:nvPr>
            <p:ph type="body" idx="1"/>
          </p:nvPr>
        </p:nvSpPr>
        <p:spPr/>
        <p:txBody>
          <a:bodyPr/>
          <a:lstStyle/>
          <a:p>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01DAF8-1EAF-4DD4-900F-F8C66E19EFCD}"/>
              </a:ext>
            </a:extLst>
          </p:cNvPr>
          <p:cNvSpPr>
            <a:spLocks noGrp="1"/>
          </p:cNvSpPr>
          <p:nvPr>
            <p:ph type="title"/>
          </p:nvPr>
        </p:nvSpPr>
        <p:spPr>
          <a:xfrm>
            <a:off x="1447800" y="239483"/>
            <a:ext cx="7315200" cy="960667"/>
          </a:xfrm>
        </p:spPr>
        <p:txBody>
          <a:bodyPr>
            <a:normAutofit/>
          </a:bodyPr>
          <a:lstStyle/>
          <a:p>
            <a:r>
              <a:rPr lang="en-IN" sz="2400" dirty="0" smtClean="0"/>
              <a:t>Types of Harms Associated with Use of Addictive Substances</a:t>
            </a:r>
            <a:endParaRPr lang="en-IN" sz="2400" dirty="0"/>
          </a:p>
        </p:txBody>
      </p:sp>
      <p:graphicFrame>
        <p:nvGraphicFramePr>
          <p:cNvPr id="4" name="Content Placeholder 3">
            <a:extLst>
              <a:ext uri="{FF2B5EF4-FFF2-40B4-BE49-F238E27FC236}">
                <a16:creationId xmlns="" xmlns:a16="http://schemas.microsoft.com/office/drawing/2014/main" id="{6AD5FC9D-10E9-4859-A64F-B3FBE55999FD}"/>
              </a:ext>
            </a:extLst>
          </p:cNvPr>
          <p:cNvGraphicFramePr>
            <a:graphicFrameLocks noGrp="1"/>
          </p:cNvGraphicFramePr>
          <p:nvPr>
            <p:ph idx="1"/>
            <p:extLst>
              <p:ext uri="{D42A27DB-BD31-4B8C-83A1-F6EECF244321}">
                <p14:modId xmlns:p14="http://schemas.microsoft.com/office/powerpoint/2010/main" val="783770794"/>
              </p:ext>
            </p:extLst>
          </p:nvPr>
        </p:nvGraphicFramePr>
        <p:xfrm>
          <a:off x="838200" y="895350"/>
          <a:ext cx="7886700" cy="40065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022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61950"/>
            <a:ext cx="8229600" cy="439906"/>
          </a:xfrm>
        </p:spPr>
        <p:txBody>
          <a:bodyPr>
            <a:normAutofit/>
          </a:bodyPr>
          <a:lstStyle/>
          <a:p>
            <a:r>
              <a:rPr lang="en-US" sz="1800" dirty="0"/>
              <a:t>Addictive Substances act on brain</a:t>
            </a:r>
            <a:endParaRPr lang="en-IN" sz="1800" dirty="0"/>
          </a:p>
        </p:txBody>
      </p:sp>
      <p:sp>
        <p:nvSpPr>
          <p:cNvPr id="8" name="Rectangle 7"/>
          <p:cNvSpPr/>
          <p:nvPr/>
        </p:nvSpPr>
        <p:spPr>
          <a:xfrm>
            <a:off x="990600" y="3385739"/>
            <a:ext cx="3733800" cy="1477328"/>
          </a:xfrm>
          <a:prstGeom prst="rect">
            <a:avLst/>
          </a:prstGeom>
        </p:spPr>
        <p:txBody>
          <a:bodyPr wrap="square">
            <a:spAutoFit/>
          </a:bodyPr>
          <a:lstStyle/>
          <a:p>
            <a:pPr>
              <a:lnSpc>
                <a:spcPct val="90000"/>
              </a:lnSpc>
            </a:pPr>
            <a:r>
              <a:rPr lang="en-GB" altLang="en-US" sz="2000" dirty="0"/>
              <a:t>Leading the individual to repeatedly administer the addictive / psychoactive substance </a:t>
            </a:r>
            <a:r>
              <a:rPr lang="en-GB" altLang="en-US" sz="2000" dirty="0">
                <a:sym typeface="Wingdings" pitchFamily="2" charset="2"/>
              </a:rPr>
              <a:t> “drug seeking” behaviour</a:t>
            </a:r>
            <a:endParaRPr lang="en-GB" altLang="en-US" sz="2000" dirty="0"/>
          </a:p>
        </p:txBody>
      </p:sp>
      <p:sp>
        <p:nvSpPr>
          <p:cNvPr id="12" name="Rectangle 11"/>
          <p:cNvSpPr/>
          <p:nvPr/>
        </p:nvSpPr>
        <p:spPr>
          <a:xfrm>
            <a:off x="1066802" y="1797258"/>
            <a:ext cx="3794043" cy="1200329"/>
          </a:xfrm>
          <a:prstGeom prst="rect">
            <a:avLst/>
          </a:prstGeom>
        </p:spPr>
        <p:txBody>
          <a:bodyPr wrap="square">
            <a:spAutoFit/>
          </a:bodyPr>
          <a:lstStyle/>
          <a:p>
            <a:pPr>
              <a:lnSpc>
                <a:spcPct val="90000"/>
              </a:lnSpc>
            </a:pPr>
            <a:r>
              <a:rPr lang="en-GB" altLang="en-US" sz="2000" dirty="0"/>
              <a:t>Addictive substances primarily act on a particular area/group of neurons in the brain, </a:t>
            </a:r>
          </a:p>
        </p:txBody>
      </p:sp>
      <p:sp>
        <p:nvSpPr>
          <p:cNvPr id="13" name="Rectangle 12"/>
          <p:cNvSpPr/>
          <p:nvPr/>
        </p:nvSpPr>
        <p:spPr>
          <a:xfrm>
            <a:off x="1066800" y="895350"/>
            <a:ext cx="5943600" cy="707886"/>
          </a:xfrm>
          <a:prstGeom prst="rect">
            <a:avLst/>
          </a:prstGeom>
        </p:spPr>
        <p:txBody>
          <a:bodyPr wrap="square">
            <a:spAutoFit/>
          </a:bodyPr>
          <a:lstStyle/>
          <a:p>
            <a:r>
              <a:rPr lang="en-US" sz="2000" dirty="0"/>
              <a:t>All substances acting on the brain are </a:t>
            </a:r>
            <a:r>
              <a:rPr lang="en-US" sz="2000" i="1" dirty="0"/>
              <a:t>not</a:t>
            </a:r>
            <a:r>
              <a:rPr lang="en-US" sz="2000" dirty="0"/>
              <a:t> addictive</a:t>
            </a:r>
            <a:endParaRPr lang="en-IN" sz="2000" dirty="0"/>
          </a:p>
        </p:txBody>
      </p:sp>
      <p:pic>
        <p:nvPicPr>
          <p:cNvPr id="9" name="Picture 5"/>
          <p:cNvPicPr>
            <a:picLocks noChangeAspect="1" noChangeArrowheads="1"/>
          </p:cNvPicPr>
          <p:nvPr>
            <p:custDataLst>
              <p:tags r:id="rId2"/>
            </p:custDataLst>
          </p:nvPr>
        </p:nvPicPr>
        <p:blipFill rotWithShape="1">
          <a:blip r:embed="rId5" cstate="print">
            <a:extLst>
              <a:ext uri="{BEBA8EAE-BF5A-486C-A8C5-ECC9F3942E4B}">
                <a14:imgProps xmlns:a14="http://schemas.microsoft.com/office/drawing/2010/main">
                  <a14:imgLayer r:embed="rId6">
                    <a14:imgEffect>
                      <a14:backgroundRemoval t="1087" b="100000" l="11087" r="86087"/>
                    </a14:imgEffect>
                  </a14:imgLayer>
                </a14:imgProps>
              </a:ext>
              <a:ext uri="{28A0092B-C50C-407E-A947-70E740481C1C}">
                <a14:useLocalDpi xmlns:a14="http://schemas.microsoft.com/office/drawing/2010/main" val="0"/>
              </a:ext>
            </a:extLst>
          </a:blip>
          <a:srcRect l="10708" r="13368"/>
          <a:stretch/>
        </p:blipFill>
        <p:spPr bwMode="auto">
          <a:xfrm>
            <a:off x="4343400" y="2725983"/>
            <a:ext cx="2743200" cy="162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flipH="1">
            <a:off x="4343400" y="3200400"/>
            <a:ext cx="533400" cy="40005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Oval 10"/>
          <p:cNvSpPr/>
          <p:nvPr/>
        </p:nvSpPr>
        <p:spPr>
          <a:xfrm flipH="1">
            <a:off x="5515836" y="3393927"/>
            <a:ext cx="351564" cy="263673"/>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Cloud Callout 3"/>
          <p:cNvSpPr/>
          <p:nvPr/>
        </p:nvSpPr>
        <p:spPr>
          <a:xfrm>
            <a:off x="6248400" y="1685153"/>
            <a:ext cx="2667000" cy="1343797"/>
          </a:xfrm>
          <a:prstGeom prst="cloudCallout">
            <a:avLst>
              <a:gd name="adj1" fmla="val -50963"/>
              <a:gd name="adj2" fmla="val 57861"/>
            </a:avLst>
          </a:prstGeom>
          <a:solidFill>
            <a:schemeClr val="tx1">
              <a:lumMod val="85000"/>
              <a:lumOff val="1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FF0000"/>
                </a:solidFill>
              </a:rPr>
              <a:t>I want to take that drug again!</a:t>
            </a:r>
          </a:p>
        </p:txBody>
      </p:sp>
    </p:spTree>
    <p:custDataLst>
      <p:tags r:id="rId1"/>
    </p:custDataLst>
    <p:extLst>
      <p:ext uri="{BB962C8B-B14F-4D97-AF65-F5344CB8AC3E}">
        <p14:creationId xmlns:p14="http://schemas.microsoft.com/office/powerpoint/2010/main" val="2119908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23" presetClass="entr" presetSubtype="16"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0" grpId="0" animBg="1"/>
      <p:bldP spid="11" grpId="0" animBg="1"/>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C5B92CF-C5A9-439C-9DB4-9E7663FF7BFE}"/>
              </a:ext>
            </a:extLst>
          </p:cNvPr>
          <p:cNvSpPr>
            <a:spLocks noGrp="1"/>
          </p:cNvSpPr>
          <p:nvPr>
            <p:ph type="title"/>
          </p:nvPr>
        </p:nvSpPr>
        <p:spPr>
          <a:xfrm>
            <a:off x="1676400" y="285750"/>
            <a:ext cx="6589199" cy="960667"/>
          </a:xfrm>
        </p:spPr>
        <p:txBody>
          <a:bodyPr>
            <a:normAutofit/>
          </a:bodyPr>
          <a:lstStyle/>
          <a:p>
            <a:r>
              <a:rPr lang="en-IN" sz="2800" dirty="0"/>
              <a:t>Group Activity: Listing problems with drug use</a:t>
            </a:r>
          </a:p>
        </p:txBody>
      </p:sp>
      <p:sp>
        <p:nvSpPr>
          <p:cNvPr id="3" name="Content Placeholder 2">
            <a:extLst>
              <a:ext uri="{FF2B5EF4-FFF2-40B4-BE49-F238E27FC236}">
                <a16:creationId xmlns="" xmlns:a16="http://schemas.microsoft.com/office/drawing/2014/main" id="{461138BE-BB5A-41E5-AED0-23F486F85DD7}"/>
              </a:ext>
            </a:extLst>
          </p:cNvPr>
          <p:cNvSpPr>
            <a:spLocks noGrp="1"/>
          </p:cNvSpPr>
          <p:nvPr>
            <p:ph idx="1"/>
          </p:nvPr>
        </p:nvSpPr>
        <p:spPr>
          <a:xfrm>
            <a:off x="914400" y="1600200"/>
            <a:ext cx="7772399" cy="2833216"/>
          </a:xfrm>
        </p:spPr>
        <p:txBody>
          <a:bodyPr>
            <a:noAutofit/>
          </a:bodyPr>
          <a:lstStyle/>
          <a:p>
            <a:r>
              <a:rPr lang="en-IN" sz="1600" dirty="0"/>
              <a:t>Time: 15-20 minutes</a:t>
            </a:r>
          </a:p>
          <a:p>
            <a:endParaRPr lang="en-IN" sz="1600" dirty="0"/>
          </a:p>
          <a:p>
            <a:r>
              <a:rPr lang="en-IN" sz="1600" dirty="0"/>
              <a:t>Divide participants in five groups</a:t>
            </a:r>
          </a:p>
          <a:p>
            <a:r>
              <a:rPr lang="en-IN" sz="1600" dirty="0" smtClean="0"/>
              <a:t>Give </a:t>
            </a:r>
            <a:r>
              <a:rPr lang="en-IN" sz="1600" dirty="0"/>
              <a:t>each group one domain of drug use problem (physical, psychological, family-social, occupational-financial, legal</a:t>
            </a:r>
          </a:p>
          <a:p>
            <a:r>
              <a:rPr lang="en-IN" sz="1600" dirty="0" smtClean="0"/>
              <a:t>Ask </a:t>
            </a:r>
            <a:r>
              <a:rPr lang="en-IN" sz="1600" dirty="0"/>
              <a:t>each group to discuss various problems associated with drug use for the domain assigned to them, and list on a chart paper</a:t>
            </a:r>
          </a:p>
          <a:p>
            <a:r>
              <a:rPr lang="en-IN" sz="1600" dirty="0" smtClean="0"/>
              <a:t>Ask </a:t>
            </a:r>
            <a:r>
              <a:rPr lang="en-IN" sz="1600" dirty="0"/>
              <a:t>1-2 members from each group to present the list to the entire group</a:t>
            </a:r>
          </a:p>
        </p:txBody>
      </p:sp>
    </p:spTree>
    <p:extLst>
      <p:ext uri="{BB962C8B-B14F-4D97-AF65-F5344CB8AC3E}">
        <p14:creationId xmlns:p14="http://schemas.microsoft.com/office/powerpoint/2010/main" val="28250500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2304EC-12D4-43AC-AC39-6A37B4E4CDFC}"/>
              </a:ext>
            </a:extLst>
          </p:cNvPr>
          <p:cNvSpPr>
            <a:spLocks noGrp="1"/>
          </p:cNvSpPr>
          <p:nvPr>
            <p:ph type="title"/>
          </p:nvPr>
        </p:nvSpPr>
        <p:spPr>
          <a:xfrm>
            <a:off x="1676401" y="468083"/>
            <a:ext cx="6858002" cy="960667"/>
          </a:xfrm>
        </p:spPr>
        <p:txBody>
          <a:bodyPr>
            <a:normAutofit fontScale="90000"/>
          </a:bodyPr>
          <a:lstStyle/>
          <a:p>
            <a:r>
              <a:rPr lang="en-IN" dirty="0"/>
              <a:t>Drug </a:t>
            </a:r>
            <a:r>
              <a:rPr lang="en-IN" dirty="0" smtClean="0"/>
              <a:t>related problems</a:t>
            </a:r>
            <a:r>
              <a:rPr lang="en-IN" dirty="0"/>
              <a:t>: </a:t>
            </a:r>
            <a:r>
              <a:rPr lang="en-IN" b="1" dirty="0"/>
              <a:t>Physical</a:t>
            </a:r>
          </a:p>
        </p:txBody>
      </p:sp>
      <p:sp>
        <p:nvSpPr>
          <p:cNvPr id="3" name="Content Placeholder 2">
            <a:extLst>
              <a:ext uri="{FF2B5EF4-FFF2-40B4-BE49-F238E27FC236}">
                <a16:creationId xmlns="" xmlns:a16="http://schemas.microsoft.com/office/drawing/2014/main" id="{837597BA-B87B-426F-A3B2-87B82C5E3C5F}"/>
              </a:ext>
            </a:extLst>
          </p:cNvPr>
          <p:cNvSpPr>
            <a:spLocks noGrp="1"/>
          </p:cNvSpPr>
          <p:nvPr>
            <p:ph idx="1"/>
          </p:nvPr>
        </p:nvSpPr>
        <p:spPr>
          <a:xfrm>
            <a:off x="1219201" y="1600200"/>
            <a:ext cx="7315202" cy="2833216"/>
          </a:xfrm>
        </p:spPr>
        <p:txBody>
          <a:bodyPr>
            <a:normAutofit lnSpcReduction="10000"/>
          </a:bodyPr>
          <a:lstStyle/>
          <a:p>
            <a:pPr lvl="0"/>
            <a:r>
              <a:rPr lang="en-GB" dirty="0"/>
              <a:t>Loss of appetite and weight</a:t>
            </a:r>
            <a:endParaRPr lang="en-IN" dirty="0"/>
          </a:p>
          <a:p>
            <a:pPr lvl="0"/>
            <a:r>
              <a:rPr lang="en-GB" dirty="0"/>
              <a:t>Weakness</a:t>
            </a:r>
            <a:endParaRPr lang="en-IN" dirty="0"/>
          </a:p>
          <a:p>
            <a:pPr lvl="0"/>
            <a:r>
              <a:rPr lang="en-GB" dirty="0" err="1"/>
              <a:t>Bodyaches</a:t>
            </a:r>
            <a:endParaRPr lang="en-IN" dirty="0"/>
          </a:p>
          <a:p>
            <a:pPr lvl="0"/>
            <a:r>
              <a:rPr lang="en-GB" dirty="0"/>
              <a:t>Respiratory problems (breathlessness, cough, etc.)</a:t>
            </a:r>
            <a:endParaRPr lang="en-IN" dirty="0"/>
          </a:p>
          <a:p>
            <a:pPr lvl="0"/>
            <a:r>
              <a:rPr lang="en-GB" dirty="0"/>
              <a:t>Injury due to road traffic accidents</a:t>
            </a:r>
            <a:endParaRPr lang="en-IN" dirty="0"/>
          </a:p>
          <a:p>
            <a:pPr lvl="0"/>
            <a:r>
              <a:rPr lang="en-GB" dirty="0"/>
              <a:t>Overdose</a:t>
            </a:r>
            <a:endParaRPr lang="en-IN" dirty="0"/>
          </a:p>
          <a:p>
            <a:pPr lvl="0"/>
            <a:r>
              <a:rPr lang="en-GB" dirty="0"/>
              <a:t>Injection related complications like abscess / ulcer / blocked veins</a:t>
            </a:r>
            <a:endParaRPr lang="en-IN" dirty="0"/>
          </a:p>
        </p:txBody>
      </p:sp>
    </p:spTree>
    <p:extLst>
      <p:ext uri="{BB962C8B-B14F-4D97-AF65-F5344CB8AC3E}">
        <p14:creationId xmlns:p14="http://schemas.microsoft.com/office/powerpoint/2010/main" val="14562643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4FBB71-5C13-4C0F-B3F9-9173404B53E6}"/>
              </a:ext>
            </a:extLst>
          </p:cNvPr>
          <p:cNvSpPr>
            <a:spLocks noGrp="1"/>
          </p:cNvSpPr>
          <p:nvPr>
            <p:ph type="title"/>
          </p:nvPr>
        </p:nvSpPr>
        <p:spPr>
          <a:xfrm>
            <a:off x="1447800" y="468083"/>
            <a:ext cx="7086603" cy="960667"/>
          </a:xfrm>
        </p:spPr>
        <p:txBody>
          <a:bodyPr>
            <a:normAutofit/>
          </a:bodyPr>
          <a:lstStyle/>
          <a:p>
            <a:r>
              <a:rPr lang="en-IN" sz="2800" dirty="0"/>
              <a:t>Drug </a:t>
            </a:r>
            <a:r>
              <a:rPr lang="en-IN" sz="2800" dirty="0" smtClean="0"/>
              <a:t>related Problems</a:t>
            </a:r>
            <a:r>
              <a:rPr lang="en-IN" sz="2800" dirty="0"/>
              <a:t>: </a:t>
            </a:r>
            <a:r>
              <a:rPr lang="en-IN" sz="2800" b="1" dirty="0"/>
              <a:t>Psychological</a:t>
            </a:r>
          </a:p>
        </p:txBody>
      </p:sp>
      <p:sp>
        <p:nvSpPr>
          <p:cNvPr id="3" name="Content Placeholder 2">
            <a:extLst>
              <a:ext uri="{FF2B5EF4-FFF2-40B4-BE49-F238E27FC236}">
                <a16:creationId xmlns="" xmlns:a16="http://schemas.microsoft.com/office/drawing/2014/main" id="{1265632E-8498-418E-9E57-2381C1E8BE7E}"/>
              </a:ext>
            </a:extLst>
          </p:cNvPr>
          <p:cNvSpPr>
            <a:spLocks noGrp="1"/>
          </p:cNvSpPr>
          <p:nvPr>
            <p:ph idx="1"/>
          </p:nvPr>
        </p:nvSpPr>
        <p:spPr/>
        <p:txBody>
          <a:bodyPr>
            <a:noAutofit/>
          </a:bodyPr>
          <a:lstStyle/>
          <a:p>
            <a:pPr lvl="0"/>
            <a:r>
              <a:rPr lang="en-GB" sz="2000" dirty="0"/>
              <a:t>Stress</a:t>
            </a:r>
            <a:endParaRPr lang="en-IN" sz="2000" dirty="0"/>
          </a:p>
          <a:p>
            <a:pPr lvl="0"/>
            <a:endParaRPr lang="en-GB" sz="2000" dirty="0"/>
          </a:p>
          <a:p>
            <a:pPr lvl="0"/>
            <a:r>
              <a:rPr lang="en-GB" sz="2000" dirty="0"/>
              <a:t>Demoralization / Hopelessness</a:t>
            </a:r>
            <a:endParaRPr lang="en-IN" sz="2000" dirty="0"/>
          </a:p>
          <a:p>
            <a:pPr lvl="0"/>
            <a:endParaRPr lang="en-GB" sz="2000" dirty="0"/>
          </a:p>
          <a:p>
            <a:pPr lvl="0"/>
            <a:r>
              <a:rPr lang="en-GB" sz="2000" dirty="0"/>
              <a:t>Depression</a:t>
            </a:r>
            <a:endParaRPr lang="en-IN" sz="2000" dirty="0"/>
          </a:p>
          <a:p>
            <a:pPr lvl="0"/>
            <a:endParaRPr lang="en-GB" sz="2000" dirty="0"/>
          </a:p>
          <a:p>
            <a:pPr lvl="0"/>
            <a:r>
              <a:rPr lang="en-GB" sz="2000" dirty="0"/>
              <a:t>Anxiety</a:t>
            </a:r>
            <a:endParaRPr lang="en-IN" sz="2000" dirty="0"/>
          </a:p>
        </p:txBody>
      </p:sp>
    </p:spTree>
    <p:extLst>
      <p:ext uri="{BB962C8B-B14F-4D97-AF65-F5344CB8AC3E}">
        <p14:creationId xmlns:p14="http://schemas.microsoft.com/office/powerpoint/2010/main" val="21532545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06F884-AE1E-4CFB-9C02-C6A2C38E66C6}"/>
              </a:ext>
            </a:extLst>
          </p:cNvPr>
          <p:cNvSpPr>
            <a:spLocks noGrp="1"/>
          </p:cNvSpPr>
          <p:nvPr>
            <p:ph type="title"/>
          </p:nvPr>
        </p:nvSpPr>
        <p:spPr>
          <a:xfrm>
            <a:off x="1524001" y="468083"/>
            <a:ext cx="7010402" cy="960667"/>
          </a:xfrm>
        </p:spPr>
        <p:txBody>
          <a:bodyPr>
            <a:normAutofit/>
          </a:bodyPr>
          <a:lstStyle/>
          <a:p>
            <a:r>
              <a:rPr lang="en-IN" sz="2800" dirty="0"/>
              <a:t>Drug </a:t>
            </a:r>
            <a:r>
              <a:rPr lang="en-IN" sz="2800" dirty="0" smtClean="0"/>
              <a:t>related problems</a:t>
            </a:r>
            <a:r>
              <a:rPr lang="en-IN" sz="2800" dirty="0"/>
              <a:t>: </a:t>
            </a:r>
            <a:r>
              <a:rPr lang="en-IN" sz="2800" b="1" dirty="0" smtClean="0"/>
              <a:t>Familial-Social</a:t>
            </a:r>
            <a:endParaRPr lang="en-IN" sz="2800" b="1" dirty="0"/>
          </a:p>
        </p:txBody>
      </p:sp>
      <p:sp>
        <p:nvSpPr>
          <p:cNvPr id="3" name="Content Placeholder 2">
            <a:extLst>
              <a:ext uri="{FF2B5EF4-FFF2-40B4-BE49-F238E27FC236}">
                <a16:creationId xmlns="" xmlns:a16="http://schemas.microsoft.com/office/drawing/2014/main" id="{5F85CAD5-3E66-4CED-9199-D57726246CB7}"/>
              </a:ext>
            </a:extLst>
          </p:cNvPr>
          <p:cNvSpPr>
            <a:spLocks noGrp="1"/>
          </p:cNvSpPr>
          <p:nvPr>
            <p:ph idx="1"/>
          </p:nvPr>
        </p:nvSpPr>
        <p:spPr>
          <a:xfrm>
            <a:off x="1371601" y="1600200"/>
            <a:ext cx="7162802" cy="2833216"/>
          </a:xfrm>
        </p:spPr>
        <p:txBody>
          <a:bodyPr>
            <a:normAutofit fontScale="92500"/>
          </a:bodyPr>
          <a:lstStyle/>
          <a:p>
            <a:pPr lvl="0"/>
            <a:r>
              <a:rPr lang="en-GB" sz="2400" dirty="0"/>
              <a:t>Fights within family</a:t>
            </a:r>
            <a:endParaRPr lang="en-IN" sz="2400" dirty="0"/>
          </a:p>
          <a:p>
            <a:pPr lvl="0"/>
            <a:r>
              <a:rPr lang="en-GB" sz="2400" dirty="0"/>
              <a:t>Arguments with neighbours</a:t>
            </a:r>
            <a:endParaRPr lang="en-IN" sz="2400" dirty="0"/>
          </a:p>
          <a:p>
            <a:pPr lvl="0"/>
            <a:r>
              <a:rPr lang="en-GB" sz="2400" dirty="0"/>
              <a:t>Separation / divorce with wife</a:t>
            </a:r>
            <a:endParaRPr lang="en-IN" sz="2400" dirty="0"/>
          </a:p>
          <a:p>
            <a:pPr lvl="0"/>
            <a:r>
              <a:rPr lang="en-GB" sz="2400" dirty="0"/>
              <a:t>Loss of family support</a:t>
            </a:r>
            <a:endParaRPr lang="en-IN" sz="2400" dirty="0"/>
          </a:p>
          <a:p>
            <a:pPr lvl="0"/>
            <a:r>
              <a:rPr lang="en-GB" sz="2400" dirty="0"/>
              <a:t>Disowned by family / homelessness</a:t>
            </a:r>
            <a:endParaRPr lang="en-IN" sz="2400" dirty="0"/>
          </a:p>
          <a:p>
            <a:r>
              <a:rPr lang="en-GB" sz="2400" dirty="0"/>
              <a:t>Loss of reputation / standing within the society</a:t>
            </a:r>
            <a:endParaRPr lang="en-IN" sz="2400" dirty="0"/>
          </a:p>
        </p:txBody>
      </p:sp>
    </p:spTree>
    <p:extLst>
      <p:ext uri="{BB962C8B-B14F-4D97-AF65-F5344CB8AC3E}">
        <p14:creationId xmlns:p14="http://schemas.microsoft.com/office/powerpoint/2010/main" val="569615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252978-09B7-449A-9F20-1B09AA61294B}"/>
              </a:ext>
            </a:extLst>
          </p:cNvPr>
          <p:cNvSpPr>
            <a:spLocks noGrp="1"/>
          </p:cNvSpPr>
          <p:nvPr>
            <p:ph type="title"/>
          </p:nvPr>
        </p:nvSpPr>
        <p:spPr>
          <a:xfrm>
            <a:off x="1524001" y="468083"/>
            <a:ext cx="7010402" cy="960667"/>
          </a:xfrm>
        </p:spPr>
        <p:txBody>
          <a:bodyPr>
            <a:normAutofit/>
          </a:bodyPr>
          <a:lstStyle/>
          <a:p>
            <a:r>
              <a:rPr lang="en-IN" sz="2800" dirty="0"/>
              <a:t>Drug </a:t>
            </a:r>
            <a:r>
              <a:rPr lang="en-IN" sz="2800" dirty="0" smtClean="0"/>
              <a:t>related problems</a:t>
            </a:r>
            <a:r>
              <a:rPr lang="en-IN" sz="2800" dirty="0"/>
              <a:t>: </a:t>
            </a:r>
            <a:r>
              <a:rPr lang="en-IN" sz="2800" b="1" dirty="0"/>
              <a:t>Occupational</a:t>
            </a:r>
          </a:p>
        </p:txBody>
      </p:sp>
      <p:sp>
        <p:nvSpPr>
          <p:cNvPr id="3" name="Content Placeholder 2">
            <a:extLst>
              <a:ext uri="{FF2B5EF4-FFF2-40B4-BE49-F238E27FC236}">
                <a16:creationId xmlns="" xmlns:a16="http://schemas.microsoft.com/office/drawing/2014/main" id="{DB8CB6AD-B3F5-4CAE-9AFE-EF41328C2970}"/>
              </a:ext>
            </a:extLst>
          </p:cNvPr>
          <p:cNvSpPr>
            <a:spLocks noGrp="1"/>
          </p:cNvSpPr>
          <p:nvPr>
            <p:ph idx="1"/>
          </p:nvPr>
        </p:nvSpPr>
        <p:spPr>
          <a:xfrm>
            <a:off x="1295401" y="1600200"/>
            <a:ext cx="7239002" cy="2833216"/>
          </a:xfrm>
        </p:spPr>
        <p:txBody>
          <a:bodyPr>
            <a:normAutofit fontScale="85000" lnSpcReduction="10000"/>
          </a:bodyPr>
          <a:lstStyle/>
          <a:p>
            <a:pPr lvl="0"/>
            <a:r>
              <a:rPr lang="en-GB" sz="2400" dirty="0"/>
              <a:t>Poor grades in studies</a:t>
            </a:r>
            <a:endParaRPr lang="en-IN" sz="2400" dirty="0"/>
          </a:p>
          <a:p>
            <a:pPr lvl="0"/>
            <a:r>
              <a:rPr lang="en-GB" sz="2400" dirty="0"/>
              <a:t>Stopped studies (including school dropout)</a:t>
            </a:r>
            <a:endParaRPr lang="en-IN" sz="2400" dirty="0"/>
          </a:p>
          <a:p>
            <a:pPr lvl="0"/>
            <a:r>
              <a:rPr lang="en-GB" sz="2400" dirty="0"/>
              <a:t>Irregular at job</a:t>
            </a:r>
            <a:endParaRPr lang="en-IN" sz="2400" dirty="0"/>
          </a:p>
          <a:p>
            <a:pPr lvl="0"/>
            <a:r>
              <a:rPr lang="en-GB" sz="2400" dirty="0"/>
              <a:t>Frequent change of job</a:t>
            </a:r>
            <a:endParaRPr lang="en-IN" sz="2400" dirty="0"/>
          </a:p>
          <a:p>
            <a:pPr lvl="0"/>
            <a:r>
              <a:rPr lang="en-GB" sz="2400" dirty="0"/>
              <a:t>Loss of Job</a:t>
            </a:r>
            <a:endParaRPr lang="en-IN" sz="2400" dirty="0"/>
          </a:p>
          <a:p>
            <a:pPr lvl="0"/>
            <a:r>
              <a:rPr lang="en-GB" sz="2400" dirty="0"/>
              <a:t>Decreased work performance</a:t>
            </a:r>
            <a:endParaRPr lang="en-IN" sz="2400" dirty="0"/>
          </a:p>
          <a:p>
            <a:r>
              <a:rPr lang="en-GB" sz="2400" dirty="0"/>
              <a:t>Doing menial labour despite having skill / education</a:t>
            </a:r>
            <a:endParaRPr lang="en-IN" sz="2400" dirty="0"/>
          </a:p>
        </p:txBody>
      </p:sp>
    </p:spTree>
    <p:extLst>
      <p:ext uri="{BB962C8B-B14F-4D97-AF65-F5344CB8AC3E}">
        <p14:creationId xmlns:p14="http://schemas.microsoft.com/office/powerpoint/2010/main" val="23928011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252978-09B7-449A-9F20-1B09AA61294B}"/>
              </a:ext>
            </a:extLst>
          </p:cNvPr>
          <p:cNvSpPr>
            <a:spLocks noGrp="1"/>
          </p:cNvSpPr>
          <p:nvPr>
            <p:ph type="title"/>
          </p:nvPr>
        </p:nvSpPr>
        <p:spPr>
          <a:xfrm>
            <a:off x="1524001" y="468083"/>
            <a:ext cx="7010402" cy="960667"/>
          </a:xfrm>
        </p:spPr>
        <p:txBody>
          <a:bodyPr>
            <a:normAutofit fontScale="90000"/>
          </a:bodyPr>
          <a:lstStyle/>
          <a:p>
            <a:r>
              <a:rPr lang="en-IN" dirty="0"/>
              <a:t>Drug </a:t>
            </a:r>
            <a:r>
              <a:rPr lang="en-IN" dirty="0" smtClean="0"/>
              <a:t>related problems</a:t>
            </a:r>
            <a:r>
              <a:rPr lang="en-IN" dirty="0"/>
              <a:t>: </a:t>
            </a:r>
            <a:r>
              <a:rPr lang="en-IN" b="1" dirty="0"/>
              <a:t>Financial</a:t>
            </a:r>
          </a:p>
        </p:txBody>
      </p:sp>
      <p:sp>
        <p:nvSpPr>
          <p:cNvPr id="3" name="Content Placeholder 2">
            <a:extLst>
              <a:ext uri="{FF2B5EF4-FFF2-40B4-BE49-F238E27FC236}">
                <a16:creationId xmlns="" xmlns:a16="http://schemas.microsoft.com/office/drawing/2014/main" id="{DB8CB6AD-B3F5-4CAE-9AFE-EF41328C2970}"/>
              </a:ext>
            </a:extLst>
          </p:cNvPr>
          <p:cNvSpPr>
            <a:spLocks noGrp="1"/>
          </p:cNvSpPr>
          <p:nvPr>
            <p:ph idx="1"/>
          </p:nvPr>
        </p:nvSpPr>
        <p:spPr>
          <a:xfrm>
            <a:off x="1295401" y="1600200"/>
            <a:ext cx="7239002" cy="2833216"/>
          </a:xfrm>
        </p:spPr>
        <p:txBody>
          <a:bodyPr>
            <a:normAutofit fontScale="85000" lnSpcReduction="20000"/>
          </a:bodyPr>
          <a:lstStyle/>
          <a:p>
            <a:pPr lvl="0"/>
            <a:r>
              <a:rPr lang="en-GB" sz="2400" dirty="0"/>
              <a:t>Difficulty in meeting expenditure on drugs from own legal earnings</a:t>
            </a:r>
            <a:endParaRPr lang="en-IN" sz="2400" dirty="0"/>
          </a:p>
          <a:p>
            <a:pPr lvl="0"/>
            <a:r>
              <a:rPr lang="en-GB" sz="2400" dirty="0"/>
              <a:t>Difficulty in meeting daily living expenses from own legal earnings</a:t>
            </a:r>
            <a:endParaRPr lang="en-IN" sz="2400" dirty="0"/>
          </a:p>
          <a:p>
            <a:pPr lvl="0"/>
            <a:r>
              <a:rPr lang="en-GB" sz="2400" dirty="0"/>
              <a:t>Borrowings / debt from others</a:t>
            </a:r>
            <a:endParaRPr lang="en-IN" sz="2400" dirty="0"/>
          </a:p>
          <a:p>
            <a:pPr lvl="0"/>
            <a:r>
              <a:rPr lang="en-GB" sz="2400" dirty="0"/>
              <a:t>Financial dependence on family / friends</a:t>
            </a:r>
            <a:endParaRPr lang="en-IN" sz="2400" dirty="0"/>
          </a:p>
          <a:p>
            <a:pPr lvl="0"/>
            <a:r>
              <a:rPr lang="en-GB" sz="2400" dirty="0"/>
              <a:t>Selling drugs to continue your own drug use</a:t>
            </a:r>
            <a:endParaRPr lang="en-IN" sz="2400" dirty="0"/>
          </a:p>
          <a:p>
            <a:r>
              <a:rPr lang="en-GB" sz="2400" dirty="0"/>
              <a:t>Indulging in illegal activities other than drug selling</a:t>
            </a:r>
            <a:endParaRPr lang="en-IN" sz="2400" dirty="0"/>
          </a:p>
        </p:txBody>
      </p:sp>
    </p:spTree>
    <p:extLst>
      <p:ext uri="{BB962C8B-B14F-4D97-AF65-F5344CB8AC3E}">
        <p14:creationId xmlns:p14="http://schemas.microsoft.com/office/powerpoint/2010/main" val="38177980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C1EF79B-D4C8-4B78-B252-87DBE5CD6448}"/>
              </a:ext>
            </a:extLst>
          </p:cNvPr>
          <p:cNvSpPr>
            <a:spLocks noGrp="1"/>
          </p:cNvSpPr>
          <p:nvPr>
            <p:ph type="title"/>
          </p:nvPr>
        </p:nvSpPr>
        <p:spPr>
          <a:xfrm>
            <a:off x="1524001" y="361950"/>
            <a:ext cx="7010402" cy="732067"/>
          </a:xfrm>
        </p:spPr>
        <p:txBody>
          <a:bodyPr>
            <a:normAutofit/>
          </a:bodyPr>
          <a:lstStyle/>
          <a:p>
            <a:r>
              <a:rPr lang="en-IN" sz="3200" dirty="0"/>
              <a:t>Drug </a:t>
            </a:r>
            <a:r>
              <a:rPr lang="en-IN" sz="3200" dirty="0" smtClean="0"/>
              <a:t>related problem</a:t>
            </a:r>
            <a:r>
              <a:rPr lang="en-IN" sz="3200" dirty="0"/>
              <a:t>: </a:t>
            </a:r>
            <a:r>
              <a:rPr lang="en-IN" sz="3200" b="1" dirty="0"/>
              <a:t>Legal</a:t>
            </a:r>
          </a:p>
        </p:txBody>
      </p:sp>
      <p:sp>
        <p:nvSpPr>
          <p:cNvPr id="3" name="Content Placeholder 2">
            <a:extLst>
              <a:ext uri="{FF2B5EF4-FFF2-40B4-BE49-F238E27FC236}">
                <a16:creationId xmlns="" xmlns:a16="http://schemas.microsoft.com/office/drawing/2014/main" id="{2D6E8CF9-C0AC-498B-857C-6016DFDE38B5}"/>
              </a:ext>
            </a:extLst>
          </p:cNvPr>
          <p:cNvSpPr>
            <a:spLocks noGrp="1"/>
          </p:cNvSpPr>
          <p:nvPr>
            <p:ph idx="1"/>
          </p:nvPr>
        </p:nvSpPr>
        <p:spPr>
          <a:xfrm>
            <a:off x="914400" y="1123950"/>
            <a:ext cx="7886700" cy="3736595"/>
          </a:xfrm>
        </p:spPr>
        <p:txBody>
          <a:bodyPr>
            <a:normAutofit fontScale="92500" lnSpcReduction="10000"/>
          </a:bodyPr>
          <a:lstStyle/>
          <a:p>
            <a:pPr lvl="0"/>
            <a:r>
              <a:rPr lang="en-GB" sz="2400" dirty="0"/>
              <a:t>Caught by police while procuring / consuming drugs</a:t>
            </a:r>
            <a:endParaRPr lang="en-IN" sz="2400" dirty="0"/>
          </a:p>
          <a:p>
            <a:pPr lvl="0"/>
            <a:r>
              <a:rPr lang="en-GB" sz="2400" dirty="0"/>
              <a:t>Resorted to illegal activities for drug use</a:t>
            </a:r>
          </a:p>
          <a:p>
            <a:pPr lvl="1"/>
            <a:r>
              <a:rPr lang="en-GB" sz="2100" dirty="0"/>
              <a:t>Pickpocketing</a:t>
            </a:r>
            <a:endParaRPr lang="en-IN" sz="2100" dirty="0"/>
          </a:p>
          <a:p>
            <a:pPr lvl="1"/>
            <a:r>
              <a:rPr lang="en-GB" sz="2100" dirty="0"/>
              <a:t>Stealing</a:t>
            </a:r>
            <a:endParaRPr lang="en-IN" sz="2100" dirty="0"/>
          </a:p>
          <a:p>
            <a:pPr lvl="1"/>
            <a:r>
              <a:rPr lang="en-GB" sz="2100" dirty="0"/>
              <a:t>Gang activities</a:t>
            </a:r>
            <a:endParaRPr lang="en-IN" sz="2100" dirty="0"/>
          </a:p>
          <a:p>
            <a:pPr lvl="1"/>
            <a:r>
              <a:rPr lang="en-GB" sz="2100" dirty="0"/>
              <a:t>Selling / supplying drugs to other drug users</a:t>
            </a:r>
            <a:endParaRPr lang="en-IN" sz="2100" dirty="0"/>
          </a:p>
          <a:p>
            <a:pPr lvl="0"/>
            <a:r>
              <a:rPr lang="en-GB" sz="2400" dirty="0"/>
              <a:t>Jailed under NDPS Act for </a:t>
            </a:r>
            <a:r>
              <a:rPr lang="en-GB" sz="2400" dirty="0" smtClean="0"/>
              <a:t>possession / consumption / selling </a:t>
            </a:r>
            <a:r>
              <a:rPr lang="en-GB" sz="2400" dirty="0"/>
              <a:t>/ supplying drugs </a:t>
            </a:r>
            <a:endParaRPr lang="en-IN" sz="2400" dirty="0"/>
          </a:p>
          <a:p>
            <a:r>
              <a:rPr lang="en-GB" sz="2400" dirty="0"/>
              <a:t>Jailed due to other reasons</a:t>
            </a:r>
          </a:p>
        </p:txBody>
      </p:sp>
    </p:spTree>
    <p:extLst>
      <p:ext uri="{BB962C8B-B14F-4D97-AF65-F5344CB8AC3E}">
        <p14:creationId xmlns:p14="http://schemas.microsoft.com/office/powerpoint/2010/main" val="24644534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57388" y="1170445"/>
            <a:ext cx="4397693" cy="2087105"/>
          </a:xfr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oAutofit/>
          </a:bodyPr>
          <a:lstStyle/>
          <a:p>
            <a:r>
              <a:rPr lang="en-US" sz="5400" b="1" dirty="0" smtClean="0">
                <a:latin typeface="Garamond" panose="02020404030301010803" pitchFamily="18" charset="0"/>
              </a:rPr>
              <a:t>Thank you </a:t>
            </a:r>
            <a:endParaRPr lang="en-US" sz="5400" b="1" dirty="0">
              <a:latin typeface="Garamond" panose="02020404030301010803" pitchFamily="18" charset="0"/>
            </a:endParaRPr>
          </a:p>
        </p:txBody>
      </p:sp>
      <p:sp>
        <p:nvSpPr>
          <p:cNvPr id="4" name="Rectangle 3"/>
          <p:cNvSpPr/>
          <p:nvPr/>
        </p:nvSpPr>
        <p:spPr>
          <a:xfrm>
            <a:off x="2220951" y="4259301"/>
            <a:ext cx="4542672" cy="530913"/>
          </a:xfrm>
          <a:prstGeom prst="rect">
            <a:avLst/>
          </a:prstGeom>
        </p:spPr>
        <p:txBody>
          <a:bodyPr wrap="square" lIns="68579" tIns="34289" rIns="68579" bIns="34289">
            <a:spAutoFit/>
          </a:bodyPr>
          <a:lstStyle/>
          <a:p>
            <a:pPr algn="r" defTabSz="685783"/>
            <a:r>
              <a:rPr lang="en-US" sz="1500" dirty="0" smtClean="0">
                <a:solidFill>
                  <a:srgbClr val="5B9BD5">
                    <a:lumMod val="75000"/>
                  </a:srgbClr>
                </a:solidFill>
                <a:latin typeface="Arial Narrow" panose="020B0606020202030204" pitchFamily="34" charset="0"/>
              </a:rPr>
              <a:t>National Drug Dependence Treatment Centre</a:t>
            </a:r>
            <a:br>
              <a:rPr lang="en-US" sz="1500" dirty="0" smtClean="0">
                <a:solidFill>
                  <a:srgbClr val="5B9BD5">
                    <a:lumMod val="75000"/>
                  </a:srgbClr>
                </a:solidFill>
                <a:latin typeface="Arial Narrow" panose="020B0606020202030204" pitchFamily="34" charset="0"/>
              </a:rPr>
            </a:br>
            <a:r>
              <a:rPr lang="en-US" sz="1500" spc="-89" dirty="0" smtClean="0">
                <a:solidFill>
                  <a:srgbClr val="5B9BD5">
                    <a:lumMod val="75000"/>
                  </a:srgbClr>
                </a:solidFill>
                <a:latin typeface="Arial Narrow" panose="020B0606020202030204" pitchFamily="34" charset="0"/>
              </a:rPr>
              <a:t>AIIMS</a:t>
            </a:r>
            <a:r>
              <a:rPr lang="en-US" sz="1500" spc="-89" dirty="0">
                <a:solidFill>
                  <a:srgbClr val="5B9BD5">
                    <a:lumMod val="75000"/>
                  </a:srgbClr>
                </a:solidFill>
                <a:latin typeface="Arial Narrow" panose="020B0606020202030204" pitchFamily="34" charset="0"/>
              </a:rPr>
              <a:t>, </a:t>
            </a:r>
            <a:r>
              <a:rPr lang="en-US" sz="1500" spc="-89" dirty="0" smtClean="0">
                <a:solidFill>
                  <a:srgbClr val="5B9BD5">
                    <a:lumMod val="75000"/>
                  </a:srgbClr>
                </a:solidFill>
                <a:latin typeface="Arial Narrow" panose="020B0606020202030204" pitchFamily="34" charset="0"/>
              </a:rPr>
              <a:t>New Delhi</a:t>
            </a:r>
            <a:endParaRPr lang="en-US" sz="1500" spc="-89" dirty="0">
              <a:solidFill>
                <a:srgbClr val="5B9BD5">
                  <a:lumMod val="75000"/>
                </a:srgbClr>
              </a:solidFill>
              <a:latin typeface="Arial Narrow" panose="020B0606020202030204" pitchFamily="34" charset="0"/>
            </a:endParaRPr>
          </a:p>
        </p:txBody>
      </p:sp>
      <p:pic>
        <p:nvPicPr>
          <p:cNvPr id="5" name="Picture 4"/>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6828672" y="4145359"/>
            <a:ext cx="699930" cy="785167"/>
          </a:xfrm>
          <a:prstGeom prst="rect">
            <a:avLst/>
          </a:prstGeom>
          <a:noFill/>
          <a:ln>
            <a:noFill/>
          </a:ln>
        </p:spPr>
      </p:pic>
      <p:sp>
        <p:nvSpPr>
          <p:cNvPr id="6" name="Rectangle 5"/>
          <p:cNvSpPr/>
          <p:nvPr/>
        </p:nvSpPr>
        <p:spPr>
          <a:xfrm>
            <a:off x="1066800" y="361950"/>
            <a:ext cx="3962615" cy="530915"/>
          </a:xfrm>
          <a:prstGeom prst="rect">
            <a:avLst/>
          </a:prstGeom>
        </p:spPr>
        <p:txBody>
          <a:bodyPr wrap="square" lIns="68579" tIns="34289" rIns="68579" bIns="34289">
            <a:spAutoFit/>
          </a:bodyPr>
          <a:lstStyle/>
          <a:p>
            <a:pPr defTabSz="685783"/>
            <a:r>
              <a:rPr lang="en-US" sz="1500" dirty="0">
                <a:solidFill>
                  <a:srgbClr val="5B9BD5">
                    <a:lumMod val="75000"/>
                  </a:srgbClr>
                </a:solidFill>
                <a:latin typeface="Arial Narrow" panose="020B0606020202030204" pitchFamily="34" charset="0"/>
              </a:rPr>
              <a:t>Ministry of Social Justice and Empowerment, Government of India</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825" y="109443"/>
            <a:ext cx="627690" cy="1067074"/>
          </a:xfrm>
          <a:prstGeom prst="rect">
            <a:avLst/>
          </a:prstGeom>
        </p:spPr>
      </p:pic>
    </p:spTree>
    <p:extLst>
      <p:ext uri="{BB962C8B-B14F-4D97-AF65-F5344CB8AC3E}">
        <p14:creationId xmlns:p14="http://schemas.microsoft.com/office/powerpoint/2010/main" val="406348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custDataLst>
              <p:tags r:id="rId2"/>
            </p:custDataLst>
          </p:nvPr>
        </p:nvPicPr>
        <p:blipFill rotWithShape="1">
          <a:blip r:embed="rId5" cstate="print">
            <a:extLst>
              <a:ext uri="{BEBA8EAE-BF5A-486C-A8C5-ECC9F3942E4B}">
                <a14:imgProps xmlns:a14="http://schemas.microsoft.com/office/drawing/2010/main">
                  <a14:imgLayer r:embed="rId6">
                    <a14:imgEffect>
                      <a14:backgroundRemoval t="1087" b="100000" l="11087" r="86087"/>
                    </a14:imgEffect>
                  </a14:imgLayer>
                </a14:imgProps>
              </a:ext>
              <a:ext uri="{28A0092B-C50C-407E-A947-70E740481C1C}">
                <a14:useLocalDpi xmlns:a14="http://schemas.microsoft.com/office/drawing/2010/main" val="0"/>
              </a:ext>
            </a:extLst>
          </a:blip>
          <a:srcRect l="10708" r="13368"/>
          <a:stretch/>
        </p:blipFill>
        <p:spPr bwMode="auto">
          <a:xfrm>
            <a:off x="1295400" y="857250"/>
            <a:ext cx="6629400" cy="392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914401" y="4080865"/>
            <a:ext cx="1880643" cy="707886"/>
          </a:xfrm>
          <a:prstGeom prst="rect">
            <a:avLst/>
          </a:prstGeom>
          <a:noFill/>
        </p:spPr>
        <p:txBody>
          <a:bodyPr wrap="none" rtlCol="0">
            <a:spAutoFit/>
          </a:bodyPr>
          <a:lstStyle/>
          <a:p>
            <a:r>
              <a:rPr lang="en-US" sz="2000" b="1" dirty="0"/>
              <a:t>Frontal region</a:t>
            </a:r>
            <a:endParaRPr lang="en-GB" sz="2000" b="1" dirty="0"/>
          </a:p>
          <a:p>
            <a:endParaRPr lang="en-US" sz="2000" dirty="0"/>
          </a:p>
        </p:txBody>
      </p:sp>
      <p:sp>
        <p:nvSpPr>
          <p:cNvPr id="6" name="Rectangle 5"/>
          <p:cNvSpPr/>
          <p:nvPr/>
        </p:nvSpPr>
        <p:spPr>
          <a:xfrm>
            <a:off x="2817980" y="4480916"/>
            <a:ext cx="1334020" cy="400110"/>
          </a:xfrm>
          <a:prstGeom prst="rect">
            <a:avLst/>
          </a:prstGeom>
        </p:spPr>
        <p:txBody>
          <a:bodyPr wrap="none">
            <a:spAutoFit/>
          </a:bodyPr>
          <a:lstStyle/>
          <a:p>
            <a:pPr algn="ctr">
              <a:defRPr/>
            </a:pPr>
            <a:r>
              <a:rPr lang="en-US" sz="2000" b="1" dirty="0"/>
              <a:t>Mid Brain</a:t>
            </a:r>
            <a:endParaRPr lang="en-GB" sz="2000" b="1" dirty="0"/>
          </a:p>
        </p:txBody>
      </p:sp>
      <p:sp>
        <p:nvSpPr>
          <p:cNvPr id="5" name="Oval 4"/>
          <p:cNvSpPr/>
          <p:nvPr/>
        </p:nvSpPr>
        <p:spPr>
          <a:xfrm>
            <a:off x="1143000" y="1794865"/>
            <a:ext cx="2512814" cy="188461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8" name="Straight Connector 7"/>
          <p:cNvCxnSpPr/>
          <p:nvPr/>
        </p:nvCxnSpPr>
        <p:spPr>
          <a:xfrm flipV="1">
            <a:off x="1828802" y="3679476"/>
            <a:ext cx="147647" cy="443248"/>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188104" y="2114550"/>
            <a:ext cx="1905000" cy="142875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0" name="Straight Connector 9"/>
          <p:cNvCxnSpPr/>
          <p:nvPr/>
        </p:nvCxnSpPr>
        <p:spPr>
          <a:xfrm flipV="1">
            <a:off x="3527062" y="3566515"/>
            <a:ext cx="673668" cy="952422"/>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082040" y="283568"/>
            <a:ext cx="7376160" cy="917513"/>
          </a:xfrm>
          <a:prstGeom prst="rect">
            <a:avLst/>
          </a:prstGeom>
          <a:solidFill>
            <a:schemeClr val="accent3">
              <a:lumMod val="20000"/>
              <a:lumOff val="80000"/>
            </a:schemeClr>
          </a:solidFill>
          <a:ln>
            <a:solidFill>
              <a:schemeClr val="accent2">
                <a:lumMod val="75000"/>
              </a:schemeClr>
            </a:solidFill>
          </a:ln>
        </p:spPr>
        <p:style>
          <a:lnRef idx="1">
            <a:schemeClr val="accent5"/>
          </a:lnRef>
          <a:fillRef idx="2">
            <a:schemeClr val="accent5"/>
          </a:fillRef>
          <a:effectRef idx="1">
            <a:schemeClr val="accent5"/>
          </a:effectRef>
          <a:fontRef idx="minor">
            <a:schemeClr val="dk1"/>
          </a:fontRef>
        </p:style>
        <p:txBody>
          <a:bodyPr wrap="square" lIns="180000" tIns="180000" rIns="216000" bIns="180000">
            <a:spAutoFit/>
          </a:bodyPr>
          <a:lstStyle/>
          <a:p>
            <a:pPr algn="ctr">
              <a:lnSpc>
                <a:spcPct val="90000"/>
              </a:lnSpc>
            </a:pPr>
            <a:r>
              <a:rPr lang="en-GB" altLang="en-US" sz="2000" b="1" dirty="0"/>
              <a:t>Addictive substances primarily act on a particular area/group of neurons in the brain. </a:t>
            </a:r>
          </a:p>
        </p:txBody>
      </p:sp>
      <p:sp>
        <p:nvSpPr>
          <p:cNvPr id="7" name="TextBox 6"/>
          <p:cNvSpPr txBox="1"/>
          <p:nvPr/>
        </p:nvSpPr>
        <p:spPr>
          <a:xfrm>
            <a:off x="5257800" y="3562350"/>
            <a:ext cx="3505200" cy="1015663"/>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en-GB" sz="2000" b="1" dirty="0"/>
              <a:t>Regions controlling emotions, thinking, judgement &amp; memory</a:t>
            </a:r>
          </a:p>
        </p:txBody>
      </p:sp>
    </p:spTree>
    <p:custDataLst>
      <p:tags r:id="rId1"/>
    </p:custDataLst>
    <p:extLst>
      <p:ext uri="{BB962C8B-B14F-4D97-AF65-F5344CB8AC3E}">
        <p14:creationId xmlns:p14="http://schemas.microsoft.com/office/powerpoint/2010/main" val="22452428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2"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4"/>
          <p:cNvSpPr/>
          <p:nvPr/>
        </p:nvSpPr>
        <p:spPr>
          <a:xfrm>
            <a:off x="6795738" y="2176490"/>
            <a:ext cx="1891062" cy="1630226"/>
          </a:xfrm>
          <a:custGeom>
            <a:avLst/>
            <a:gdLst>
              <a:gd name="connsiteX0" fmla="*/ 0 w 2173634"/>
              <a:gd name="connsiteY0" fmla="*/ 945531 h 1891062"/>
              <a:gd name="connsiteX1" fmla="*/ 472766 w 2173634"/>
              <a:gd name="connsiteY1" fmla="*/ 0 h 1891062"/>
              <a:gd name="connsiteX2" fmla="*/ 1700869 w 2173634"/>
              <a:gd name="connsiteY2" fmla="*/ 0 h 1891062"/>
              <a:gd name="connsiteX3" fmla="*/ 2173634 w 2173634"/>
              <a:gd name="connsiteY3" fmla="*/ 945531 h 1891062"/>
              <a:gd name="connsiteX4" fmla="*/ 1700869 w 2173634"/>
              <a:gd name="connsiteY4" fmla="*/ 1891062 h 1891062"/>
              <a:gd name="connsiteX5" fmla="*/ 472766 w 2173634"/>
              <a:gd name="connsiteY5" fmla="*/ 1891062 h 1891062"/>
              <a:gd name="connsiteX6" fmla="*/ 0 w 2173634"/>
              <a:gd name="connsiteY6" fmla="*/ 945531 h 189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634" h="1891062">
                <a:moveTo>
                  <a:pt x="1086817" y="0"/>
                </a:moveTo>
                <a:lnTo>
                  <a:pt x="2173633" y="411307"/>
                </a:lnTo>
                <a:lnTo>
                  <a:pt x="2173633" y="1479756"/>
                </a:lnTo>
                <a:lnTo>
                  <a:pt x="1086817" y="1891062"/>
                </a:lnTo>
                <a:lnTo>
                  <a:pt x="1" y="1479756"/>
                </a:lnTo>
                <a:lnTo>
                  <a:pt x="1" y="411307"/>
                </a:lnTo>
                <a:lnTo>
                  <a:pt x="1086817" y="0"/>
                </a:lnTo>
                <a:close/>
              </a:path>
            </a:pathLst>
          </a:custGeom>
          <a:solidFill>
            <a:schemeClr val="tx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4691" tIns="338725" rIns="294691" bIns="338725" numCol="1" spcCol="1270" anchor="ctr" anchorCtr="0">
            <a:noAutofit/>
          </a:bodyPr>
          <a:lstStyle/>
          <a:p>
            <a:pPr lvl="0" algn="ctr" defTabSz="1600200">
              <a:lnSpc>
                <a:spcPct val="90000"/>
              </a:lnSpc>
              <a:spcBef>
                <a:spcPct val="0"/>
              </a:spcBef>
              <a:spcAft>
                <a:spcPct val="35000"/>
              </a:spcAft>
            </a:pPr>
            <a:endParaRPr lang="en-US" sz="3600" kern="1200" dirty="0"/>
          </a:p>
        </p:txBody>
      </p:sp>
      <p:sp>
        <p:nvSpPr>
          <p:cNvPr id="4" name="TextBox 3"/>
          <p:cNvSpPr txBox="1"/>
          <p:nvPr/>
        </p:nvSpPr>
        <p:spPr>
          <a:xfrm>
            <a:off x="1066800" y="57150"/>
            <a:ext cx="8085282" cy="1077218"/>
          </a:xfrm>
          <a:prstGeom prst="rect">
            <a:avLst/>
          </a:prstGeom>
          <a:noFill/>
        </p:spPr>
        <p:txBody>
          <a:bodyPr wrap="square" rtlCol="0">
            <a:spAutoFit/>
          </a:bodyPr>
          <a:lstStyle/>
          <a:p>
            <a:r>
              <a:rPr lang="en-GB" altLang="en-US" sz="3200" b="1" dirty="0">
                <a:latin typeface="Cambria" panose="02040503050406030204" pitchFamily="18" charset="0"/>
              </a:rPr>
              <a:t>How are addictive substances different </a:t>
            </a:r>
          </a:p>
          <a:p>
            <a:r>
              <a:rPr lang="en-GB" altLang="en-US" sz="3200" b="1" dirty="0">
                <a:latin typeface="Cambria" panose="02040503050406030204" pitchFamily="18" charset="0"/>
              </a:rPr>
              <a:t>from each other?</a:t>
            </a:r>
            <a:endParaRPr lang="en-IN" sz="3200" b="1" dirty="0">
              <a:latin typeface="Cambria" panose="02040503050406030204" pitchFamily="18" charset="0"/>
            </a:endParaRPr>
          </a:p>
        </p:txBody>
      </p:sp>
      <p:sp>
        <p:nvSpPr>
          <p:cNvPr id="12" name="Freeform 11"/>
          <p:cNvSpPr/>
          <p:nvPr/>
        </p:nvSpPr>
        <p:spPr>
          <a:xfrm>
            <a:off x="3923888" y="892875"/>
            <a:ext cx="1891062" cy="1630226"/>
          </a:xfrm>
          <a:custGeom>
            <a:avLst/>
            <a:gdLst>
              <a:gd name="connsiteX0" fmla="*/ 0 w 2173634"/>
              <a:gd name="connsiteY0" fmla="*/ 945531 h 1891062"/>
              <a:gd name="connsiteX1" fmla="*/ 472766 w 2173634"/>
              <a:gd name="connsiteY1" fmla="*/ 0 h 1891062"/>
              <a:gd name="connsiteX2" fmla="*/ 1700869 w 2173634"/>
              <a:gd name="connsiteY2" fmla="*/ 0 h 1891062"/>
              <a:gd name="connsiteX3" fmla="*/ 2173634 w 2173634"/>
              <a:gd name="connsiteY3" fmla="*/ 945531 h 1891062"/>
              <a:gd name="connsiteX4" fmla="*/ 1700869 w 2173634"/>
              <a:gd name="connsiteY4" fmla="*/ 1891062 h 1891062"/>
              <a:gd name="connsiteX5" fmla="*/ 472766 w 2173634"/>
              <a:gd name="connsiteY5" fmla="*/ 1891062 h 1891062"/>
              <a:gd name="connsiteX6" fmla="*/ 0 w 2173634"/>
              <a:gd name="connsiteY6" fmla="*/ 945531 h 189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634" h="1891062">
                <a:moveTo>
                  <a:pt x="1086817" y="0"/>
                </a:moveTo>
                <a:lnTo>
                  <a:pt x="2173633" y="411307"/>
                </a:lnTo>
                <a:lnTo>
                  <a:pt x="2173633" y="1479756"/>
                </a:lnTo>
                <a:lnTo>
                  <a:pt x="1086817" y="1891062"/>
                </a:lnTo>
                <a:lnTo>
                  <a:pt x="1" y="1479756"/>
                </a:lnTo>
                <a:lnTo>
                  <a:pt x="1" y="411307"/>
                </a:lnTo>
                <a:lnTo>
                  <a:pt x="1086817" y="0"/>
                </a:lnTo>
                <a:close/>
              </a:path>
            </a:pathLst>
          </a:custGeom>
          <a:solidFill>
            <a:schemeClr val="tx1">
              <a:alpha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4691" tIns="338725" rIns="294691" bIns="338725" numCol="1" spcCol="1270" anchor="ctr" anchorCtr="0">
            <a:noAutofit/>
          </a:bodyPr>
          <a:lstStyle/>
          <a:p>
            <a:pPr lvl="0" algn="ctr"/>
            <a:endParaRPr lang="en-US" sz="1400" dirty="0"/>
          </a:p>
        </p:txBody>
      </p:sp>
      <p:sp>
        <p:nvSpPr>
          <p:cNvPr id="14" name="Rectangle 13"/>
          <p:cNvSpPr/>
          <p:nvPr/>
        </p:nvSpPr>
        <p:spPr>
          <a:xfrm>
            <a:off x="3974158" y="2701028"/>
            <a:ext cx="2347525" cy="97813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Freeform 14"/>
          <p:cNvSpPr/>
          <p:nvPr/>
        </p:nvSpPr>
        <p:spPr>
          <a:xfrm>
            <a:off x="5845713" y="883968"/>
            <a:ext cx="1891062" cy="1630226"/>
          </a:xfrm>
          <a:custGeom>
            <a:avLst/>
            <a:gdLst>
              <a:gd name="connsiteX0" fmla="*/ 0 w 2173634"/>
              <a:gd name="connsiteY0" fmla="*/ 945531 h 1891062"/>
              <a:gd name="connsiteX1" fmla="*/ 472766 w 2173634"/>
              <a:gd name="connsiteY1" fmla="*/ 0 h 1891062"/>
              <a:gd name="connsiteX2" fmla="*/ 1700869 w 2173634"/>
              <a:gd name="connsiteY2" fmla="*/ 0 h 1891062"/>
              <a:gd name="connsiteX3" fmla="*/ 2173634 w 2173634"/>
              <a:gd name="connsiteY3" fmla="*/ 945531 h 1891062"/>
              <a:gd name="connsiteX4" fmla="*/ 1700869 w 2173634"/>
              <a:gd name="connsiteY4" fmla="*/ 1891062 h 1891062"/>
              <a:gd name="connsiteX5" fmla="*/ 472766 w 2173634"/>
              <a:gd name="connsiteY5" fmla="*/ 1891062 h 1891062"/>
              <a:gd name="connsiteX6" fmla="*/ 0 w 2173634"/>
              <a:gd name="connsiteY6" fmla="*/ 945531 h 189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634" h="1891062">
                <a:moveTo>
                  <a:pt x="1086817" y="0"/>
                </a:moveTo>
                <a:lnTo>
                  <a:pt x="2173633" y="411307"/>
                </a:lnTo>
                <a:lnTo>
                  <a:pt x="2173633" y="1479756"/>
                </a:lnTo>
                <a:lnTo>
                  <a:pt x="1086817" y="1891062"/>
                </a:lnTo>
                <a:lnTo>
                  <a:pt x="1" y="1479756"/>
                </a:lnTo>
                <a:lnTo>
                  <a:pt x="1" y="411307"/>
                </a:lnTo>
                <a:lnTo>
                  <a:pt x="1086817" y="0"/>
                </a:lnTo>
                <a:close/>
              </a:path>
            </a:pathLst>
          </a:custGeom>
          <a:solidFill>
            <a:schemeClr val="tx1">
              <a:alpha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4691" tIns="338725" rIns="294691" bIns="338725" numCol="1" spcCol="1270" anchor="ctr" anchorCtr="0">
            <a:noAutofit/>
          </a:bodyPr>
          <a:lstStyle/>
          <a:p>
            <a:pPr lvl="0" algn="ctr" defTabSz="1600200">
              <a:lnSpc>
                <a:spcPct val="90000"/>
              </a:lnSpc>
              <a:spcBef>
                <a:spcPct val="0"/>
              </a:spcBef>
              <a:spcAft>
                <a:spcPct val="35000"/>
              </a:spcAft>
            </a:pPr>
            <a:endParaRPr lang="en-US" sz="3600" kern="1200"/>
          </a:p>
        </p:txBody>
      </p:sp>
      <p:sp>
        <p:nvSpPr>
          <p:cNvPr id="16" name="Freeform 15"/>
          <p:cNvSpPr/>
          <p:nvPr/>
        </p:nvSpPr>
        <p:spPr>
          <a:xfrm>
            <a:off x="5845713" y="3456124"/>
            <a:ext cx="1891062" cy="1630226"/>
          </a:xfrm>
          <a:custGeom>
            <a:avLst/>
            <a:gdLst>
              <a:gd name="connsiteX0" fmla="*/ 0 w 2173634"/>
              <a:gd name="connsiteY0" fmla="*/ 945531 h 1891062"/>
              <a:gd name="connsiteX1" fmla="*/ 472766 w 2173634"/>
              <a:gd name="connsiteY1" fmla="*/ 0 h 1891062"/>
              <a:gd name="connsiteX2" fmla="*/ 1700869 w 2173634"/>
              <a:gd name="connsiteY2" fmla="*/ 0 h 1891062"/>
              <a:gd name="connsiteX3" fmla="*/ 2173634 w 2173634"/>
              <a:gd name="connsiteY3" fmla="*/ 945531 h 1891062"/>
              <a:gd name="connsiteX4" fmla="*/ 1700869 w 2173634"/>
              <a:gd name="connsiteY4" fmla="*/ 1891062 h 1891062"/>
              <a:gd name="connsiteX5" fmla="*/ 472766 w 2173634"/>
              <a:gd name="connsiteY5" fmla="*/ 1891062 h 1891062"/>
              <a:gd name="connsiteX6" fmla="*/ 0 w 2173634"/>
              <a:gd name="connsiteY6" fmla="*/ 945531 h 189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634" h="1891062">
                <a:moveTo>
                  <a:pt x="1086817" y="0"/>
                </a:moveTo>
                <a:lnTo>
                  <a:pt x="2173633" y="411307"/>
                </a:lnTo>
                <a:lnTo>
                  <a:pt x="2173633" y="1479756"/>
                </a:lnTo>
                <a:lnTo>
                  <a:pt x="1086817" y="1891062"/>
                </a:lnTo>
                <a:lnTo>
                  <a:pt x="1" y="1479756"/>
                </a:lnTo>
                <a:lnTo>
                  <a:pt x="1" y="411307"/>
                </a:lnTo>
                <a:lnTo>
                  <a:pt x="1086817" y="0"/>
                </a:lnTo>
                <a:close/>
              </a:path>
            </a:pathLst>
          </a:custGeom>
          <a:solidFill>
            <a:schemeClr val="tx1">
              <a:alpha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3271" tIns="407305" rIns="363271" bIns="407305" numCol="1" spcCol="1270" anchor="ctr" anchorCtr="0">
            <a:noAutofit/>
          </a:bodyPr>
          <a:lstStyle/>
          <a:p>
            <a:pPr>
              <a:defRPr/>
            </a:pPr>
            <a:endParaRPr lang="en-GB" altLang="en-US" dirty="0"/>
          </a:p>
        </p:txBody>
      </p:sp>
      <p:sp>
        <p:nvSpPr>
          <p:cNvPr id="17" name="Freeform 16"/>
          <p:cNvSpPr/>
          <p:nvPr/>
        </p:nvSpPr>
        <p:spPr>
          <a:xfrm>
            <a:off x="8078066" y="4084765"/>
            <a:ext cx="2425776" cy="978135"/>
          </a:xfrm>
          <a:custGeom>
            <a:avLst/>
            <a:gdLst>
              <a:gd name="connsiteX0" fmla="*/ 0 w 2425776"/>
              <a:gd name="connsiteY0" fmla="*/ 0 h 1304180"/>
              <a:gd name="connsiteX1" fmla="*/ 2425776 w 2425776"/>
              <a:gd name="connsiteY1" fmla="*/ 0 h 1304180"/>
              <a:gd name="connsiteX2" fmla="*/ 2425776 w 2425776"/>
              <a:gd name="connsiteY2" fmla="*/ 1304180 h 1304180"/>
              <a:gd name="connsiteX3" fmla="*/ 0 w 2425776"/>
              <a:gd name="connsiteY3" fmla="*/ 1304180 h 1304180"/>
              <a:gd name="connsiteX4" fmla="*/ 0 w 2425776"/>
              <a:gd name="connsiteY4" fmla="*/ 0 h 1304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776" h="1304180">
                <a:moveTo>
                  <a:pt x="0" y="0"/>
                </a:moveTo>
                <a:lnTo>
                  <a:pt x="2425776" y="0"/>
                </a:lnTo>
                <a:lnTo>
                  <a:pt x="2425776" y="1304180"/>
                </a:lnTo>
                <a:lnTo>
                  <a:pt x="0" y="13041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endParaRPr lang="en-GB" altLang="en-US" sz="1800" kern="1200" dirty="0"/>
          </a:p>
        </p:txBody>
      </p:sp>
      <p:sp>
        <p:nvSpPr>
          <p:cNvPr id="18" name="Freeform 17"/>
          <p:cNvSpPr/>
          <p:nvPr/>
        </p:nvSpPr>
        <p:spPr>
          <a:xfrm>
            <a:off x="3943860" y="3455718"/>
            <a:ext cx="1891062" cy="1630226"/>
          </a:xfrm>
          <a:custGeom>
            <a:avLst/>
            <a:gdLst>
              <a:gd name="connsiteX0" fmla="*/ 0 w 2173634"/>
              <a:gd name="connsiteY0" fmla="*/ 945531 h 1891062"/>
              <a:gd name="connsiteX1" fmla="*/ 472766 w 2173634"/>
              <a:gd name="connsiteY1" fmla="*/ 0 h 1891062"/>
              <a:gd name="connsiteX2" fmla="*/ 1700869 w 2173634"/>
              <a:gd name="connsiteY2" fmla="*/ 0 h 1891062"/>
              <a:gd name="connsiteX3" fmla="*/ 2173634 w 2173634"/>
              <a:gd name="connsiteY3" fmla="*/ 945531 h 1891062"/>
              <a:gd name="connsiteX4" fmla="*/ 1700869 w 2173634"/>
              <a:gd name="connsiteY4" fmla="*/ 1891062 h 1891062"/>
              <a:gd name="connsiteX5" fmla="*/ 472766 w 2173634"/>
              <a:gd name="connsiteY5" fmla="*/ 1891062 h 1891062"/>
              <a:gd name="connsiteX6" fmla="*/ 0 w 2173634"/>
              <a:gd name="connsiteY6" fmla="*/ 945531 h 189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3634" h="1891062">
                <a:moveTo>
                  <a:pt x="1086817" y="0"/>
                </a:moveTo>
                <a:lnTo>
                  <a:pt x="2173633" y="411307"/>
                </a:lnTo>
                <a:lnTo>
                  <a:pt x="2173633" y="1479756"/>
                </a:lnTo>
                <a:lnTo>
                  <a:pt x="1086817" y="1891062"/>
                </a:lnTo>
                <a:lnTo>
                  <a:pt x="1" y="1479756"/>
                </a:lnTo>
                <a:lnTo>
                  <a:pt x="1" y="411307"/>
                </a:lnTo>
                <a:lnTo>
                  <a:pt x="1086817" y="0"/>
                </a:lnTo>
                <a:close/>
              </a:path>
            </a:pathLst>
          </a:custGeom>
          <a:solidFill>
            <a:schemeClr val="tx1">
              <a:alpha val="9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4691" tIns="338725" rIns="294691" bIns="338725" numCol="1" spcCol="1270" anchor="ctr" anchorCtr="0">
            <a:noAutofit/>
          </a:bodyPr>
          <a:lstStyle/>
          <a:p>
            <a:pPr lvl="0" algn="ctr" defTabSz="1600200">
              <a:lnSpc>
                <a:spcPct val="90000"/>
              </a:lnSpc>
              <a:spcBef>
                <a:spcPct val="0"/>
              </a:spcBef>
              <a:spcAft>
                <a:spcPct val="35000"/>
              </a:spcAft>
            </a:pPr>
            <a:endParaRPr lang="en-US" sz="3600" kern="1200"/>
          </a:p>
        </p:txBody>
      </p:sp>
      <p:sp>
        <p:nvSpPr>
          <p:cNvPr id="7" name="TextBox 6"/>
          <p:cNvSpPr txBox="1"/>
          <p:nvPr/>
        </p:nvSpPr>
        <p:spPr>
          <a:xfrm>
            <a:off x="4191000" y="3723501"/>
            <a:ext cx="1752600" cy="338554"/>
          </a:xfrm>
          <a:prstGeom prst="rect">
            <a:avLst/>
          </a:prstGeom>
          <a:noFill/>
        </p:spPr>
        <p:txBody>
          <a:bodyPr wrap="square" rtlCol="0">
            <a:spAutoFit/>
          </a:bodyPr>
          <a:lstStyle/>
          <a:p>
            <a:pPr>
              <a:defRPr/>
            </a:pPr>
            <a:r>
              <a:rPr lang="en-GB" altLang="en-US" sz="1600" b="1" dirty="0">
                <a:solidFill>
                  <a:schemeClr val="bg1"/>
                </a:solidFill>
              </a:rPr>
              <a:t>Mode of intake</a:t>
            </a:r>
          </a:p>
        </p:txBody>
      </p:sp>
      <p:sp>
        <p:nvSpPr>
          <p:cNvPr id="19" name="Rectangle 18"/>
          <p:cNvSpPr/>
          <p:nvPr/>
        </p:nvSpPr>
        <p:spPr>
          <a:xfrm>
            <a:off x="6934200" y="2400300"/>
            <a:ext cx="1722602" cy="338554"/>
          </a:xfrm>
          <a:prstGeom prst="rect">
            <a:avLst/>
          </a:prstGeom>
        </p:spPr>
        <p:txBody>
          <a:bodyPr wrap="square">
            <a:spAutoFit/>
          </a:bodyPr>
          <a:lstStyle/>
          <a:p>
            <a:pPr algn="ctr">
              <a:defRPr/>
            </a:pPr>
            <a:r>
              <a:rPr lang="en-GB" altLang="en-US" sz="1600" b="1" dirty="0">
                <a:solidFill>
                  <a:schemeClr val="bg1"/>
                </a:solidFill>
              </a:rPr>
              <a:t>Source of drug </a:t>
            </a:r>
          </a:p>
        </p:txBody>
      </p:sp>
      <p:sp>
        <p:nvSpPr>
          <p:cNvPr id="22" name="TextBox 21"/>
          <p:cNvSpPr txBox="1"/>
          <p:nvPr/>
        </p:nvSpPr>
        <p:spPr>
          <a:xfrm>
            <a:off x="4109539" y="1422053"/>
            <a:ext cx="1529263" cy="584775"/>
          </a:xfrm>
          <a:prstGeom prst="rect">
            <a:avLst/>
          </a:prstGeom>
          <a:noFill/>
        </p:spPr>
        <p:txBody>
          <a:bodyPr wrap="square" rtlCol="0">
            <a:spAutoFit/>
          </a:bodyPr>
          <a:lstStyle/>
          <a:p>
            <a:pPr lvl="0" algn="ctr"/>
            <a:r>
              <a:rPr lang="en-GB" altLang="en-US" sz="1600" b="1" dirty="0">
                <a:solidFill>
                  <a:schemeClr val="bg1"/>
                </a:solidFill>
              </a:rPr>
              <a:t>Chemical class of drugs</a:t>
            </a:r>
            <a:endParaRPr lang="en-US" sz="1600" b="1" dirty="0">
              <a:solidFill>
                <a:schemeClr val="bg1"/>
              </a:solidFill>
            </a:endParaRPr>
          </a:p>
        </p:txBody>
      </p:sp>
      <p:sp>
        <p:nvSpPr>
          <p:cNvPr id="23" name="TextBox 22"/>
          <p:cNvSpPr txBox="1"/>
          <p:nvPr/>
        </p:nvSpPr>
        <p:spPr>
          <a:xfrm>
            <a:off x="6010467" y="3972952"/>
            <a:ext cx="1609535" cy="553998"/>
          </a:xfrm>
          <a:prstGeom prst="rect">
            <a:avLst/>
          </a:prstGeom>
          <a:noFill/>
        </p:spPr>
        <p:txBody>
          <a:bodyPr wrap="square" rtlCol="0">
            <a:spAutoFit/>
          </a:bodyPr>
          <a:lstStyle/>
          <a:p>
            <a:pPr algn="ctr"/>
            <a:r>
              <a:rPr lang="en-GB" altLang="en-US" sz="1600" b="1" dirty="0">
                <a:solidFill>
                  <a:schemeClr val="bg1"/>
                </a:solidFill>
              </a:rPr>
              <a:t>Availability </a:t>
            </a:r>
            <a:r>
              <a:rPr lang="en-GB" altLang="en-US" sz="1400" dirty="0">
                <a:solidFill>
                  <a:schemeClr val="bg1"/>
                </a:solidFill>
              </a:rPr>
              <a:t>– legal/illegal?</a:t>
            </a:r>
            <a:endParaRPr lang="en-US" sz="1400" dirty="0">
              <a:solidFill>
                <a:schemeClr val="bg1"/>
              </a:solidFill>
            </a:endParaRPr>
          </a:p>
        </p:txBody>
      </p:sp>
      <p:sp>
        <p:nvSpPr>
          <p:cNvPr id="27" name="TextBox 26"/>
          <p:cNvSpPr txBox="1"/>
          <p:nvPr/>
        </p:nvSpPr>
        <p:spPr>
          <a:xfrm>
            <a:off x="5943600" y="1235154"/>
            <a:ext cx="1752600" cy="1200329"/>
          </a:xfrm>
          <a:prstGeom prst="rect">
            <a:avLst/>
          </a:prstGeom>
          <a:noFill/>
        </p:spPr>
        <p:txBody>
          <a:bodyPr wrap="square" rtlCol="0">
            <a:spAutoFit/>
          </a:bodyPr>
          <a:lstStyle/>
          <a:p>
            <a:pPr lvl="0" algn="ctr"/>
            <a:r>
              <a:rPr lang="en-GB" altLang="en-US" sz="1600" b="1" dirty="0">
                <a:solidFill>
                  <a:schemeClr val="bg1"/>
                </a:solidFill>
              </a:rPr>
              <a:t>Broad actions </a:t>
            </a:r>
            <a:r>
              <a:rPr lang="en-GB" altLang="en-US" sz="1400" dirty="0">
                <a:solidFill>
                  <a:schemeClr val="bg1"/>
                </a:solidFill>
              </a:rPr>
              <a:t>that the drug produces on the brain</a:t>
            </a:r>
            <a:endParaRPr lang="en-US" sz="1400" dirty="0">
              <a:solidFill>
                <a:schemeClr val="bg1"/>
              </a:solidFill>
            </a:endParaRPr>
          </a:p>
          <a:p>
            <a:pPr algn="ctr"/>
            <a:endParaRPr lang="en-US" sz="1400" dirty="0">
              <a:solidFill>
                <a:schemeClr val="bg1"/>
              </a:solidFill>
            </a:endParaRPr>
          </a:p>
        </p:txBody>
      </p:sp>
      <p:sp>
        <p:nvSpPr>
          <p:cNvPr id="28" name="TextBox 27"/>
          <p:cNvSpPr txBox="1"/>
          <p:nvPr/>
        </p:nvSpPr>
        <p:spPr>
          <a:xfrm>
            <a:off x="6811798" y="2795289"/>
            <a:ext cx="1875002" cy="677108"/>
          </a:xfrm>
          <a:prstGeom prst="rect">
            <a:avLst/>
          </a:prstGeom>
          <a:noFill/>
        </p:spPr>
        <p:txBody>
          <a:bodyPr wrap="square" rtlCol="0">
            <a:spAutoFit/>
          </a:bodyPr>
          <a:lstStyle/>
          <a:p>
            <a:pPr marL="0" lvl="1" algn="ctr"/>
            <a:r>
              <a:rPr lang="en-GB" altLang="en-US" sz="1200" dirty="0">
                <a:solidFill>
                  <a:schemeClr val="bg1"/>
                </a:solidFill>
              </a:rPr>
              <a:t>Natural/semi-synthetic/synthetic</a:t>
            </a:r>
          </a:p>
          <a:p>
            <a:pPr algn="ctr"/>
            <a:endParaRPr lang="en-US" sz="1400" dirty="0"/>
          </a:p>
        </p:txBody>
      </p:sp>
      <p:sp>
        <p:nvSpPr>
          <p:cNvPr id="29" name="TextBox 28"/>
          <p:cNvSpPr txBox="1"/>
          <p:nvPr/>
        </p:nvSpPr>
        <p:spPr>
          <a:xfrm>
            <a:off x="4038600" y="4057650"/>
            <a:ext cx="1595380" cy="830997"/>
          </a:xfrm>
          <a:prstGeom prst="rect">
            <a:avLst/>
          </a:prstGeom>
          <a:noFill/>
        </p:spPr>
        <p:txBody>
          <a:bodyPr wrap="square" rtlCol="0">
            <a:spAutoFit/>
          </a:bodyPr>
          <a:lstStyle/>
          <a:p>
            <a:pPr algn="ctr"/>
            <a:r>
              <a:rPr lang="en-GB" altLang="en-US" sz="1200" dirty="0">
                <a:solidFill>
                  <a:schemeClr val="bg1"/>
                </a:solidFill>
              </a:rPr>
              <a:t>Oral/inhalational/parenteral (injections)</a:t>
            </a:r>
          </a:p>
          <a:p>
            <a:pPr algn="ctr"/>
            <a:endParaRPr lang="en-US" sz="1200" dirty="0"/>
          </a:p>
        </p:txBody>
      </p:sp>
      <p:sp>
        <p:nvSpPr>
          <p:cNvPr id="31" name="Rectangle 30"/>
          <p:cNvSpPr/>
          <p:nvPr/>
        </p:nvSpPr>
        <p:spPr>
          <a:xfrm>
            <a:off x="1828800" y="2611966"/>
            <a:ext cx="4876800" cy="731684"/>
          </a:xfrm>
          <a:prstGeom prst="rect">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828800" y="2672775"/>
            <a:ext cx="4876800" cy="584775"/>
          </a:xfrm>
          <a:prstGeom prst="rect">
            <a:avLst/>
          </a:prstGeom>
          <a:noFill/>
        </p:spPr>
        <p:txBody>
          <a:bodyPr wrap="square" rtlCol="0">
            <a:spAutoFit/>
          </a:bodyPr>
          <a:lstStyle/>
          <a:p>
            <a:pPr algn="ctr"/>
            <a:r>
              <a:rPr lang="en-US" sz="3200" b="1" dirty="0">
                <a:solidFill>
                  <a:schemeClr val="bg1"/>
                </a:solidFill>
              </a:rPr>
              <a:t>TYPOLOGY</a:t>
            </a:r>
            <a:endParaRPr lang="en-IN" sz="3200" b="1" dirty="0">
              <a:solidFill>
                <a:schemeClr val="bg1"/>
              </a:solidFill>
            </a:endParaRPr>
          </a:p>
        </p:txBody>
      </p:sp>
    </p:spTree>
    <p:custDataLst>
      <p:tags r:id="rId1"/>
    </p:custDataLst>
    <p:extLst>
      <p:ext uri="{BB962C8B-B14F-4D97-AF65-F5344CB8AC3E}">
        <p14:creationId xmlns:p14="http://schemas.microsoft.com/office/powerpoint/2010/main" val="17996013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D4E66E3-A49A-4970-B8CE-ACAE7A2C3641}"/>
              </a:ext>
            </a:extLst>
          </p:cNvPr>
          <p:cNvSpPr>
            <a:spLocks noGrp="1"/>
          </p:cNvSpPr>
          <p:nvPr>
            <p:ph type="title"/>
          </p:nvPr>
        </p:nvSpPr>
        <p:spPr/>
        <p:txBody>
          <a:bodyPr>
            <a:normAutofit/>
          </a:bodyPr>
          <a:lstStyle/>
          <a:p>
            <a:pPr algn="ctr"/>
            <a:r>
              <a:rPr lang="en-IN" sz="4000" dirty="0"/>
              <a:t>Activity</a:t>
            </a:r>
          </a:p>
        </p:txBody>
      </p:sp>
      <p:sp>
        <p:nvSpPr>
          <p:cNvPr id="3" name="Content Placeholder 2">
            <a:extLst>
              <a:ext uri="{FF2B5EF4-FFF2-40B4-BE49-F238E27FC236}">
                <a16:creationId xmlns="" xmlns:a16="http://schemas.microsoft.com/office/drawing/2014/main" id="{D61492EB-484D-4CE8-8C30-918FD4896448}"/>
              </a:ext>
            </a:extLst>
          </p:cNvPr>
          <p:cNvSpPr>
            <a:spLocks noGrp="1"/>
          </p:cNvSpPr>
          <p:nvPr>
            <p:ph idx="1"/>
          </p:nvPr>
        </p:nvSpPr>
        <p:spPr>
          <a:xfrm>
            <a:off x="685801" y="1600200"/>
            <a:ext cx="7848600" cy="2833216"/>
          </a:xfrm>
        </p:spPr>
        <p:txBody>
          <a:bodyPr>
            <a:normAutofit/>
          </a:bodyPr>
          <a:lstStyle/>
          <a:p>
            <a:r>
              <a:rPr lang="en-IN" sz="3600" dirty="0"/>
              <a:t>Names of various addictive substances: Brain mapping</a:t>
            </a:r>
          </a:p>
          <a:p>
            <a:endParaRPr lang="en-IN" sz="3600" dirty="0"/>
          </a:p>
          <a:p>
            <a:r>
              <a:rPr lang="en-IN" sz="3600" dirty="0"/>
              <a:t>Duration: 10-15 minutes</a:t>
            </a:r>
          </a:p>
        </p:txBody>
      </p:sp>
    </p:spTree>
    <p:extLst>
      <p:ext uri="{BB962C8B-B14F-4D97-AF65-F5344CB8AC3E}">
        <p14:creationId xmlns:p14="http://schemas.microsoft.com/office/powerpoint/2010/main" val="38244845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58821" y="105728"/>
            <a:ext cx="5622981" cy="584775"/>
          </a:xfrm>
          <a:prstGeom prst="rect">
            <a:avLst/>
          </a:prstGeom>
          <a:noFill/>
        </p:spPr>
        <p:txBody>
          <a:bodyPr wrap="square" rtlCol="0">
            <a:spAutoFit/>
          </a:bodyPr>
          <a:lstStyle/>
          <a:p>
            <a:r>
              <a:rPr lang="en-GB" altLang="en-US" sz="3200" b="1" dirty="0">
                <a:latin typeface="Cambria" panose="02040503050406030204" pitchFamily="18" charset="0"/>
              </a:rPr>
              <a:t>Typology – Chemical Class </a:t>
            </a:r>
            <a:endParaRPr lang="en-IN" sz="3200" b="1" dirty="0">
              <a:latin typeface="Cambria" panose="02040503050406030204" pitchFamily="18" charset="0"/>
            </a:endParaRPr>
          </a:p>
        </p:txBody>
      </p:sp>
      <p:sp>
        <p:nvSpPr>
          <p:cNvPr id="47" name="Oval 46"/>
          <p:cNvSpPr/>
          <p:nvPr/>
        </p:nvSpPr>
        <p:spPr>
          <a:xfrm>
            <a:off x="3352800" y="1998766"/>
            <a:ext cx="2286000" cy="1714500"/>
          </a:xfrm>
          <a:prstGeom prst="ellipse">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defRPr/>
            </a:pPr>
            <a:r>
              <a:rPr lang="en-GB" altLang="en-US" sz="1600" b="1" dirty="0"/>
              <a:t>Based on chemical class</a:t>
            </a:r>
          </a:p>
        </p:txBody>
      </p:sp>
      <p:sp>
        <p:nvSpPr>
          <p:cNvPr id="51" name="Oval 50"/>
          <p:cNvSpPr/>
          <p:nvPr/>
        </p:nvSpPr>
        <p:spPr>
          <a:xfrm>
            <a:off x="4343400" y="684316"/>
            <a:ext cx="1676400" cy="12573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53" name="Oval 52"/>
          <p:cNvSpPr/>
          <p:nvPr/>
        </p:nvSpPr>
        <p:spPr>
          <a:xfrm>
            <a:off x="5867400" y="2684566"/>
            <a:ext cx="1676400" cy="1257300"/>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4" name="Oval 53"/>
          <p:cNvSpPr/>
          <p:nvPr/>
        </p:nvSpPr>
        <p:spPr>
          <a:xfrm>
            <a:off x="4712525" y="3656116"/>
            <a:ext cx="1676400" cy="125730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3" name="Group 2"/>
          <p:cNvGrpSpPr/>
          <p:nvPr/>
        </p:nvGrpSpPr>
        <p:grpSpPr>
          <a:xfrm>
            <a:off x="2590800" y="685800"/>
            <a:ext cx="1676400" cy="1257300"/>
            <a:chOff x="2667000" y="990600"/>
            <a:chExt cx="1676400" cy="1676400"/>
          </a:xfrm>
        </p:grpSpPr>
        <p:sp>
          <p:nvSpPr>
            <p:cNvPr id="56" name="Oval 55"/>
            <p:cNvSpPr/>
            <p:nvPr/>
          </p:nvSpPr>
          <p:spPr>
            <a:xfrm>
              <a:off x="2667000" y="990600"/>
              <a:ext cx="1676400" cy="1676400"/>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9" name="Oval 48"/>
            <p:cNvSpPr/>
            <p:nvPr/>
          </p:nvSpPr>
          <p:spPr>
            <a:xfrm>
              <a:off x="2667000" y="990600"/>
              <a:ext cx="1676400" cy="1676400"/>
            </a:xfrm>
            <a:prstGeom prst="ellipse">
              <a:avLst/>
            </a:prstGeom>
            <a:solidFill>
              <a:schemeClr val="tx1">
                <a:lumMod val="65000"/>
                <a:lumOff val="3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8" name="TextBox 47"/>
            <p:cNvSpPr txBox="1"/>
            <p:nvPr/>
          </p:nvSpPr>
          <p:spPr>
            <a:xfrm>
              <a:off x="2895210" y="1524000"/>
              <a:ext cx="1140056" cy="533480"/>
            </a:xfrm>
            <a:prstGeom prst="rect">
              <a:avLst/>
            </a:prstGeom>
            <a:noFill/>
          </p:spPr>
          <p:txBody>
            <a:bodyPr wrap="none" rtlCol="0">
              <a:spAutoFit/>
            </a:bodyPr>
            <a:lstStyle/>
            <a:p>
              <a:r>
                <a:rPr lang="en-GB" altLang="en-US" sz="2000" b="1" dirty="0"/>
                <a:t>Alcohol</a:t>
              </a:r>
              <a:endParaRPr lang="en-US" sz="2000" b="1" dirty="0"/>
            </a:p>
          </p:txBody>
        </p:sp>
      </p:grpSp>
      <p:sp>
        <p:nvSpPr>
          <p:cNvPr id="62" name="Oval 61"/>
          <p:cNvSpPr/>
          <p:nvPr/>
        </p:nvSpPr>
        <p:spPr>
          <a:xfrm>
            <a:off x="4343400" y="684316"/>
            <a:ext cx="1676400" cy="1257300"/>
          </a:xfrm>
          <a:prstGeom prst="ellipse">
            <a:avLst/>
          </a:prstGeom>
          <a:solidFill>
            <a:schemeClr val="tx1">
              <a:lumMod val="65000"/>
              <a:lumOff val="3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0" name="TextBox 59"/>
          <p:cNvSpPr txBox="1"/>
          <p:nvPr/>
        </p:nvSpPr>
        <p:spPr>
          <a:xfrm>
            <a:off x="4648200" y="895350"/>
            <a:ext cx="1136850" cy="400110"/>
          </a:xfrm>
          <a:prstGeom prst="rect">
            <a:avLst/>
          </a:prstGeom>
          <a:noFill/>
        </p:spPr>
        <p:txBody>
          <a:bodyPr wrap="square" rtlCol="0">
            <a:spAutoFit/>
          </a:bodyPr>
          <a:lstStyle/>
          <a:p>
            <a:pPr marL="0" lvl="1"/>
            <a:r>
              <a:rPr lang="en-GB" altLang="en-US" sz="2000" b="1" dirty="0" smtClean="0"/>
              <a:t>Opioids</a:t>
            </a:r>
            <a:endParaRPr lang="en-GB" altLang="en-US" sz="2000" b="1" dirty="0"/>
          </a:p>
        </p:txBody>
      </p:sp>
      <p:grpSp>
        <p:nvGrpSpPr>
          <p:cNvPr id="2" name="Group 1"/>
          <p:cNvGrpSpPr/>
          <p:nvPr/>
        </p:nvGrpSpPr>
        <p:grpSpPr>
          <a:xfrm>
            <a:off x="5867400" y="1371601"/>
            <a:ext cx="1676400" cy="1276349"/>
            <a:chOff x="5618018" y="1826821"/>
            <a:chExt cx="1676400" cy="1701799"/>
          </a:xfrm>
        </p:grpSpPr>
        <p:sp>
          <p:nvSpPr>
            <p:cNvPr id="52" name="Oval 51"/>
            <p:cNvSpPr/>
            <p:nvPr/>
          </p:nvSpPr>
          <p:spPr>
            <a:xfrm>
              <a:off x="5618018" y="1826821"/>
              <a:ext cx="1676400" cy="1676400"/>
            </a:xfrm>
            <a:prstGeom prst="ellipse">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3" name="Oval 62"/>
            <p:cNvSpPr/>
            <p:nvPr/>
          </p:nvSpPr>
          <p:spPr>
            <a:xfrm>
              <a:off x="5618018" y="1828800"/>
              <a:ext cx="1676400" cy="1676400"/>
            </a:xfrm>
            <a:prstGeom prst="ellips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1" name="TextBox 60"/>
            <p:cNvSpPr txBox="1"/>
            <p:nvPr/>
          </p:nvSpPr>
          <p:spPr>
            <a:xfrm>
              <a:off x="5842520" y="2666845"/>
              <a:ext cx="1375698" cy="861775"/>
            </a:xfrm>
            <a:prstGeom prst="rect">
              <a:avLst/>
            </a:prstGeom>
            <a:noFill/>
          </p:spPr>
          <p:txBody>
            <a:bodyPr wrap="none" rtlCol="0">
              <a:spAutoFit/>
            </a:bodyPr>
            <a:lstStyle/>
            <a:p>
              <a:pPr marL="0" lvl="1"/>
              <a:r>
                <a:rPr lang="en-GB" altLang="en-US" sz="2000" b="1" dirty="0"/>
                <a:t>Cannabis</a:t>
              </a:r>
            </a:p>
            <a:p>
              <a:endParaRPr lang="en-US" sz="1600" b="1" dirty="0"/>
            </a:p>
          </p:txBody>
        </p:sp>
      </p:grpSp>
      <p:sp>
        <p:nvSpPr>
          <p:cNvPr id="65" name="Oval 64"/>
          <p:cNvSpPr/>
          <p:nvPr/>
        </p:nvSpPr>
        <p:spPr>
          <a:xfrm>
            <a:off x="5867400" y="2686050"/>
            <a:ext cx="1676400" cy="1257300"/>
          </a:xfrm>
          <a:prstGeom prst="ellips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4" name="TextBox 63"/>
          <p:cNvSpPr txBox="1"/>
          <p:nvPr/>
        </p:nvSpPr>
        <p:spPr>
          <a:xfrm>
            <a:off x="5943600" y="3128918"/>
            <a:ext cx="1524000" cy="369332"/>
          </a:xfrm>
          <a:prstGeom prst="rect">
            <a:avLst/>
          </a:prstGeom>
          <a:noFill/>
        </p:spPr>
        <p:txBody>
          <a:bodyPr wrap="square" rtlCol="0">
            <a:spAutoFit/>
          </a:bodyPr>
          <a:lstStyle/>
          <a:p>
            <a:pPr marL="0" lvl="1" algn="ctr"/>
            <a:r>
              <a:rPr lang="en-GB" altLang="en-US" b="1" dirty="0"/>
              <a:t>Stimulants</a:t>
            </a:r>
            <a:endParaRPr lang="en-US" sz="1400" b="1" dirty="0"/>
          </a:p>
        </p:txBody>
      </p:sp>
      <p:sp>
        <p:nvSpPr>
          <p:cNvPr id="67" name="Oval 66"/>
          <p:cNvSpPr/>
          <p:nvPr/>
        </p:nvSpPr>
        <p:spPr>
          <a:xfrm>
            <a:off x="4699151" y="3656858"/>
            <a:ext cx="1676400" cy="1257300"/>
          </a:xfrm>
          <a:prstGeom prst="ellips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6" name="TextBox 65"/>
          <p:cNvSpPr txBox="1"/>
          <p:nvPr/>
        </p:nvSpPr>
        <p:spPr>
          <a:xfrm>
            <a:off x="4419600" y="3982819"/>
            <a:ext cx="2286000" cy="769441"/>
          </a:xfrm>
          <a:prstGeom prst="rect">
            <a:avLst/>
          </a:prstGeom>
          <a:noFill/>
        </p:spPr>
        <p:txBody>
          <a:bodyPr wrap="square" rtlCol="0">
            <a:spAutoFit/>
          </a:bodyPr>
          <a:lstStyle/>
          <a:p>
            <a:pPr marL="0" lvl="1" algn="ctr"/>
            <a:r>
              <a:rPr lang="en-GB" altLang="en-US" sz="1600" b="1" dirty="0"/>
              <a:t>Sedative-</a:t>
            </a:r>
          </a:p>
          <a:p>
            <a:pPr marL="0" lvl="1" algn="ctr"/>
            <a:r>
              <a:rPr lang="en-GB" altLang="en-US" sz="1600" b="1" dirty="0"/>
              <a:t>hypnotics</a:t>
            </a:r>
          </a:p>
          <a:p>
            <a:pPr algn="ctr"/>
            <a:endParaRPr lang="en-US" sz="1200" b="1" dirty="0"/>
          </a:p>
        </p:txBody>
      </p:sp>
      <p:grpSp>
        <p:nvGrpSpPr>
          <p:cNvPr id="7" name="Group 6"/>
          <p:cNvGrpSpPr/>
          <p:nvPr/>
        </p:nvGrpSpPr>
        <p:grpSpPr>
          <a:xfrm>
            <a:off x="2819402" y="3714750"/>
            <a:ext cx="1752598" cy="1295400"/>
            <a:chOff x="2895600" y="4876800"/>
            <a:chExt cx="1752598" cy="1727200"/>
          </a:xfrm>
        </p:grpSpPr>
        <p:sp>
          <p:nvSpPr>
            <p:cNvPr id="55" name="Oval 54"/>
            <p:cNvSpPr/>
            <p:nvPr/>
          </p:nvSpPr>
          <p:spPr>
            <a:xfrm>
              <a:off x="2902527" y="4876800"/>
              <a:ext cx="1676400" cy="1676400"/>
            </a:xfrm>
            <a:prstGeom prst="ellipse">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9" name="Oval 58"/>
            <p:cNvSpPr/>
            <p:nvPr/>
          </p:nvSpPr>
          <p:spPr>
            <a:xfrm>
              <a:off x="2895600" y="4876800"/>
              <a:ext cx="1676400" cy="1676400"/>
            </a:xfrm>
            <a:prstGeom prst="ellips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8" name="TextBox 67"/>
            <p:cNvSpPr txBox="1"/>
            <p:nvPr/>
          </p:nvSpPr>
          <p:spPr>
            <a:xfrm>
              <a:off x="2970004" y="5906373"/>
              <a:ext cx="1678194" cy="697627"/>
            </a:xfrm>
            <a:prstGeom prst="rect">
              <a:avLst/>
            </a:prstGeom>
            <a:noFill/>
          </p:spPr>
          <p:txBody>
            <a:bodyPr wrap="square" rtlCol="0">
              <a:spAutoFit/>
            </a:bodyPr>
            <a:lstStyle/>
            <a:p>
              <a:pPr marL="0" lvl="1" algn="ctr"/>
              <a:r>
                <a:rPr lang="en-GB" altLang="en-US" sz="1600" b="1" dirty="0"/>
                <a:t>Hallucinogens</a:t>
              </a:r>
            </a:p>
            <a:p>
              <a:pPr algn="ctr"/>
              <a:endParaRPr lang="en-US" sz="1200" b="1" dirty="0"/>
            </a:p>
          </p:txBody>
        </p:sp>
      </p:grpSp>
      <p:grpSp>
        <p:nvGrpSpPr>
          <p:cNvPr id="6" name="Group 5"/>
          <p:cNvGrpSpPr/>
          <p:nvPr/>
        </p:nvGrpSpPr>
        <p:grpSpPr>
          <a:xfrm>
            <a:off x="1371600" y="2971800"/>
            <a:ext cx="1676400" cy="1276350"/>
            <a:chOff x="1676400" y="3886200"/>
            <a:chExt cx="1676400" cy="1701800"/>
          </a:xfrm>
        </p:grpSpPr>
        <p:sp>
          <p:nvSpPr>
            <p:cNvPr id="70" name="Oval 69"/>
            <p:cNvSpPr/>
            <p:nvPr/>
          </p:nvSpPr>
          <p:spPr>
            <a:xfrm>
              <a:off x="1676400" y="3886200"/>
              <a:ext cx="1676400" cy="1676400"/>
            </a:xfrm>
            <a:prstGeom prst="ellipse">
              <a:avLst/>
            </a:prstGeom>
            <a:blipFill>
              <a:blip r:embed="rId10"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1" name="Oval 70"/>
            <p:cNvSpPr/>
            <p:nvPr/>
          </p:nvSpPr>
          <p:spPr>
            <a:xfrm>
              <a:off x="1676400" y="3886200"/>
              <a:ext cx="1676400" cy="1676400"/>
            </a:xfrm>
            <a:prstGeom prst="ellipse">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2" name="TextBox 71"/>
            <p:cNvSpPr txBox="1"/>
            <p:nvPr/>
          </p:nvSpPr>
          <p:spPr>
            <a:xfrm>
              <a:off x="1752600" y="4726225"/>
              <a:ext cx="1553505" cy="861775"/>
            </a:xfrm>
            <a:prstGeom prst="rect">
              <a:avLst/>
            </a:prstGeom>
            <a:noFill/>
          </p:spPr>
          <p:txBody>
            <a:bodyPr wrap="square" rtlCol="0">
              <a:spAutoFit/>
            </a:bodyPr>
            <a:lstStyle/>
            <a:p>
              <a:pPr marL="0" lvl="1" algn="ctr"/>
              <a:r>
                <a:rPr lang="en-GB" altLang="en-US" sz="2000" b="1" dirty="0"/>
                <a:t>Tobacco</a:t>
              </a:r>
            </a:p>
            <a:p>
              <a:pPr algn="ctr"/>
              <a:endParaRPr lang="en-US" sz="1600" b="1" dirty="0"/>
            </a:p>
          </p:txBody>
        </p:sp>
      </p:grpSp>
      <p:grpSp>
        <p:nvGrpSpPr>
          <p:cNvPr id="5" name="Group 4"/>
          <p:cNvGrpSpPr/>
          <p:nvPr/>
        </p:nvGrpSpPr>
        <p:grpSpPr>
          <a:xfrm>
            <a:off x="1219202" y="1714500"/>
            <a:ext cx="1920951" cy="1254711"/>
            <a:chOff x="1676400" y="2365652"/>
            <a:chExt cx="1920951" cy="1672948"/>
          </a:xfrm>
        </p:grpSpPr>
        <p:pic>
          <p:nvPicPr>
            <p:cNvPr id="26" name="Picture 4" descr="inhalant"/>
            <p:cNvPicPr>
              <a:picLocks noChangeAspect="1" noChangeArrowheads="1"/>
            </p:cNvPicPr>
            <p:nvPr/>
          </p:nvPicPr>
          <p:blipFill rotWithShape="1">
            <a:blip r:embed="rId11" cstate="print">
              <a:duotone>
                <a:prstClr val="black"/>
                <a:schemeClr val="accent6">
                  <a:tint val="45000"/>
                  <a:satMod val="400000"/>
                </a:schemeClr>
              </a:duotone>
              <a:extLst>
                <a:ext uri="{28A0092B-C50C-407E-A947-70E740481C1C}">
                  <a14:useLocalDpi xmlns:a14="http://schemas.microsoft.com/office/drawing/2010/main" val="0"/>
                </a:ext>
              </a:extLst>
            </a:blip>
            <a:srcRect l="44911" t="14833" r="5089" b="24715"/>
            <a:stretch/>
          </p:blipFill>
          <p:spPr bwMode="auto">
            <a:xfrm>
              <a:off x="1676400" y="2365652"/>
              <a:ext cx="1920951" cy="1672948"/>
            </a:xfrm>
            <a:prstGeom prst="ellipse">
              <a:avLst/>
            </a:prstGeom>
            <a:ln w="9525">
              <a:no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752598" y="3362047"/>
              <a:ext cx="1786727" cy="451405"/>
            </a:xfrm>
            <a:prstGeom prst="rect">
              <a:avLst/>
            </a:prstGeom>
            <a:noFill/>
          </p:spPr>
          <p:txBody>
            <a:bodyPr wrap="square" rtlCol="0">
              <a:spAutoFit/>
            </a:bodyPr>
            <a:lstStyle/>
            <a:p>
              <a:r>
                <a:rPr lang="en-GB" altLang="en-US" sz="1600" b="1" dirty="0"/>
                <a:t>Volatile solvents</a:t>
              </a:r>
              <a:endParaRPr lang="en-US" sz="1600" b="1" dirty="0"/>
            </a:p>
          </p:txBody>
        </p:sp>
      </p:grpSp>
    </p:spTree>
    <p:custDataLst>
      <p:tags r:id="rId1"/>
    </p:custDataLst>
    <p:extLst>
      <p:ext uri="{BB962C8B-B14F-4D97-AF65-F5344CB8AC3E}">
        <p14:creationId xmlns:p14="http://schemas.microsoft.com/office/powerpoint/2010/main" val="1806762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500"/>
                                        <p:tgtEl>
                                          <p:spTgt spid="6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500"/>
                                        <p:tgtEl>
                                          <p:spTgt spid="6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500"/>
                                        <p:tgtEl>
                                          <p:spTgt spid="66"/>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animBg="1"/>
      <p:bldP spid="51" grpId="0" animBg="1"/>
      <p:bldP spid="53" grpId="0" animBg="1"/>
      <p:bldP spid="54" grpId="0" animBg="1"/>
      <p:bldP spid="62" grpId="0" animBg="1"/>
      <p:bldP spid="60" grpId="0"/>
      <p:bldP spid="65" grpId="0" animBg="1"/>
      <p:bldP spid="64" grpId="0"/>
      <p:bldP spid="67" grpId="0" animBg="1"/>
      <p:bldP spid="66" grpId="0"/>
    </p:bldLst>
  </p:timing>
</p:sld>
</file>

<file path=ppt/tags/tag1.xml><?xml version="1.0" encoding="utf-8"?>
<p:tagLst xmlns:a="http://schemas.openxmlformats.org/drawingml/2006/main" xmlns:r="http://schemas.openxmlformats.org/officeDocument/2006/relationships" xmlns:p="http://schemas.openxmlformats.org/presentationml/2006/main">
  <p:tag name="AUDIO_IMPORT" val="D:\PHFI\output\audio\slide04.wav"/>
  <p:tag name="ELAPSEDTIME" val="24.19"/>
  <p:tag name="TIMELINE" val="0.4/5.9/7.3/10.8/12.4/17.3/19.1"/>
  <p:tag name="ARTICULATE_SLIDE_NAV" val="5"/>
  <p:tag name="AUDIO_ID" val="261"/>
  <p:tag name="ARTICULATE_SLIDE_GUID" val="be0d81f3-e7b4-4ad5-ab27-31b38b500261"/>
  <p:tag name="ISPRING_CUSTOM_TIMING_USED" val="1"/>
  <p:tag name="ISPRING_SLIDE_INDENT_LEVEL" val="0"/>
  <p:tag name="GENSWF_ADVANCE_TIME" val="35.343"/>
  <p:tag name="TIMING" val="|0.567|13.101|1.389|11.307|3.758"/>
  <p:tag name="ISPRING_SLIDE_ID" val="{4A03CDB1-4FF8-4C0B-81B3-63037FA7B0D9}"/>
</p:tagLst>
</file>

<file path=ppt/tags/tag2.xml><?xml version="1.0" encoding="utf-8"?>
<p:tagLst xmlns:a="http://schemas.openxmlformats.org/drawingml/2006/main" xmlns:r="http://schemas.openxmlformats.org/officeDocument/2006/relationships" xmlns:p="http://schemas.openxmlformats.org/presentationml/2006/main">
  <p:tag name="ARTICULATE_SLIDE_GUID" val="70f110bf-45df-4a1e-818d-cbbcbae44831"/>
  <p:tag name="AUDIO_IMPORT" val="D:\PHFI\output\audio\slide08.wav"/>
  <p:tag name="ELAPSEDTIME" val="9.64"/>
  <p:tag name="TIMELINE" val="0.6/3.6/5.0"/>
  <p:tag name="ARTICULATE_SLIDE_NAV" val="9"/>
  <p:tag name="AUDIO_ID" val="262"/>
  <p:tag name="ISPRING_CUSTOM_TIMING_USED" val="1"/>
  <p:tag name="ISPRING_SLIDE_INDENT_LEVEL" val="0"/>
  <p:tag name="GENSWF_ADVANCE_TIME" val="25.234"/>
  <p:tag name="TIMING" val="|0.776|3.65|0.72|3.788|3.515|3.395"/>
  <p:tag name="ISPRING_SLIDE_ID" val="{046CA6D9-92CE-4D9A-BE92-91BDE3F66ECC}"/>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xml><?xml version="1.0" encoding="utf-8"?>
<p:tagLst xmlns:a="http://schemas.openxmlformats.org/drawingml/2006/main" xmlns:r="http://schemas.openxmlformats.org/officeDocument/2006/relationships" xmlns:p="http://schemas.openxmlformats.org/presentationml/2006/main">
  <p:tag name="ARTICULATE_SLIDE_GUID" val="57e07e28-475b-4f0f-b030-f668b5acb01a"/>
  <p:tag name="TIMELINE" val="1.9/4.0/6.2"/>
  <p:tag name="ELAPSEDTIME" val="8.4"/>
  <p:tag name="ARTICULATE_SLIDE_NAV" val="10"/>
  <p:tag name="ISPRING_CUSTOM_TIMING_USED" val="1"/>
  <p:tag name="ISPRING_SLIDE_INDENT_LEVEL" val="0"/>
  <p:tag name="GENSWF_ADVANCE_TIME" val="22.665"/>
  <p:tag name="TIMING" val="|2.238|5.288|2.402"/>
  <p:tag name="ISPRING_SLIDE_ID" val="{C7A97B95-A97A-438E-BF23-C6088C8E9339}"/>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xml><?xml version="1.0" encoding="utf-8"?>
<p:tagLst xmlns:a="http://schemas.openxmlformats.org/drawingml/2006/main" xmlns:r="http://schemas.openxmlformats.org/officeDocument/2006/relationships" xmlns:p="http://schemas.openxmlformats.org/presentationml/2006/main">
  <p:tag name="ARTICULATE_SLIDE_GUID" val="a8931149-424a-43c2-b0cf-be79db94a623"/>
  <p:tag name="ISPRING_CUSTOM_TIMING_USED" val="1"/>
  <p:tag name="ISPRING_SLIDE_INDENT_LEVEL" val="0"/>
  <p:tag name="GENSWF_ADVANCE_TIME" val="54.472"/>
  <p:tag name="TIMING" val="|3.098|5.352|2.853|3.797|4.38|17.272|10.792"/>
  <p:tag name="ISPRING_SLIDE_ID" val="{9727D516-10E2-42B1-96B1-B2B0711AD123}"/>
</p:tagLst>
</file>

<file path=ppt/tags/tag7.xml><?xml version="1.0" encoding="utf-8"?>
<p:tagLst xmlns:a="http://schemas.openxmlformats.org/drawingml/2006/main" xmlns:r="http://schemas.openxmlformats.org/officeDocument/2006/relationships" xmlns:p="http://schemas.openxmlformats.org/presentationml/2006/main">
  <p:tag name="ARTICULATE_SLIDE_GUID" val="fe04f864-d9d4-4444-a330-03b139dcb559"/>
  <p:tag name="ISPRING_CUSTOM_TIMING_USED" val="1"/>
  <p:tag name="ISPRING_SLIDE_INDENT_LEVEL" val="0"/>
  <p:tag name="GENSWF_ADVANCE_TIME" val="17.659"/>
  <p:tag name="TIMING" val="|1.615|0.772|3.752|1.435|1.364|1.227|3.669|1.482|1.261"/>
  <p:tag name="ISPRING_SLIDE_ID" val="{3BCD9038-9009-4E8B-B1F2-5F9B0BFEAB6B}"/>
</p:tagLst>
</file>

<file path=ppt/tags/tag8.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1"/>
  <p:tag name="TIMING" val="|14.308|16.621|19.272|3.492"/>
  <p:tag name="ISPRING_SLIDE_ID" val="{11D8397F-ECC3-4A92-BFEC-2745D02B62BC}"/>
  <p:tag name="GENSWF_ADVANCE_TIME" val="59.40"/>
</p:tagLst>
</file>

<file path=ppt/tags/tag9.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1"/>
  <p:tag name="TIMING" val="|18.398|11.979|5.022|3.999"/>
  <p:tag name="ISPRING_SLIDE_ID" val="{03788077-9603-4827-A88B-E80C9EFCE3B3}"/>
  <p:tag name="GENSWF_ADVANCE_TIME" val="49.22"/>
</p:tagLst>
</file>

<file path=ppt/theme/theme1.xml><?xml version="1.0" encoding="utf-8"?>
<a:theme xmlns:a="http://schemas.openxmlformats.org/drawingml/2006/main" name="Wisp">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1697</TotalTime>
  <Words>2167</Words>
  <Application>Microsoft Office PowerPoint</Application>
  <PresentationFormat>On-screen Show (16:9)</PresentationFormat>
  <Paragraphs>397</Paragraphs>
  <Slides>57</Slides>
  <Notes>33</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57</vt:i4>
      </vt:variant>
    </vt:vector>
  </HeadingPairs>
  <TitlesOfParts>
    <vt:vector size="73" baseType="lpstr">
      <vt:lpstr>Archer Semibold</vt:lpstr>
      <vt:lpstr>ArcherPro Semibold</vt:lpstr>
      <vt:lpstr>Arial</vt:lpstr>
      <vt:lpstr>Arial Narrow</vt:lpstr>
      <vt:lpstr>Calibri</vt:lpstr>
      <vt:lpstr>Calibri Light</vt:lpstr>
      <vt:lpstr>Cambria</vt:lpstr>
      <vt:lpstr>Century Gothic</vt:lpstr>
      <vt:lpstr>Garamond</vt:lpstr>
      <vt:lpstr>GKGHD E+ A Garamond</vt:lpstr>
      <vt:lpstr>Verdana</vt:lpstr>
      <vt:lpstr>Wingdings</vt:lpstr>
      <vt:lpstr>Wingdings 3</vt:lpstr>
      <vt:lpstr>Wisp</vt:lpstr>
      <vt:lpstr>1_Office Theme</vt:lpstr>
      <vt:lpstr>Office Theme</vt:lpstr>
      <vt:lpstr>National Survey on Extent and Pattern of Substance Use in India</vt:lpstr>
      <vt:lpstr>PART 1:  Overview of Addictive Substances</vt:lpstr>
      <vt:lpstr>What are addictive substances?</vt:lpstr>
      <vt:lpstr>PowerPoint Presentation</vt:lpstr>
      <vt:lpstr>Addictive Substances act on brain</vt:lpstr>
      <vt:lpstr>PowerPoint Presentation</vt:lpstr>
      <vt:lpstr>PowerPoint Presentation</vt:lpstr>
      <vt:lpstr>Activity</vt:lpstr>
      <vt:lpstr>PowerPoint Presentation</vt:lpstr>
      <vt:lpstr>Classification </vt:lpstr>
      <vt:lpstr>Alcoholic beverages</vt:lpstr>
      <vt:lpstr>Different types of alcoholic beverages</vt:lpstr>
      <vt:lpstr>Classification </vt:lpstr>
      <vt:lpstr>Opioids</vt:lpstr>
      <vt:lpstr>Opioids: Types</vt:lpstr>
      <vt:lpstr>Opioid types: Natural opiates </vt:lpstr>
      <vt:lpstr>PowerPoint Presentation</vt:lpstr>
      <vt:lpstr>Opioid types: pharmaceuticals</vt:lpstr>
      <vt:lpstr>Opioid types: pharmaceuticals</vt:lpstr>
      <vt:lpstr>Opioid types: pharmaceuticals</vt:lpstr>
      <vt:lpstr>Opioids – effects </vt:lpstr>
      <vt:lpstr>Classification </vt:lpstr>
      <vt:lpstr>Cannabis  </vt:lpstr>
      <vt:lpstr>PowerPoint Presentation</vt:lpstr>
      <vt:lpstr>PowerPoint Presentation</vt:lpstr>
      <vt:lpstr>PowerPoint Presentation</vt:lpstr>
      <vt:lpstr>Cannabis: Psychological effects</vt:lpstr>
      <vt:lpstr>Classification </vt:lpstr>
      <vt:lpstr>Sedative – hypnotics</vt:lpstr>
      <vt:lpstr>PowerPoint Presentation</vt:lpstr>
      <vt:lpstr>Use of Sedative – hypnotics as drugs of abuse</vt:lpstr>
      <vt:lpstr>Classification </vt:lpstr>
      <vt:lpstr>Coca leaf and cocaine powder</vt:lpstr>
      <vt:lpstr>Amphetamine Type Stimulants (ATS)</vt:lpstr>
      <vt:lpstr>Stimulants: Psychological effects</vt:lpstr>
      <vt:lpstr>Classification </vt:lpstr>
      <vt:lpstr>PowerPoint Presentation</vt:lpstr>
      <vt:lpstr>CNS Hallucinogens</vt:lpstr>
      <vt:lpstr>Classification </vt:lpstr>
      <vt:lpstr>Tobacco: smoking form </vt:lpstr>
      <vt:lpstr>Tobacco: Smokeless form</vt:lpstr>
      <vt:lpstr>Classification </vt:lpstr>
      <vt:lpstr>Volatile solvents (Inhalants)</vt:lpstr>
      <vt:lpstr>How are Inhalants used?</vt:lpstr>
      <vt:lpstr>Common chemicals / items used as inhalants</vt:lpstr>
      <vt:lpstr>Classification </vt:lpstr>
      <vt:lpstr>Others </vt:lpstr>
      <vt:lpstr>PART 2:  Problems Associated with Use of Addictive Substances</vt:lpstr>
      <vt:lpstr>Types of Harms Associated with Use of Addictive Substances</vt:lpstr>
      <vt:lpstr>Group Activity: Listing problems with drug use</vt:lpstr>
      <vt:lpstr>Drug related problems: Physical</vt:lpstr>
      <vt:lpstr>Drug related Problems: Psychological</vt:lpstr>
      <vt:lpstr>Drug related problems: Familial-Social</vt:lpstr>
      <vt:lpstr>Drug related problems: Occupational</vt:lpstr>
      <vt:lpstr>Drug related problems: Financial</vt:lpstr>
      <vt:lpstr>Drug related problem: Legal</vt:lpstr>
      <vt:lpstr>Thank you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SCIENCE OF ADDICTION</dc:title>
  <dc:creator>Ravindra</dc:creator>
  <cp:lastModifiedBy>Alok Agrawal</cp:lastModifiedBy>
  <cp:revision>69</cp:revision>
  <dcterms:created xsi:type="dcterms:W3CDTF">2015-12-16T04:17:01Z</dcterms:created>
  <dcterms:modified xsi:type="dcterms:W3CDTF">2018-01-09T15:42:56Z</dcterms:modified>
</cp:coreProperties>
</file>