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5" r:id="rId3"/>
  </p:sldMasterIdLst>
  <p:notesMasterIdLst>
    <p:notesMasterId r:id="rId59"/>
  </p:notesMasterIdLst>
  <p:sldIdLst>
    <p:sldId id="280" r:id="rId4"/>
    <p:sldId id="282" r:id="rId5"/>
    <p:sldId id="258" r:id="rId6"/>
    <p:sldId id="283" r:id="rId7"/>
    <p:sldId id="284" r:id="rId8"/>
    <p:sldId id="285" r:id="rId9"/>
    <p:sldId id="286" r:id="rId10"/>
    <p:sldId id="287" r:id="rId11"/>
    <p:sldId id="259" r:id="rId12"/>
    <p:sldId id="260" r:id="rId13"/>
    <p:sldId id="288" r:id="rId14"/>
    <p:sldId id="289" r:id="rId15"/>
    <p:sldId id="262" r:id="rId16"/>
    <p:sldId id="263" r:id="rId17"/>
    <p:sldId id="264" r:id="rId18"/>
    <p:sldId id="265" r:id="rId19"/>
    <p:sldId id="266" r:id="rId20"/>
    <p:sldId id="267" r:id="rId21"/>
    <p:sldId id="290" r:id="rId22"/>
    <p:sldId id="292" r:id="rId23"/>
    <p:sldId id="291" r:id="rId24"/>
    <p:sldId id="275" r:id="rId25"/>
    <p:sldId id="276" r:id="rId26"/>
    <p:sldId id="277" r:id="rId27"/>
    <p:sldId id="278" r:id="rId28"/>
    <p:sldId id="279" r:id="rId29"/>
    <p:sldId id="321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22" r:id="rId41"/>
    <p:sldId id="305" r:id="rId42"/>
    <p:sldId id="306" r:id="rId43"/>
    <p:sldId id="325" r:id="rId44"/>
    <p:sldId id="308" r:id="rId45"/>
    <p:sldId id="326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281" r:id="rId58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652" autoAdjust="0"/>
  </p:normalViewPr>
  <p:slideViewPr>
    <p:cSldViewPr snapToGrid="0">
      <p:cViewPr varScale="1">
        <p:scale>
          <a:sx n="108" d="100"/>
          <a:sy n="108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2C4125-E6EE-44AE-BF0B-5D986F435A74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3FDD4792-69D3-4E90-8555-438B799CF0DC}">
      <dgm:prSet phldrT="[Text]" custT="1"/>
      <dgm:spPr/>
      <dgm:t>
        <a:bodyPr/>
        <a:lstStyle/>
        <a:p>
          <a:r>
            <a:rPr lang="en-US" sz="2400" b="1" dirty="0"/>
            <a:t>Substance use </a:t>
          </a:r>
          <a:endParaRPr lang="en-GB" sz="2400" b="1" dirty="0"/>
        </a:p>
      </dgm:t>
    </dgm:pt>
    <dgm:pt modelId="{F34C379A-9001-44DE-A9D7-6B75E46C900C}" type="parTrans" cxnId="{FAE5D3B9-2654-4B69-97B5-3F1BEA1C9695}">
      <dgm:prSet/>
      <dgm:spPr/>
      <dgm:t>
        <a:bodyPr/>
        <a:lstStyle/>
        <a:p>
          <a:endParaRPr lang="en-GB" sz="4400" b="1"/>
        </a:p>
      </dgm:t>
    </dgm:pt>
    <dgm:pt modelId="{48ECCD10-30A3-4801-BE77-F43BBA80FB08}" type="sibTrans" cxnId="{FAE5D3B9-2654-4B69-97B5-3F1BEA1C9695}">
      <dgm:prSet custT="1"/>
      <dgm:spPr/>
      <dgm:t>
        <a:bodyPr/>
        <a:lstStyle/>
        <a:p>
          <a:endParaRPr lang="en-GB" sz="2800" b="1"/>
        </a:p>
      </dgm:t>
    </dgm:pt>
    <dgm:pt modelId="{E0DD5F51-58E8-4768-B745-2B6C3A7F7C9B}">
      <dgm:prSet phldrT="[Text]" custT="1"/>
      <dgm:spPr/>
      <dgm:t>
        <a:bodyPr/>
        <a:lstStyle/>
        <a:p>
          <a:r>
            <a:rPr lang="en-US" sz="2000" b="1" dirty="0"/>
            <a:t>Dependence</a:t>
          </a:r>
          <a:endParaRPr lang="en-GB" sz="2000" b="1" dirty="0"/>
        </a:p>
      </dgm:t>
    </dgm:pt>
    <dgm:pt modelId="{C8A7BE39-1450-4E6C-8B59-614031E51FC5}" type="parTrans" cxnId="{283A5F98-9AB9-4FC6-85E0-38CDCFFC8929}">
      <dgm:prSet/>
      <dgm:spPr/>
      <dgm:t>
        <a:bodyPr/>
        <a:lstStyle/>
        <a:p>
          <a:endParaRPr lang="en-GB" sz="4400" b="1"/>
        </a:p>
      </dgm:t>
    </dgm:pt>
    <dgm:pt modelId="{2D872AFC-EF44-4B9A-AD16-9FFA5E9B63DA}" type="sibTrans" cxnId="{283A5F98-9AB9-4FC6-85E0-38CDCFFC8929}">
      <dgm:prSet custT="1"/>
      <dgm:spPr/>
      <dgm:t>
        <a:bodyPr/>
        <a:lstStyle/>
        <a:p>
          <a:endParaRPr lang="en-GB" sz="2800" b="1"/>
        </a:p>
      </dgm:t>
    </dgm:pt>
    <dgm:pt modelId="{A8E5D869-E2C7-46F0-A634-167B16AB9477}">
      <dgm:prSet phldrT="[Text]" custT="1"/>
      <dgm:spPr/>
      <dgm:t>
        <a:bodyPr/>
        <a:lstStyle/>
        <a:p>
          <a:r>
            <a:rPr lang="en-US" sz="2400" b="1" dirty="0"/>
            <a:t>Stop substance use</a:t>
          </a:r>
          <a:endParaRPr lang="en-GB" sz="2400" b="1" dirty="0"/>
        </a:p>
      </dgm:t>
    </dgm:pt>
    <dgm:pt modelId="{BC56A75E-DD82-4298-B830-ECCFC1947E06}" type="parTrans" cxnId="{293CAD80-B256-477C-A7C7-E900663A2DF2}">
      <dgm:prSet/>
      <dgm:spPr/>
      <dgm:t>
        <a:bodyPr/>
        <a:lstStyle/>
        <a:p>
          <a:endParaRPr lang="en-GB" sz="4400" b="1"/>
        </a:p>
      </dgm:t>
    </dgm:pt>
    <dgm:pt modelId="{CB35A563-2F74-4BE8-821A-01073E947A2D}" type="sibTrans" cxnId="{293CAD80-B256-477C-A7C7-E900663A2DF2}">
      <dgm:prSet custT="1"/>
      <dgm:spPr/>
      <dgm:t>
        <a:bodyPr/>
        <a:lstStyle/>
        <a:p>
          <a:endParaRPr lang="en-GB" sz="2800" b="1"/>
        </a:p>
      </dgm:t>
    </dgm:pt>
    <dgm:pt modelId="{831463D2-D946-47C8-97C9-C189A23F9887}" type="pres">
      <dgm:prSet presAssocID="{212C4125-E6EE-44AE-BF0B-5D986F435A7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3FFE51-C663-4BA3-A044-C4A510209BC9}" type="pres">
      <dgm:prSet presAssocID="{3FDD4792-69D3-4E90-8555-438B799CF0DC}" presName="node" presStyleLbl="node1" presStyleIdx="0" presStyleCnt="3" custScaleX="1724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E42298-A799-403D-81A6-790074C2A33E}" type="pres">
      <dgm:prSet presAssocID="{48ECCD10-30A3-4801-BE77-F43BBA80FB0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1DC9AB6-65C0-4D6C-82EC-560FC2E8C7E2}" type="pres">
      <dgm:prSet presAssocID="{48ECCD10-30A3-4801-BE77-F43BBA80FB0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979DC7C-EDFD-4A6A-B39F-B9C6D5EFDE17}" type="pres">
      <dgm:prSet presAssocID="{E0DD5F51-58E8-4768-B745-2B6C3A7F7C9B}" presName="node" presStyleLbl="node1" presStyleIdx="1" presStyleCnt="3" custScaleX="172430" custRadScaleRad="230366" custRadScaleInc="-291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8EA7F4-73BD-4BC0-8218-33DEE5B6CB2C}" type="pres">
      <dgm:prSet presAssocID="{2D872AFC-EF44-4B9A-AD16-9FFA5E9B63DA}" presName="sibTrans" presStyleLbl="sibTrans2D1" presStyleIdx="1" presStyleCnt="3"/>
      <dgm:spPr/>
      <dgm:t>
        <a:bodyPr/>
        <a:lstStyle/>
        <a:p>
          <a:endParaRPr lang="en-US"/>
        </a:p>
      </dgm:t>
    </dgm:pt>
    <dgm:pt modelId="{6442431D-386E-46C2-BACE-D98C1AA6BDCB}" type="pres">
      <dgm:prSet presAssocID="{2D872AFC-EF44-4B9A-AD16-9FFA5E9B63DA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1596605B-76E1-4310-9357-2B437DC6A297}" type="pres">
      <dgm:prSet presAssocID="{A8E5D869-E2C7-46F0-A634-167B16AB9477}" presName="node" presStyleLbl="node1" presStyleIdx="2" presStyleCnt="3" custScaleX="172430" custRadScaleRad="207421" custRadScaleInc="26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558CD3-772C-4571-B932-39E40DBA2B20}" type="pres">
      <dgm:prSet presAssocID="{CB35A563-2F74-4BE8-821A-01073E947A2D}" presName="sibTrans" presStyleLbl="sibTrans2D1" presStyleIdx="2" presStyleCnt="3"/>
      <dgm:spPr/>
      <dgm:t>
        <a:bodyPr/>
        <a:lstStyle/>
        <a:p>
          <a:endParaRPr lang="en-US"/>
        </a:p>
      </dgm:t>
    </dgm:pt>
    <dgm:pt modelId="{F8782C12-BD0E-4E0E-846F-0814FFC42046}" type="pres">
      <dgm:prSet presAssocID="{CB35A563-2F74-4BE8-821A-01073E947A2D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CD990EF2-7DD9-471E-97F7-1E905C37B8CD}" type="presOf" srcId="{212C4125-E6EE-44AE-BF0B-5D986F435A74}" destId="{831463D2-D946-47C8-97C9-C189A23F9887}" srcOrd="0" destOrd="0" presId="urn:microsoft.com/office/officeart/2005/8/layout/cycle2"/>
    <dgm:cxn modelId="{283A5F98-9AB9-4FC6-85E0-38CDCFFC8929}" srcId="{212C4125-E6EE-44AE-BF0B-5D986F435A74}" destId="{E0DD5F51-58E8-4768-B745-2B6C3A7F7C9B}" srcOrd="1" destOrd="0" parTransId="{C8A7BE39-1450-4E6C-8B59-614031E51FC5}" sibTransId="{2D872AFC-EF44-4B9A-AD16-9FFA5E9B63DA}"/>
    <dgm:cxn modelId="{AD5436AB-72A5-49A4-A9D3-C2986A544E5B}" type="presOf" srcId="{A8E5D869-E2C7-46F0-A634-167B16AB9477}" destId="{1596605B-76E1-4310-9357-2B437DC6A297}" srcOrd="0" destOrd="0" presId="urn:microsoft.com/office/officeart/2005/8/layout/cycle2"/>
    <dgm:cxn modelId="{948E4BAE-FB28-4DFD-B6BB-2D38E0E3F8A7}" type="presOf" srcId="{3FDD4792-69D3-4E90-8555-438B799CF0DC}" destId="{F53FFE51-C663-4BA3-A044-C4A510209BC9}" srcOrd="0" destOrd="0" presId="urn:microsoft.com/office/officeart/2005/8/layout/cycle2"/>
    <dgm:cxn modelId="{FAE5D3B9-2654-4B69-97B5-3F1BEA1C9695}" srcId="{212C4125-E6EE-44AE-BF0B-5D986F435A74}" destId="{3FDD4792-69D3-4E90-8555-438B799CF0DC}" srcOrd="0" destOrd="0" parTransId="{F34C379A-9001-44DE-A9D7-6B75E46C900C}" sibTransId="{48ECCD10-30A3-4801-BE77-F43BBA80FB08}"/>
    <dgm:cxn modelId="{A54DF80F-274F-4D33-BFAE-53FD0EF73D32}" type="presOf" srcId="{E0DD5F51-58E8-4768-B745-2B6C3A7F7C9B}" destId="{4979DC7C-EDFD-4A6A-B39F-B9C6D5EFDE17}" srcOrd="0" destOrd="0" presId="urn:microsoft.com/office/officeart/2005/8/layout/cycle2"/>
    <dgm:cxn modelId="{03E65D82-8FB9-4713-9275-17996A0C7DB6}" type="presOf" srcId="{48ECCD10-30A3-4801-BE77-F43BBA80FB08}" destId="{0AE42298-A799-403D-81A6-790074C2A33E}" srcOrd="0" destOrd="0" presId="urn:microsoft.com/office/officeart/2005/8/layout/cycle2"/>
    <dgm:cxn modelId="{6EC86BBD-95BF-4895-9B46-63FD69F8BBE8}" type="presOf" srcId="{CB35A563-2F74-4BE8-821A-01073E947A2D}" destId="{CD558CD3-772C-4571-B932-39E40DBA2B20}" srcOrd="0" destOrd="0" presId="urn:microsoft.com/office/officeart/2005/8/layout/cycle2"/>
    <dgm:cxn modelId="{F9372F2D-0E4F-4DFF-A690-A90C962BEDE3}" type="presOf" srcId="{2D872AFC-EF44-4B9A-AD16-9FFA5E9B63DA}" destId="{6442431D-386E-46C2-BACE-D98C1AA6BDCB}" srcOrd="1" destOrd="0" presId="urn:microsoft.com/office/officeart/2005/8/layout/cycle2"/>
    <dgm:cxn modelId="{AD8D8605-6EEB-4F45-9517-0D17257BE045}" type="presOf" srcId="{48ECCD10-30A3-4801-BE77-F43BBA80FB08}" destId="{11DC9AB6-65C0-4D6C-82EC-560FC2E8C7E2}" srcOrd="1" destOrd="0" presId="urn:microsoft.com/office/officeart/2005/8/layout/cycle2"/>
    <dgm:cxn modelId="{5E429ABB-0834-4495-986C-536EB2D3288E}" type="presOf" srcId="{2D872AFC-EF44-4B9A-AD16-9FFA5E9B63DA}" destId="{8E8EA7F4-73BD-4BC0-8218-33DEE5B6CB2C}" srcOrd="0" destOrd="0" presId="urn:microsoft.com/office/officeart/2005/8/layout/cycle2"/>
    <dgm:cxn modelId="{293CAD80-B256-477C-A7C7-E900663A2DF2}" srcId="{212C4125-E6EE-44AE-BF0B-5D986F435A74}" destId="{A8E5D869-E2C7-46F0-A634-167B16AB9477}" srcOrd="2" destOrd="0" parTransId="{BC56A75E-DD82-4298-B830-ECCFC1947E06}" sibTransId="{CB35A563-2F74-4BE8-821A-01073E947A2D}"/>
    <dgm:cxn modelId="{F1D6C7B1-4FB0-489E-A412-886312D1B735}" type="presOf" srcId="{CB35A563-2F74-4BE8-821A-01073E947A2D}" destId="{F8782C12-BD0E-4E0E-846F-0814FFC42046}" srcOrd="1" destOrd="0" presId="urn:microsoft.com/office/officeart/2005/8/layout/cycle2"/>
    <dgm:cxn modelId="{7B158B9A-4D19-461A-920F-6436F262DA23}" type="presParOf" srcId="{831463D2-D946-47C8-97C9-C189A23F9887}" destId="{F53FFE51-C663-4BA3-A044-C4A510209BC9}" srcOrd="0" destOrd="0" presId="urn:microsoft.com/office/officeart/2005/8/layout/cycle2"/>
    <dgm:cxn modelId="{D5B3A7BA-88D6-4484-9C3F-86A63B8CDD85}" type="presParOf" srcId="{831463D2-D946-47C8-97C9-C189A23F9887}" destId="{0AE42298-A799-403D-81A6-790074C2A33E}" srcOrd="1" destOrd="0" presId="urn:microsoft.com/office/officeart/2005/8/layout/cycle2"/>
    <dgm:cxn modelId="{782E67D9-DF00-4135-899C-4083C3E3222D}" type="presParOf" srcId="{0AE42298-A799-403D-81A6-790074C2A33E}" destId="{11DC9AB6-65C0-4D6C-82EC-560FC2E8C7E2}" srcOrd="0" destOrd="0" presId="urn:microsoft.com/office/officeart/2005/8/layout/cycle2"/>
    <dgm:cxn modelId="{C98BAD44-3ACE-491E-9DD0-82EDE2DE19F3}" type="presParOf" srcId="{831463D2-D946-47C8-97C9-C189A23F9887}" destId="{4979DC7C-EDFD-4A6A-B39F-B9C6D5EFDE17}" srcOrd="2" destOrd="0" presId="urn:microsoft.com/office/officeart/2005/8/layout/cycle2"/>
    <dgm:cxn modelId="{E545205A-1CA8-4DDB-841B-4B6FF1887D7A}" type="presParOf" srcId="{831463D2-D946-47C8-97C9-C189A23F9887}" destId="{8E8EA7F4-73BD-4BC0-8218-33DEE5B6CB2C}" srcOrd="3" destOrd="0" presId="urn:microsoft.com/office/officeart/2005/8/layout/cycle2"/>
    <dgm:cxn modelId="{EA2CE80F-E229-41D8-BD50-9D7B9587F9D2}" type="presParOf" srcId="{8E8EA7F4-73BD-4BC0-8218-33DEE5B6CB2C}" destId="{6442431D-386E-46C2-BACE-D98C1AA6BDCB}" srcOrd="0" destOrd="0" presId="urn:microsoft.com/office/officeart/2005/8/layout/cycle2"/>
    <dgm:cxn modelId="{5DE18F21-41F2-45CF-A6C8-AD5BCC617E8E}" type="presParOf" srcId="{831463D2-D946-47C8-97C9-C189A23F9887}" destId="{1596605B-76E1-4310-9357-2B437DC6A297}" srcOrd="4" destOrd="0" presId="urn:microsoft.com/office/officeart/2005/8/layout/cycle2"/>
    <dgm:cxn modelId="{7377B892-5E29-4388-9F96-BA541FB59821}" type="presParOf" srcId="{831463D2-D946-47C8-97C9-C189A23F9887}" destId="{CD558CD3-772C-4571-B932-39E40DBA2B20}" srcOrd="5" destOrd="0" presId="urn:microsoft.com/office/officeart/2005/8/layout/cycle2"/>
    <dgm:cxn modelId="{522D0F60-87EF-4585-AB32-B71FE1F3D6D4}" type="presParOf" srcId="{CD558CD3-772C-4571-B932-39E40DBA2B20}" destId="{F8782C12-BD0E-4E0E-846F-0814FFC4204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A9FFCF-3CC6-497B-AFCF-B68C3348291C}" type="doc">
      <dgm:prSet loTypeId="urn:microsoft.com/office/officeart/2005/8/layout/hierarchy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64F5A3A4-BCBC-496E-9429-82C73A951F92}">
      <dgm:prSet phldrT="[Text]"/>
      <dgm:spPr/>
      <dgm:t>
        <a:bodyPr/>
        <a:lstStyle/>
        <a:p>
          <a:r>
            <a:rPr lang="en-US" dirty="0"/>
            <a:t>Achieving abstinence</a:t>
          </a:r>
        </a:p>
      </dgm:t>
    </dgm:pt>
    <dgm:pt modelId="{510081F1-A4B0-4B28-A5BB-F0021AD6CCA7}" type="parTrans" cxnId="{6F20E2A8-3C89-4E77-AC18-1C59BFE9CE4E}">
      <dgm:prSet/>
      <dgm:spPr/>
      <dgm:t>
        <a:bodyPr/>
        <a:lstStyle/>
        <a:p>
          <a:endParaRPr lang="en-US"/>
        </a:p>
      </dgm:t>
    </dgm:pt>
    <dgm:pt modelId="{CE5DC288-5D5D-413A-9F0F-04AA1EF8FE74}" type="sibTrans" cxnId="{6F20E2A8-3C89-4E77-AC18-1C59BFE9CE4E}">
      <dgm:prSet/>
      <dgm:spPr/>
      <dgm:t>
        <a:bodyPr/>
        <a:lstStyle/>
        <a:p>
          <a:endParaRPr lang="en-US"/>
        </a:p>
      </dgm:t>
    </dgm:pt>
    <dgm:pt modelId="{A6AEDD9B-2ED3-42D6-AB90-3458758B9081}">
      <dgm:prSet phldrT="[Text]"/>
      <dgm:spPr/>
      <dgm:t>
        <a:bodyPr/>
        <a:lstStyle/>
        <a:p>
          <a:r>
            <a:rPr lang="en-US" dirty="0" smtClean="0"/>
            <a:t>Forcibly</a:t>
          </a:r>
          <a:endParaRPr lang="en-US" dirty="0"/>
        </a:p>
      </dgm:t>
    </dgm:pt>
    <dgm:pt modelId="{9B3F7311-3965-4179-95B8-1963EF1ED07C}" type="parTrans" cxnId="{296471C1-D520-41D1-81EF-6FF85B4C48C1}">
      <dgm:prSet/>
      <dgm:spPr/>
      <dgm:t>
        <a:bodyPr/>
        <a:lstStyle/>
        <a:p>
          <a:endParaRPr lang="en-US"/>
        </a:p>
      </dgm:t>
    </dgm:pt>
    <dgm:pt modelId="{21555B3A-A2A2-4CBD-BAD5-57BB72BC7193}" type="sibTrans" cxnId="{296471C1-D520-41D1-81EF-6FF85B4C48C1}">
      <dgm:prSet/>
      <dgm:spPr/>
      <dgm:t>
        <a:bodyPr/>
        <a:lstStyle/>
        <a:p>
          <a:endParaRPr lang="en-US"/>
        </a:p>
      </dgm:t>
    </dgm:pt>
    <dgm:pt modelId="{DA2ACA70-1F00-47B2-9783-A71805E6A290}">
      <dgm:prSet phldrT="[Text]"/>
      <dgm:spPr/>
      <dgm:t>
        <a:bodyPr/>
        <a:lstStyle/>
        <a:p>
          <a:r>
            <a:rPr lang="en-US" dirty="0"/>
            <a:t>Self-motivated</a:t>
          </a:r>
        </a:p>
      </dgm:t>
    </dgm:pt>
    <dgm:pt modelId="{A0F58942-9951-4BCE-8125-F5D8A57B9F91}" type="parTrans" cxnId="{C7A095D5-5C19-47E6-9F35-DD0A07103738}">
      <dgm:prSet/>
      <dgm:spPr/>
      <dgm:t>
        <a:bodyPr/>
        <a:lstStyle/>
        <a:p>
          <a:endParaRPr lang="en-US"/>
        </a:p>
      </dgm:t>
    </dgm:pt>
    <dgm:pt modelId="{100B7EF5-85B0-461A-93B8-B3A594800C39}" type="sibTrans" cxnId="{C7A095D5-5C19-47E6-9F35-DD0A07103738}">
      <dgm:prSet/>
      <dgm:spPr/>
      <dgm:t>
        <a:bodyPr/>
        <a:lstStyle/>
        <a:p>
          <a:endParaRPr lang="en-US"/>
        </a:p>
      </dgm:t>
    </dgm:pt>
    <dgm:pt modelId="{D8492825-DF5B-40EB-8230-8A56BFA84493}" type="pres">
      <dgm:prSet presAssocID="{92A9FFCF-3CC6-497B-AFCF-B68C334829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A0514E4-1704-4D7F-A89E-D31C228388E5}" type="pres">
      <dgm:prSet presAssocID="{64F5A3A4-BCBC-496E-9429-82C73A951F92}" presName="hierRoot1" presStyleCnt="0"/>
      <dgm:spPr/>
    </dgm:pt>
    <dgm:pt modelId="{4CC3D54C-2890-4300-A32A-56FFCB7AFB07}" type="pres">
      <dgm:prSet presAssocID="{64F5A3A4-BCBC-496E-9429-82C73A951F92}" presName="composite" presStyleCnt="0"/>
      <dgm:spPr/>
    </dgm:pt>
    <dgm:pt modelId="{FC99D98A-48F6-4BFA-A852-2E9642D2C528}" type="pres">
      <dgm:prSet presAssocID="{64F5A3A4-BCBC-496E-9429-82C73A951F92}" presName="background" presStyleLbl="node0" presStyleIdx="0" presStyleCnt="1"/>
      <dgm:spPr/>
    </dgm:pt>
    <dgm:pt modelId="{2E1AB6DB-52A7-4186-BA87-A4AC38CEE866}" type="pres">
      <dgm:prSet presAssocID="{64F5A3A4-BCBC-496E-9429-82C73A951F9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C58E9A-5DEA-4260-85AF-24FE59F813C7}" type="pres">
      <dgm:prSet presAssocID="{64F5A3A4-BCBC-496E-9429-82C73A951F92}" presName="hierChild2" presStyleCnt="0"/>
      <dgm:spPr/>
    </dgm:pt>
    <dgm:pt modelId="{AEC85A30-7435-4752-B764-BA0C48545BF8}" type="pres">
      <dgm:prSet presAssocID="{9B3F7311-3965-4179-95B8-1963EF1ED07C}" presName="Name10" presStyleLbl="parChTrans1D2" presStyleIdx="0" presStyleCnt="2"/>
      <dgm:spPr/>
      <dgm:t>
        <a:bodyPr/>
        <a:lstStyle/>
        <a:p>
          <a:endParaRPr lang="en-US"/>
        </a:p>
      </dgm:t>
    </dgm:pt>
    <dgm:pt modelId="{823B4CCE-BB7A-452F-AA95-077B753B1DE9}" type="pres">
      <dgm:prSet presAssocID="{A6AEDD9B-2ED3-42D6-AB90-3458758B9081}" presName="hierRoot2" presStyleCnt="0"/>
      <dgm:spPr/>
    </dgm:pt>
    <dgm:pt modelId="{082C62CE-8FB2-44FD-B1FB-CE5C1014D4B3}" type="pres">
      <dgm:prSet presAssocID="{A6AEDD9B-2ED3-42D6-AB90-3458758B9081}" presName="composite2" presStyleCnt="0"/>
      <dgm:spPr/>
    </dgm:pt>
    <dgm:pt modelId="{1B7217A9-2B49-4EC3-8AB2-C6C5A38FB672}" type="pres">
      <dgm:prSet presAssocID="{A6AEDD9B-2ED3-42D6-AB90-3458758B9081}" presName="background2" presStyleLbl="node2" presStyleIdx="0" presStyleCnt="2"/>
      <dgm:spPr/>
    </dgm:pt>
    <dgm:pt modelId="{CFB0F212-90AB-43EF-A3FC-AF4F3904C3A7}" type="pres">
      <dgm:prSet presAssocID="{A6AEDD9B-2ED3-42D6-AB90-3458758B908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456722-954A-4175-9114-FFAE9F79BD30}" type="pres">
      <dgm:prSet presAssocID="{A6AEDD9B-2ED3-42D6-AB90-3458758B9081}" presName="hierChild3" presStyleCnt="0"/>
      <dgm:spPr/>
    </dgm:pt>
    <dgm:pt modelId="{15F282E8-5961-4852-83C5-A41E0349B833}" type="pres">
      <dgm:prSet presAssocID="{A0F58942-9951-4BCE-8125-F5D8A57B9F91}" presName="Name10" presStyleLbl="parChTrans1D2" presStyleIdx="1" presStyleCnt="2"/>
      <dgm:spPr/>
      <dgm:t>
        <a:bodyPr/>
        <a:lstStyle/>
        <a:p>
          <a:endParaRPr lang="en-US"/>
        </a:p>
      </dgm:t>
    </dgm:pt>
    <dgm:pt modelId="{835B661B-931D-4A9A-A2C7-D34B8690D6EB}" type="pres">
      <dgm:prSet presAssocID="{DA2ACA70-1F00-47B2-9783-A71805E6A290}" presName="hierRoot2" presStyleCnt="0"/>
      <dgm:spPr/>
    </dgm:pt>
    <dgm:pt modelId="{439DA58E-E84D-4A0F-B559-C445215AA1FA}" type="pres">
      <dgm:prSet presAssocID="{DA2ACA70-1F00-47B2-9783-A71805E6A290}" presName="composite2" presStyleCnt="0"/>
      <dgm:spPr/>
    </dgm:pt>
    <dgm:pt modelId="{96D55224-7B3E-4E83-BD0B-D227D3544BB7}" type="pres">
      <dgm:prSet presAssocID="{DA2ACA70-1F00-47B2-9783-A71805E6A290}" presName="background2" presStyleLbl="node2" presStyleIdx="1" presStyleCnt="2"/>
      <dgm:spPr/>
    </dgm:pt>
    <dgm:pt modelId="{06E5BBF7-66E3-43D5-B5F8-8932AFA31D93}" type="pres">
      <dgm:prSet presAssocID="{DA2ACA70-1F00-47B2-9783-A71805E6A29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77D95F1-EDD4-4A8C-8F3C-F8BD5765F770}" type="pres">
      <dgm:prSet presAssocID="{DA2ACA70-1F00-47B2-9783-A71805E6A290}" presName="hierChild3" presStyleCnt="0"/>
      <dgm:spPr/>
    </dgm:pt>
  </dgm:ptLst>
  <dgm:cxnLst>
    <dgm:cxn modelId="{320BD8C8-7126-4789-ABCA-BF798610531C}" type="presOf" srcId="{92A9FFCF-3CC6-497B-AFCF-B68C3348291C}" destId="{D8492825-DF5B-40EB-8230-8A56BFA84493}" srcOrd="0" destOrd="0" presId="urn:microsoft.com/office/officeart/2005/8/layout/hierarchy1"/>
    <dgm:cxn modelId="{DE30168A-BC4B-47AA-A207-922BF4307282}" type="presOf" srcId="{A0F58942-9951-4BCE-8125-F5D8A57B9F91}" destId="{15F282E8-5961-4852-83C5-A41E0349B833}" srcOrd="0" destOrd="0" presId="urn:microsoft.com/office/officeart/2005/8/layout/hierarchy1"/>
    <dgm:cxn modelId="{B1D753B5-AC6C-4EA4-98A0-4EF3A6C8427B}" type="presOf" srcId="{A6AEDD9B-2ED3-42D6-AB90-3458758B9081}" destId="{CFB0F212-90AB-43EF-A3FC-AF4F3904C3A7}" srcOrd="0" destOrd="0" presId="urn:microsoft.com/office/officeart/2005/8/layout/hierarchy1"/>
    <dgm:cxn modelId="{021C7317-19AD-4948-987F-57FE44F8BFA9}" type="presOf" srcId="{DA2ACA70-1F00-47B2-9783-A71805E6A290}" destId="{06E5BBF7-66E3-43D5-B5F8-8932AFA31D93}" srcOrd="0" destOrd="0" presId="urn:microsoft.com/office/officeart/2005/8/layout/hierarchy1"/>
    <dgm:cxn modelId="{B1F40D3F-FD80-4631-A139-22D4DA47743B}" type="presOf" srcId="{9B3F7311-3965-4179-95B8-1963EF1ED07C}" destId="{AEC85A30-7435-4752-B764-BA0C48545BF8}" srcOrd="0" destOrd="0" presId="urn:microsoft.com/office/officeart/2005/8/layout/hierarchy1"/>
    <dgm:cxn modelId="{3CC5E4B3-182D-409D-9885-30C8F0FFAB1F}" type="presOf" srcId="{64F5A3A4-BCBC-496E-9429-82C73A951F92}" destId="{2E1AB6DB-52A7-4186-BA87-A4AC38CEE866}" srcOrd="0" destOrd="0" presId="urn:microsoft.com/office/officeart/2005/8/layout/hierarchy1"/>
    <dgm:cxn modelId="{6F20E2A8-3C89-4E77-AC18-1C59BFE9CE4E}" srcId="{92A9FFCF-3CC6-497B-AFCF-B68C3348291C}" destId="{64F5A3A4-BCBC-496E-9429-82C73A951F92}" srcOrd="0" destOrd="0" parTransId="{510081F1-A4B0-4B28-A5BB-F0021AD6CCA7}" sibTransId="{CE5DC288-5D5D-413A-9F0F-04AA1EF8FE74}"/>
    <dgm:cxn modelId="{C7A095D5-5C19-47E6-9F35-DD0A07103738}" srcId="{64F5A3A4-BCBC-496E-9429-82C73A951F92}" destId="{DA2ACA70-1F00-47B2-9783-A71805E6A290}" srcOrd="1" destOrd="0" parTransId="{A0F58942-9951-4BCE-8125-F5D8A57B9F91}" sibTransId="{100B7EF5-85B0-461A-93B8-B3A594800C39}"/>
    <dgm:cxn modelId="{296471C1-D520-41D1-81EF-6FF85B4C48C1}" srcId="{64F5A3A4-BCBC-496E-9429-82C73A951F92}" destId="{A6AEDD9B-2ED3-42D6-AB90-3458758B9081}" srcOrd="0" destOrd="0" parTransId="{9B3F7311-3965-4179-95B8-1963EF1ED07C}" sibTransId="{21555B3A-A2A2-4CBD-BAD5-57BB72BC7193}"/>
    <dgm:cxn modelId="{1847603C-5D13-4D6C-A996-6E037E70AD93}" type="presParOf" srcId="{D8492825-DF5B-40EB-8230-8A56BFA84493}" destId="{5A0514E4-1704-4D7F-A89E-D31C228388E5}" srcOrd="0" destOrd="0" presId="urn:microsoft.com/office/officeart/2005/8/layout/hierarchy1"/>
    <dgm:cxn modelId="{05AA49B3-B616-4C91-A9D5-536C057925CE}" type="presParOf" srcId="{5A0514E4-1704-4D7F-A89E-D31C228388E5}" destId="{4CC3D54C-2890-4300-A32A-56FFCB7AFB07}" srcOrd="0" destOrd="0" presId="urn:microsoft.com/office/officeart/2005/8/layout/hierarchy1"/>
    <dgm:cxn modelId="{6619AB08-64A9-4748-B5C7-8DDD82987A51}" type="presParOf" srcId="{4CC3D54C-2890-4300-A32A-56FFCB7AFB07}" destId="{FC99D98A-48F6-4BFA-A852-2E9642D2C528}" srcOrd="0" destOrd="0" presId="urn:microsoft.com/office/officeart/2005/8/layout/hierarchy1"/>
    <dgm:cxn modelId="{8676041B-1068-48FA-8C0F-6AFC15823A70}" type="presParOf" srcId="{4CC3D54C-2890-4300-A32A-56FFCB7AFB07}" destId="{2E1AB6DB-52A7-4186-BA87-A4AC38CEE866}" srcOrd="1" destOrd="0" presId="urn:microsoft.com/office/officeart/2005/8/layout/hierarchy1"/>
    <dgm:cxn modelId="{617BED0F-4F00-4736-8F5D-289446CD71FC}" type="presParOf" srcId="{5A0514E4-1704-4D7F-A89E-D31C228388E5}" destId="{70C58E9A-5DEA-4260-85AF-24FE59F813C7}" srcOrd="1" destOrd="0" presId="urn:microsoft.com/office/officeart/2005/8/layout/hierarchy1"/>
    <dgm:cxn modelId="{7FE5A0CB-171D-4028-BD33-0266205FCECA}" type="presParOf" srcId="{70C58E9A-5DEA-4260-85AF-24FE59F813C7}" destId="{AEC85A30-7435-4752-B764-BA0C48545BF8}" srcOrd="0" destOrd="0" presId="urn:microsoft.com/office/officeart/2005/8/layout/hierarchy1"/>
    <dgm:cxn modelId="{4493A81A-3AB8-442A-BAF5-116766D333B3}" type="presParOf" srcId="{70C58E9A-5DEA-4260-85AF-24FE59F813C7}" destId="{823B4CCE-BB7A-452F-AA95-077B753B1DE9}" srcOrd="1" destOrd="0" presId="urn:microsoft.com/office/officeart/2005/8/layout/hierarchy1"/>
    <dgm:cxn modelId="{EF367FF0-6A59-4099-81C4-D995F2723D57}" type="presParOf" srcId="{823B4CCE-BB7A-452F-AA95-077B753B1DE9}" destId="{082C62CE-8FB2-44FD-B1FB-CE5C1014D4B3}" srcOrd="0" destOrd="0" presId="urn:microsoft.com/office/officeart/2005/8/layout/hierarchy1"/>
    <dgm:cxn modelId="{CCF69839-4ED0-4D90-B313-9217CACC497A}" type="presParOf" srcId="{082C62CE-8FB2-44FD-B1FB-CE5C1014D4B3}" destId="{1B7217A9-2B49-4EC3-8AB2-C6C5A38FB672}" srcOrd="0" destOrd="0" presId="urn:microsoft.com/office/officeart/2005/8/layout/hierarchy1"/>
    <dgm:cxn modelId="{BB20A059-08C3-4D7B-BCE5-0033F0B93794}" type="presParOf" srcId="{082C62CE-8FB2-44FD-B1FB-CE5C1014D4B3}" destId="{CFB0F212-90AB-43EF-A3FC-AF4F3904C3A7}" srcOrd="1" destOrd="0" presId="urn:microsoft.com/office/officeart/2005/8/layout/hierarchy1"/>
    <dgm:cxn modelId="{A42989E5-9475-46B7-B2CF-FC4361DD8122}" type="presParOf" srcId="{823B4CCE-BB7A-452F-AA95-077B753B1DE9}" destId="{73456722-954A-4175-9114-FFAE9F79BD30}" srcOrd="1" destOrd="0" presId="urn:microsoft.com/office/officeart/2005/8/layout/hierarchy1"/>
    <dgm:cxn modelId="{7E1DE9DC-FF4F-4564-97F2-D8DFD40F4EA1}" type="presParOf" srcId="{70C58E9A-5DEA-4260-85AF-24FE59F813C7}" destId="{15F282E8-5961-4852-83C5-A41E0349B833}" srcOrd="2" destOrd="0" presId="urn:microsoft.com/office/officeart/2005/8/layout/hierarchy1"/>
    <dgm:cxn modelId="{8CBC8E4A-A2EA-4BD3-AEAB-1E03A68D4C18}" type="presParOf" srcId="{70C58E9A-5DEA-4260-85AF-24FE59F813C7}" destId="{835B661B-931D-4A9A-A2C7-D34B8690D6EB}" srcOrd="3" destOrd="0" presId="urn:microsoft.com/office/officeart/2005/8/layout/hierarchy1"/>
    <dgm:cxn modelId="{43280FAF-67CC-4E51-92B0-883C9D517785}" type="presParOf" srcId="{835B661B-931D-4A9A-A2C7-D34B8690D6EB}" destId="{439DA58E-E84D-4A0F-B559-C445215AA1FA}" srcOrd="0" destOrd="0" presId="urn:microsoft.com/office/officeart/2005/8/layout/hierarchy1"/>
    <dgm:cxn modelId="{EFE2578B-D21A-4741-BB2C-2C275510A713}" type="presParOf" srcId="{439DA58E-E84D-4A0F-B559-C445215AA1FA}" destId="{96D55224-7B3E-4E83-BD0B-D227D3544BB7}" srcOrd="0" destOrd="0" presId="urn:microsoft.com/office/officeart/2005/8/layout/hierarchy1"/>
    <dgm:cxn modelId="{A6451001-07F3-4EE3-A7BF-66DB53AE94D2}" type="presParOf" srcId="{439DA58E-E84D-4A0F-B559-C445215AA1FA}" destId="{06E5BBF7-66E3-43D5-B5F8-8932AFA31D93}" srcOrd="1" destOrd="0" presId="urn:microsoft.com/office/officeart/2005/8/layout/hierarchy1"/>
    <dgm:cxn modelId="{67487BEF-310A-493F-8DB9-E48C77CB4065}" type="presParOf" srcId="{835B661B-931D-4A9A-A2C7-D34B8690D6EB}" destId="{677D95F1-EDD4-4A8C-8F3C-F8BD5765F77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/>
      <dgm:spPr/>
      <dgm:t>
        <a:bodyPr/>
        <a:lstStyle/>
        <a:p>
          <a:r>
            <a:rPr lang="en-US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36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2" custScaleX="130829" custLinFactNeighborX="-29381">
        <dgm:presLayoutVars>
          <dgm:bulletEnabled val="1"/>
        </dgm:presLayoutVars>
      </dgm:prSet>
      <dgm:spPr/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2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2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2" custScaleX="135280" custLinFactNeighborX="-5649">
        <dgm:presLayoutVars>
          <dgm:bulletEnabled val="1"/>
        </dgm:presLayoutVars>
      </dgm:prSet>
      <dgm:spPr/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2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2" custLinFactNeighborX="33696" custLinFactNeighborY="-14465"/>
      <dgm:spPr/>
    </dgm:pt>
  </dgm:ptLst>
  <dgm:cxnLst>
    <dgm:cxn modelId="{769DFE94-DA64-487F-9F7B-25E58F655D59}" type="presOf" srcId="{96190031-410E-4D0C-8EF9-F5699BBD9F80}" destId="{09CD04CA-FE4F-487C-A7D9-6B381B58A3CB}" srcOrd="0" destOrd="0" presId="urn:microsoft.com/office/officeart/2005/8/layout/bList2#1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AA3017C7-842F-48FE-8B00-1A181DFEEA5E}" type="presOf" srcId="{18D2F667-98E6-4F0B-AB2D-43F02A9A5B9D}" destId="{349CE020-29D7-496B-B6CF-C780DEFAC195}" srcOrd="0" destOrd="0" presId="urn:microsoft.com/office/officeart/2005/8/layout/bList2#1"/>
    <dgm:cxn modelId="{0D8EB7E3-6AFB-4C62-A22A-B09B3A5E7BB1}" type="presOf" srcId="{01B654A7-5FC6-40D4-845E-7AABFD43FA68}" destId="{CA3E1D74-A9DD-460D-82A0-9D7CE8FAE8ED}" srcOrd="0" destOrd="0" presId="urn:microsoft.com/office/officeart/2005/8/layout/bList2#1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9D5326D9-C9FE-4E48-9504-D057767E54CA}" type="presOf" srcId="{18D2F667-98E6-4F0B-AB2D-43F02A9A5B9D}" destId="{2EC4418D-4B1E-4D7C-A805-2E0B5F337526}" srcOrd="1" destOrd="0" presId="urn:microsoft.com/office/officeart/2005/8/layout/bList2#1"/>
    <dgm:cxn modelId="{56623268-433B-4D34-92AC-381018B48BE8}" type="presOf" srcId="{99B9F1F1-D688-4ACD-8EE5-0D92447E40FE}" destId="{50F74783-A084-483F-AFC2-88CBCC11F688}" srcOrd="0" destOrd="0" presId="urn:microsoft.com/office/officeart/2005/8/layout/bList2#1"/>
    <dgm:cxn modelId="{6B0254A9-1041-4A54-B265-E618398E2EC1}" type="presOf" srcId="{99B9F1F1-D688-4ACD-8EE5-0D92447E40FE}" destId="{5B069E81-43D9-4A05-B6E0-BAA7E9769FFE}" srcOrd="1" destOrd="0" presId="urn:microsoft.com/office/officeart/2005/8/layout/bList2#1"/>
    <dgm:cxn modelId="{47B84767-235A-41AD-B30C-7A91759C9286}" type="presParOf" srcId="{09CD04CA-FE4F-487C-A7D9-6B381B58A3CB}" destId="{E15C57C7-A977-48E0-A8A1-273906C38279}" srcOrd="0" destOrd="0" presId="urn:microsoft.com/office/officeart/2005/8/layout/bList2#1"/>
    <dgm:cxn modelId="{65C027A2-BE54-4C53-A514-D3F576256EBE}" type="presParOf" srcId="{E15C57C7-A977-48E0-A8A1-273906C38279}" destId="{80D4B813-07ED-457C-980C-AE5262EF96D1}" srcOrd="0" destOrd="0" presId="urn:microsoft.com/office/officeart/2005/8/layout/bList2#1"/>
    <dgm:cxn modelId="{BEF8C6B5-8CE8-4D43-82C5-6AEB7D48C7FF}" type="presParOf" srcId="{E15C57C7-A977-48E0-A8A1-273906C38279}" destId="{50F74783-A084-483F-AFC2-88CBCC11F688}" srcOrd="1" destOrd="0" presId="urn:microsoft.com/office/officeart/2005/8/layout/bList2#1"/>
    <dgm:cxn modelId="{F1AAC103-E4FE-411B-B954-6FB5F8900371}" type="presParOf" srcId="{E15C57C7-A977-48E0-A8A1-273906C38279}" destId="{5B069E81-43D9-4A05-B6E0-BAA7E9769FFE}" srcOrd="2" destOrd="0" presId="urn:microsoft.com/office/officeart/2005/8/layout/bList2#1"/>
    <dgm:cxn modelId="{C078E97C-7C6C-452D-91E4-01C1E48EBE1F}" type="presParOf" srcId="{E15C57C7-A977-48E0-A8A1-273906C38279}" destId="{670DC199-328D-4583-BFAA-357CC5E62D53}" srcOrd="3" destOrd="0" presId="urn:microsoft.com/office/officeart/2005/8/layout/bList2#1"/>
    <dgm:cxn modelId="{3904E7DF-97C7-401E-9CC5-417B5A45749D}" type="presParOf" srcId="{09CD04CA-FE4F-487C-A7D9-6B381B58A3CB}" destId="{CA3E1D74-A9DD-460D-82A0-9D7CE8FAE8ED}" srcOrd="1" destOrd="0" presId="urn:microsoft.com/office/officeart/2005/8/layout/bList2#1"/>
    <dgm:cxn modelId="{6E7E70B1-4913-4AF7-B75C-D07484942D13}" type="presParOf" srcId="{09CD04CA-FE4F-487C-A7D9-6B381B58A3CB}" destId="{0B87FE2A-3A79-4081-9B57-E97115BC5F44}" srcOrd="2" destOrd="0" presId="urn:microsoft.com/office/officeart/2005/8/layout/bList2#1"/>
    <dgm:cxn modelId="{19DDC132-3FF3-41BD-BD05-2D4D04B919B3}" type="presParOf" srcId="{0B87FE2A-3A79-4081-9B57-E97115BC5F44}" destId="{0B47AC9F-2B95-4AFF-9037-81C7A03A81B9}" srcOrd="0" destOrd="0" presId="urn:microsoft.com/office/officeart/2005/8/layout/bList2#1"/>
    <dgm:cxn modelId="{6CA4C302-7389-4D6C-AE5B-B648F5DE5D80}" type="presParOf" srcId="{0B87FE2A-3A79-4081-9B57-E97115BC5F44}" destId="{349CE020-29D7-496B-B6CF-C780DEFAC195}" srcOrd="1" destOrd="0" presId="urn:microsoft.com/office/officeart/2005/8/layout/bList2#1"/>
    <dgm:cxn modelId="{84819102-EE91-4D7D-AFC6-4B5ECB6C162D}" type="presParOf" srcId="{0B87FE2A-3A79-4081-9B57-E97115BC5F44}" destId="{2EC4418D-4B1E-4D7C-A805-2E0B5F337526}" srcOrd="2" destOrd="0" presId="urn:microsoft.com/office/officeart/2005/8/layout/bList2#1"/>
    <dgm:cxn modelId="{AF44E7D9-45CB-4111-8E3A-C19BB2608EC7}" type="presParOf" srcId="{0B87FE2A-3A79-4081-9B57-E97115BC5F44}" destId="{F7AC7F66-971D-402D-B92A-E1C29C0819AA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 custT="1"/>
      <dgm:spPr/>
      <dgm:t>
        <a:bodyPr/>
        <a:lstStyle/>
        <a:p>
          <a:r>
            <a:rPr lang="en-US" sz="2800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/>
        </a:p>
      </dgm:t>
    </dgm:pt>
    <dgm:pt modelId="{784E36BF-69FF-4367-A484-070BA5FE4AC2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HOME</a:t>
          </a:r>
        </a:p>
      </dgm:t>
    </dgm:pt>
    <dgm:pt modelId="{A47F1739-B7CF-4220-BBB6-6E9CF8A6EF46}" type="parTrans" cxnId="{8A6CEBD2-2FBA-4655-BAC1-7EDC1A32AC1B}">
      <dgm:prSet/>
      <dgm:spPr/>
      <dgm:t>
        <a:bodyPr/>
        <a:lstStyle/>
        <a:p>
          <a:endParaRPr lang="en-US"/>
        </a:p>
      </dgm:t>
    </dgm:pt>
    <dgm:pt modelId="{C63136B7-A0A8-48A1-984B-B7A028347AC7}" type="sibTrans" cxnId="{8A6CEBD2-2FBA-4655-BAC1-7EDC1A32AC1B}">
      <dgm:prSet/>
      <dgm:spPr/>
      <dgm:t>
        <a:bodyPr/>
        <a:lstStyle/>
        <a:p>
          <a:endParaRPr lang="en-US"/>
        </a:p>
      </dgm:t>
    </dgm:pt>
    <dgm:pt modelId="{E7277DB9-7C19-4ED2-B02C-CDB824AEE89C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FINANCE</a:t>
          </a:r>
        </a:p>
      </dgm:t>
    </dgm:pt>
    <dgm:pt modelId="{2D69A825-D3F7-4222-8D21-C0BE5C029DB9}" type="parTrans" cxnId="{12C2C164-E4CD-4A75-AE0D-F88DB2280CFD}">
      <dgm:prSet/>
      <dgm:spPr/>
      <dgm:t>
        <a:bodyPr/>
        <a:lstStyle/>
        <a:p>
          <a:endParaRPr lang="en-US"/>
        </a:p>
      </dgm:t>
    </dgm:pt>
    <dgm:pt modelId="{439FE4EB-E270-46E3-BBB8-263A9BDCE14E}" type="sibTrans" cxnId="{12C2C164-E4CD-4A75-AE0D-F88DB2280CFD}">
      <dgm:prSet/>
      <dgm:spPr/>
      <dgm:t>
        <a:bodyPr/>
        <a:lstStyle/>
        <a:p>
          <a:endParaRPr lang="en-US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28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/>
        </a:p>
      </dgm:t>
    </dgm:pt>
    <dgm:pt modelId="{F47CAA7D-9DB5-42A7-BA5C-FD413009A6FF}">
      <dgm:prSet phldrT="[Text]" custT="1"/>
      <dgm:spPr/>
      <dgm:t>
        <a:bodyPr/>
        <a:lstStyle/>
        <a:p>
          <a:endParaRPr lang="en-US" sz="2400" b="1" dirty="0"/>
        </a:p>
      </dgm:t>
    </dgm:pt>
    <dgm:pt modelId="{EAABC32E-07E4-404D-92F7-D0C5D9F0B1E2}" type="parTrans" cxnId="{CCAB9428-05CD-487B-BF30-60140DCEA99A}">
      <dgm:prSet/>
      <dgm:spPr/>
      <dgm:t>
        <a:bodyPr/>
        <a:lstStyle/>
        <a:p>
          <a:endParaRPr lang="en-US"/>
        </a:p>
      </dgm:t>
    </dgm:pt>
    <dgm:pt modelId="{95109BCB-A30E-4145-BBED-C4DA988C9E3F}" type="sibTrans" cxnId="{CCAB9428-05CD-487B-BF30-60140DCEA99A}">
      <dgm:prSet/>
      <dgm:spPr/>
      <dgm:t>
        <a:bodyPr/>
        <a:lstStyle/>
        <a:p>
          <a:endParaRPr lang="en-US"/>
        </a:p>
      </dgm:t>
    </dgm:pt>
    <dgm:pt modelId="{534F1F65-A007-48BA-A3B0-6E8C756652BA}">
      <dgm:prSet phldrT="[Text]" custT="1"/>
      <dgm:spPr/>
      <dgm:t>
        <a:bodyPr/>
        <a:lstStyle/>
        <a:p>
          <a:endParaRPr lang="en-US" sz="2400" b="1" dirty="0"/>
        </a:p>
      </dgm:t>
    </dgm:pt>
    <dgm:pt modelId="{D04F93CA-C36F-4860-99E3-3CA5B63BE86E}" type="parTrans" cxnId="{25D9F111-8BB8-43FC-BD48-E9A7CF8D8C5B}">
      <dgm:prSet/>
      <dgm:spPr/>
      <dgm:t>
        <a:bodyPr/>
        <a:lstStyle/>
        <a:p>
          <a:endParaRPr lang="en-US"/>
        </a:p>
      </dgm:t>
    </dgm:pt>
    <dgm:pt modelId="{06CAB11C-DEF8-478C-90EA-57B5EB602D49}" type="sibTrans" cxnId="{25D9F111-8BB8-43FC-BD48-E9A7CF8D8C5B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2" custScaleX="130829" custLinFactNeighborX="-29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2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2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2" custScaleX="135280" custLinFactNeighborX="-5649">
        <dgm:presLayoutVars>
          <dgm:bulletEnabled val="1"/>
        </dgm:presLayoutVars>
      </dgm:prSet>
      <dgm:spPr/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2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2" custLinFactNeighborX="33696" custLinFactNeighborY="-14465"/>
      <dgm:spPr/>
    </dgm:pt>
  </dgm:ptLst>
  <dgm:cxnLst>
    <dgm:cxn modelId="{CCAB9428-05CD-487B-BF30-60140DCEA99A}" srcId="{99B9F1F1-D688-4ACD-8EE5-0D92447E40FE}" destId="{F47CAA7D-9DB5-42A7-BA5C-FD413009A6FF}" srcOrd="2" destOrd="0" parTransId="{EAABC32E-07E4-404D-92F7-D0C5D9F0B1E2}" sibTransId="{95109BCB-A30E-4145-BBED-C4DA988C9E3F}"/>
    <dgm:cxn modelId="{12C2C164-E4CD-4A75-AE0D-F88DB2280CFD}" srcId="{99B9F1F1-D688-4ACD-8EE5-0D92447E40FE}" destId="{E7277DB9-7C19-4ED2-B02C-CDB824AEE89C}" srcOrd="3" destOrd="0" parTransId="{2D69A825-D3F7-4222-8D21-C0BE5C029DB9}" sibTransId="{439FE4EB-E270-46E3-BBB8-263A9BDCE14E}"/>
    <dgm:cxn modelId="{95670A74-BF15-490E-9FCE-A4684F5596AF}" type="presOf" srcId="{99B9F1F1-D688-4ACD-8EE5-0D92447E40FE}" destId="{50F74783-A084-483F-AFC2-88CBCC11F688}" srcOrd="0" destOrd="0" presId="urn:microsoft.com/office/officeart/2005/8/layout/bList2#2"/>
    <dgm:cxn modelId="{F62266C1-35B2-458A-9471-9A637CF1EF6C}" type="presOf" srcId="{01B654A7-5FC6-40D4-845E-7AABFD43FA68}" destId="{CA3E1D74-A9DD-460D-82A0-9D7CE8FAE8ED}" srcOrd="0" destOrd="0" presId="urn:microsoft.com/office/officeart/2005/8/layout/bList2#2"/>
    <dgm:cxn modelId="{818BA755-E51F-498B-AC65-095B4B8CD54C}" type="presOf" srcId="{784E36BF-69FF-4367-A484-070BA5FE4AC2}" destId="{80D4B813-07ED-457C-980C-AE5262EF96D1}" srcOrd="0" destOrd="0" presId="urn:microsoft.com/office/officeart/2005/8/layout/bList2#2"/>
    <dgm:cxn modelId="{8EF27C25-CC0F-4EBD-9E35-4483E591EAA0}" type="presOf" srcId="{99B9F1F1-D688-4ACD-8EE5-0D92447E40FE}" destId="{5B069E81-43D9-4A05-B6E0-BAA7E9769FFE}" srcOrd="1" destOrd="0" presId="urn:microsoft.com/office/officeart/2005/8/layout/bList2#2"/>
    <dgm:cxn modelId="{8A6CEBD2-2FBA-4655-BAC1-7EDC1A32AC1B}" srcId="{99B9F1F1-D688-4ACD-8EE5-0D92447E40FE}" destId="{784E36BF-69FF-4367-A484-070BA5FE4AC2}" srcOrd="0" destOrd="0" parTransId="{A47F1739-B7CF-4220-BBB6-6E9CF8A6EF46}" sibTransId="{C63136B7-A0A8-48A1-984B-B7A028347AC7}"/>
    <dgm:cxn modelId="{ABD04FC3-4903-48FB-9BEA-FFF0CE684844}" type="presOf" srcId="{534F1F65-A007-48BA-A3B0-6E8C756652BA}" destId="{80D4B813-07ED-457C-980C-AE5262EF96D1}" srcOrd="0" destOrd="1" presId="urn:microsoft.com/office/officeart/2005/8/layout/bList2#2"/>
    <dgm:cxn modelId="{2D937DFF-4182-471C-84DD-52152A270E1F}" type="presOf" srcId="{F47CAA7D-9DB5-42A7-BA5C-FD413009A6FF}" destId="{80D4B813-07ED-457C-980C-AE5262EF96D1}" srcOrd="0" destOrd="2" presId="urn:microsoft.com/office/officeart/2005/8/layout/bList2#2"/>
    <dgm:cxn modelId="{C2503AF8-A92C-4E5F-81AF-42CAAE5D328E}" type="presOf" srcId="{E7277DB9-7C19-4ED2-B02C-CDB824AEE89C}" destId="{80D4B813-07ED-457C-980C-AE5262EF96D1}" srcOrd="0" destOrd="3" presId="urn:microsoft.com/office/officeart/2005/8/layout/bList2#2"/>
    <dgm:cxn modelId="{5967CBFC-78A4-4E75-AAD2-C5679868AB48}" type="presOf" srcId="{18D2F667-98E6-4F0B-AB2D-43F02A9A5B9D}" destId="{349CE020-29D7-496B-B6CF-C780DEFAC195}" srcOrd="0" destOrd="0" presId="urn:microsoft.com/office/officeart/2005/8/layout/bList2#2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25D9F111-8BB8-43FC-BD48-E9A7CF8D8C5B}" srcId="{99B9F1F1-D688-4ACD-8EE5-0D92447E40FE}" destId="{534F1F65-A007-48BA-A3B0-6E8C756652BA}" srcOrd="1" destOrd="0" parTransId="{D04F93CA-C36F-4860-99E3-3CA5B63BE86E}" sibTransId="{06CAB11C-DEF8-478C-90EA-57B5EB602D49}"/>
    <dgm:cxn modelId="{312A7534-D947-4CDF-A97A-B1EDB9A2872F}" type="presOf" srcId="{96190031-410E-4D0C-8EF9-F5699BBD9F80}" destId="{09CD04CA-FE4F-487C-A7D9-6B381B58A3CB}" srcOrd="0" destOrd="0" presId="urn:microsoft.com/office/officeart/2005/8/layout/bList2#2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48565B9B-DADD-4D1F-B4EA-0C7F64F5C6FB}" type="presOf" srcId="{18D2F667-98E6-4F0B-AB2D-43F02A9A5B9D}" destId="{2EC4418D-4B1E-4D7C-A805-2E0B5F337526}" srcOrd="1" destOrd="0" presId="urn:microsoft.com/office/officeart/2005/8/layout/bList2#2"/>
    <dgm:cxn modelId="{177F6FA3-B225-4E7B-AC04-768F473D8DB0}" type="presParOf" srcId="{09CD04CA-FE4F-487C-A7D9-6B381B58A3CB}" destId="{E15C57C7-A977-48E0-A8A1-273906C38279}" srcOrd="0" destOrd="0" presId="urn:microsoft.com/office/officeart/2005/8/layout/bList2#2"/>
    <dgm:cxn modelId="{BC60A956-8CC4-4413-91CE-CA41CDBFB8E2}" type="presParOf" srcId="{E15C57C7-A977-48E0-A8A1-273906C38279}" destId="{80D4B813-07ED-457C-980C-AE5262EF96D1}" srcOrd="0" destOrd="0" presId="urn:microsoft.com/office/officeart/2005/8/layout/bList2#2"/>
    <dgm:cxn modelId="{DB8674C2-BC3F-47EE-B90D-58BDAD9B085A}" type="presParOf" srcId="{E15C57C7-A977-48E0-A8A1-273906C38279}" destId="{50F74783-A084-483F-AFC2-88CBCC11F688}" srcOrd="1" destOrd="0" presId="urn:microsoft.com/office/officeart/2005/8/layout/bList2#2"/>
    <dgm:cxn modelId="{0C0A16CE-C5C6-4C2F-AF3F-F32F9C741A94}" type="presParOf" srcId="{E15C57C7-A977-48E0-A8A1-273906C38279}" destId="{5B069E81-43D9-4A05-B6E0-BAA7E9769FFE}" srcOrd="2" destOrd="0" presId="urn:microsoft.com/office/officeart/2005/8/layout/bList2#2"/>
    <dgm:cxn modelId="{A0F2FE14-ECCE-42C1-942B-8C1C80053ACC}" type="presParOf" srcId="{E15C57C7-A977-48E0-A8A1-273906C38279}" destId="{670DC199-328D-4583-BFAA-357CC5E62D53}" srcOrd="3" destOrd="0" presId="urn:microsoft.com/office/officeart/2005/8/layout/bList2#2"/>
    <dgm:cxn modelId="{2CC05FAB-EE21-4824-A3D1-77DF883EBD48}" type="presParOf" srcId="{09CD04CA-FE4F-487C-A7D9-6B381B58A3CB}" destId="{CA3E1D74-A9DD-460D-82A0-9D7CE8FAE8ED}" srcOrd="1" destOrd="0" presId="urn:microsoft.com/office/officeart/2005/8/layout/bList2#2"/>
    <dgm:cxn modelId="{3C187B1E-AEAE-45D3-B695-A458F3AC19F5}" type="presParOf" srcId="{09CD04CA-FE4F-487C-A7D9-6B381B58A3CB}" destId="{0B87FE2A-3A79-4081-9B57-E97115BC5F44}" srcOrd="2" destOrd="0" presId="urn:microsoft.com/office/officeart/2005/8/layout/bList2#2"/>
    <dgm:cxn modelId="{B9D93C2B-E3E5-415A-9537-7D0D1A324908}" type="presParOf" srcId="{0B87FE2A-3A79-4081-9B57-E97115BC5F44}" destId="{0B47AC9F-2B95-4AFF-9037-81C7A03A81B9}" srcOrd="0" destOrd="0" presId="urn:microsoft.com/office/officeart/2005/8/layout/bList2#2"/>
    <dgm:cxn modelId="{8BF346C0-2ED2-43AF-A697-522E89EED702}" type="presParOf" srcId="{0B87FE2A-3A79-4081-9B57-E97115BC5F44}" destId="{349CE020-29D7-496B-B6CF-C780DEFAC195}" srcOrd="1" destOrd="0" presId="urn:microsoft.com/office/officeart/2005/8/layout/bList2#2"/>
    <dgm:cxn modelId="{94F5BB01-BBE6-446B-BB01-4290A5A709A0}" type="presParOf" srcId="{0B87FE2A-3A79-4081-9B57-E97115BC5F44}" destId="{2EC4418D-4B1E-4D7C-A805-2E0B5F337526}" srcOrd="2" destOrd="0" presId="urn:microsoft.com/office/officeart/2005/8/layout/bList2#2"/>
    <dgm:cxn modelId="{6FA4B01E-CE78-4152-8E01-77EBC9158A32}" type="presParOf" srcId="{0B87FE2A-3A79-4081-9B57-E97115BC5F44}" destId="{F7AC7F66-971D-402D-B92A-E1C29C0819AA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 custT="1"/>
      <dgm:spPr/>
      <dgm:t>
        <a:bodyPr/>
        <a:lstStyle/>
        <a:p>
          <a:r>
            <a:rPr lang="en-US" sz="2800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/>
        </a:p>
      </dgm:t>
    </dgm:pt>
    <dgm:pt modelId="{784E36BF-69FF-4367-A484-070BA5FE4AC2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HOME</a:t>
          </a:r>
        </a:p>
      </dgm:t>
    </dgm:pt>
    <dgm:pt modelId="{A47F1739-B7CF-4220-BBB6-6E9CF8A6EF46}" type="parTrans" cxnId="{8A6CEBD2-2FBA-4655-BAC1-7EDC1A32AC1B}">
      <dgm:prSet/>
      <dgm:spPr/>
      <dgm:t>
        <a:bodyPr/>
        <a:lstStyle/>
        <a:p>
          <a:endParaRPr lang="en-US"/>
        </a:p>
      </dgm:t>
    </dgm:pt>
    <dgm:pt modelId="{C63136B7-A0A8-48A1-984B-B7A028347AC7}" type="sibTrans" cxnId="{8A6CEBD2-2FBA-4655-BAC1-7EDC1A32AC1B}">
      <dgm:prSet/>
      <dgm:spPr/>
      <dgm:t>
        <a:bodyPr/>
        <a:lstStyle/>
        <a:p>
          <a:endParaRPr lang="en-US"/>
        </a:p>
      </dgm:t>
    </dgm:pt>
    <dgm:pt modelId="{E7277DB9-7C19-4ED2-B02C-CDB824AEE89C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FINANCE</a:t>
          </a:r>
        </a:p>
      </dgm:t>
    </dgm:pt>
    <dgm:pt modelId="{2D69A825-D3F7-4222-8D21-C0BE5C029DB9}" type="parTrans" cxnId="{12C2C164-E4CD-4A75-AE0D-F88DB2280CFD}">
      <dgm:prSet/>
      <dgm:spPr/>
      <dgm:t>
        <a:bodyPr/>
        <a:lstStyle/>
        <a:p>
          <a:endParaRPr lang="en-US"/>
        </a:p>
      </dgm:t>
    </dgm:pt>
    <dgm:pt modelId="{439FE4EB-E270-46E3-BBB8-263A9BDCE14E}" type="sibTrans" cxnId="{12C2C164-E4CD-4A75-AE0D-F88DB2280CFD}">
      <dgm:prSet/>
      <dgm:spPr/>
      <dgm:t>
        <a:bodyPr/>
        <a:lstStyle/>
        <a:p>
          <a:endParaRPr lang="en-US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28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/>
        </a:p>
      </dgm:t>
    </dgm:pt>
    <dgm:pt modelId="{F47CAA7D-9DB5-42A7-BA5C-FD413009A6FF}">
      <dgm:prSet phldrT="[Text]" custT="1"/>
      <dgm:spPr/>
      <dgm:t>
        <a:bodyPr/>
        <a:lstStyle/>
        <a:p>
          <a:endParaRPr lang="en-US" sz="2400" b="1" dirty="0"/>
        </a:p>
      </dgm:t>
    </dgm:pt>
    <dgm:pt modelId="{EAABC32E-07E4-404D-92F7-D0C5D9F0B1E2}" type="parTrans" cxnId="{CCAB9428-05CD-487B-BF30-60140DCEA99A}">
      <dgm:prSet/>
      <dgm:spPr/>
      <dgm:t>
        <a:bodyPr/>
        <a:lstStyle/>
        <a:p>
          <a:endParaRPr lang="en-US"/>
        </a:p>
      </dgm:t>
    </dgm:pt>
    <dgm:pt modelId="{95109BCB-A30E-4145-BBED-C4DA988C9E3F}" type="sibTrans" cxnId="{CCAB9428-05CD-487B-BF30-60140DCEA99A}">
      <dgm:prSet/>
      <dgm:spPr/>
      <dgm:t>
        <a:bodyPr/>
        <a:lstStyle/>
        <a:p>
          <a:endParaRPr lang="en-US"/>
        </a:p>
      </dgm:t>
    </dgm:pt>
    <dgm:pt modelId="{534F1F65-A007-48BA-A3B0-6E8C756652BA}">
      <dgm:prSet phldrT="[Text]" custT="1"/>
      <dgm:spPr/>
      <dgm:t>
        <a:bodyPr/>
        <a:lstStyle/>
        <a:p>
          <a:endParaRPr lang="en-US" sz="2400" b="1" dirty="0"/>
        </a:p>
      </dgm:t>
    </dgm:pt>
    <dgm:pt modelId="{D04F93CA-C36F-4860-99E3-3CA5B63BE86E}" type="parTrans" cxnId="{25D9F111-8BB8-43FC-BD48-E9A7CF8D8C5B}">
      <dgm:prSet/>
      <dgm:spPr/>
      <dgm:t>
        <a:bodyPr/>
        <a:lstStyle/>
        <a:p>
          <a:endParaRPr lang="en-US"/>
        </a:p>
      </dgm:t>
    </dgm:pt>
    <dgm:pt modelId="{06CAB11C-DEF8-478C-90EA-57B5EB602D49}" type="sibTrans" cxnId="{25D9F111-8BB8-43FC-BD48-E9A7CF8D8C5B}">
      <dgm:prSet/>
      <dgm:spPr/>
      <dgm:t>
        <a:bodyPr/>
        <a:lstStyle/>
        <a:p>
          <a:endParaRPr lang="en-US"/>
        </a:p>
      </dgm:t>
    </dgm:pt>
    <dgm:pt modelId="{51693E9D-9422-4A20-9DAF-E7BE40CBC1A4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Health and Family </a:t>
          </a:r>
          <a:r>
            <a:rPr lang="en-US" sz="2000" b="1" dirty="0" smtClean="0"/>
            <a:t>Welfare</a:t>
          </a:r>
          <a:endParaRPr lang="en-US" sz="2000" dirty="0"/>
        </a:p>
      </dgm:t>
    </dgm:pt>
    <dgm:pt modelId="{A137F68E-D1C7-4C65-9EFA-261B3A7D23AF}" type="sibTrans" cxnId="{FF2E90E5-7BEA-494C-8A56-F486F55A6EE1}">
      <dgm:prSet/>
      <dgm:spPr/>
      <dgm:t>
        <a:bodyPr/>
        <a:lstStyle/>
        <a:p>
          <a:endParaRPr lang="en-US"/>
        </a:p>
      </dgm:t>
    </dgm:pt>
    <dgm:pt modelId="{FC994A23-ECE1-48B3-8BF7-CF234AF11950}" type="parTrans" cxnId="{FF2E90E5-7BEA-494C-8A56-F486F55A6EE1}">
      <dgm:prSet/>
      <dgm:spPr/>
      <dgm:t>
        <a:bodyPr/>
        <a:lstStyle/>
        <a:p>
          <a:endParaRPr lang="en-US"/>
        </a:p>
      </dgm:t>
    </dgm:pt>
    <dgm:pt modelId="{FA2A2B89-4359-40A3-9853-FCD1C2068EF2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Social Justice and </a:t>
          </a:r>
          <a:r>
            <a:rPr lang="en-US" sz="2000" b="1" dirty="0" smtClean="0"/>
            <a:t>Empowerment</a:t>
          </a:r>
          <a:endParaRPr lang="en-US" sz="2000" b="1" dirty="0"/>
        </a:p>
      </dgm:t>
    </dgm:pt>
    <dgm:pt modelId="{441BE4A4-5BA9-4729-AB6A-5388749245BB}" type="sibTrans" cxnId="{F8F7D3D0-BEEA-4581-82CA-74BDF0C97DC1}">
      <dgm:prSet/>
      <dgm:spPr/>
      <dgm:t>
        <a:bodyPr/>
        <a:lstStyle/>
        <a:p>
          <a:endParaRPr lang="en-US"/>
        </a:p>
      </dgm:t>
    </dgm:pt>
    <dgm:pt modelId="{E69BDF59-262A-4EB0-A4C6-C287EE3C61EB}" type="parTrans" cxnId="{F8F7D3D0-BEEA-4581-82CA-74BDF0C97DC1}">
      <dgm:prSet/>
      <dgm:spPr/>
      <dgm:t>
        <a:bodyPr/>
        <a:lstStyle/>
        <a:p>
          <a:endParaRPr lang="en-US"/>
        </a:p>
      </dgm:t>
    </dgm:pt>
    <dgm:pt modelId="{7C9E33E1-57D5-4ACE-8FEA-404D0BF93F21}">
      <dgm:prSet phldrT="[Text]" custT="1"/>
      <dgm:spPr/>
      <dgm:t>
        <a:bodyPr/>
        <a:lstStyle/>
        <a:p>
          <a:r>
            <a:rPr lang="en-US" sz="2000" dirty="0" smtClean="0"/>
            <a:t>Private Sector</a:t>
          </a:r>
          <a:endParaRPr lang="en-US" sz="2000" dirty="0"/>
        </a:p>
      </dgm:t>
    </dgm:pt>
    <dgm:pt modelId="{992A06FC-6A07-4F1F-A212-F1C17B8493E6}" type="parTrans" cxnId="{5F61A5D8-EE83-4F0F-8046-B951FBEDBDDE}">
      <dgm:prSet/>
      <dgm:spPr/>
      <dgm:t>
        <a:bodyPr/>
        <a:lstStyle/>
        <a:p>
          <a:endParaRPr lang="en-US"/>
        </a:p>
      </dgm:t>
    </dgm:pt>
    <dgm:pt modelId="{D15CD97F-4672-4D82-A10B-73BACA4CEA07}" type="sibTrans" cxnId="{5F61A5D8-EE83-4F0F-8046-B951FBEDBDDE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2" custScaleX="130829" custLinFactNeighborX="-29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2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2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2" custScaleX="135280" custLinFactNeighborX="-5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2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2" custLinFactNeighborX="33696" custLinFactNeighborY="-14465"/>
      <dgm:spPr/>
    </dgm:pt>
  </dgm:ptLst>
  <dgm:cxnLst>
    <dgm:cxn modelId="{CCAB9428-05CD-487B-BF30-60140DCEA99A}" srcId="{99B9F1F1-D688-4ACD-8EE5-0D92447E40FE}" destId="{F47CAA7D-9DB5-42A7-BA5C-FD413009A6FF}" srcOrd="2" destOrd="0" parTransId="{EAABC32E-07E4-404D-92F7-D0C5D9F0B1E2}" sibTransId="{95109BCB-A30E-4145-BBED-C4DA988C9E3F}"/>
    <dgm:cxn modelId="{5114DF45-A025-43E2-A4D2-B470F087E1E2}" type="presOf" srcId="{01B654A7-5FC6-40D4-845E-7AABFD43FA68}" destId="{CA3E1D74-A9DD-460D-82A0-9D7CE8FAE8ED}" srcOrd="0" destOrd="0" presId="urn:microsoft.com/office/officeart/2005/8/layout/bList2#3"/>
    <dgm:cxn modelId="{12C2C164-E4CD-4A75-AE0D-F88DB2280CFD}" srcId="{99B9F1F1-D688-4ACD-8EE5-0D92447E40FE}" destId="{E7277DB9-7C19-4ED2-B02C-CDB824AEE89C}" srcOrd="3" destOrd="0" parTransId="{2D69A825-D3F7-4222-8D21-C0BE5C029DB9}" sibTransId="{439FE4EB-E270-46E3-BBB8-263A9BDCE14E}"/>
    <dgm:cxn modelId="{9A37062A-66BA-4995-B6A3-30A007AF94ED}" type="presOf" srcId="{51693E9D-9422-4A20-9DAF-E7BE40CBC1A4}" destId="{0B47AC9F-2B95-4AFF-9037-81C7A03A81B9}" srcOrd="0" destOrd="0" presId="urn:microsoft.com/office/officeart/2005/8/layout/bList2#3"/>
    <dgm:cxn modelId="{B611D6BF-E70C-4B99-8ACB-008AD558ED88}" type="presOf" srcId="{FA2A2B89-4359-40A3-9853-FCD1C2068EF2}" destId="{0B47AC9F-2B95-4AFF-9037-81C7A03A81B9}" srcOrd="0" destOrd="1" presId="urn:microsoft.com/office/officeart/2005/8/layout/bList2#3"/>
    <dgm:cxn modelId="{BAE61846-E1C9-405F-8C93-5E7406D82DA2}" type="presOf" srcId="{F47CAA7D-9DB5-42A7-BA5C-FD413009A6FF}" destId="{80D4B813-07ED-457C-980C-AE5262EF96D1}" srcOrd="0" destOrd="2" presId="urn:microsoft.com/office/officeart/2005/8/layout/bList2#3"/>
    <dgm:cxn modelId="{8A6CEBD2-2FBA-4655-BAC1-7EDC1A32AC1B}" srcId="{99B9F1F1-D688-4ACD-8EE5-0D92447E40FE}" destId="{784E36BF-69FF-4367-A484-070BA5FE4AC2}" srcOrd="0" destOrd="0" parTransId="{A47F1739-B7CF-4220-BBB6-6E9CF8A6EF46}" sibTransId="{C63136B7-A0A8-48A1-984B-B7A028347AC7}"/>
    <dgm:cxn modelId="{9E53CB94-254F-467B-B3BD-EDDC5B9F5FB8}" type="presOf" srcId="{18D2F667-98E6-4F0B-AB2D-43F02A9A5B9D}" destId="{349CE020-29D7-496B-B6CF-C780DEFAC195}" srcOrd="0" destOrd="0" presId="urn:microsoft.com/office/officeart/2005/8/layout/bList2#3"/>
    <dgm:cxn modelId="{46F139F3-3E5E-42CA-957F-A71B10127F6B}" type="presOf" srcId="{784E36BF-69FF-4367-A484-070BA5FE4AC2}" destId="{80D4B813-07ED-457C-980C-AE5262EF96D1}" srcOrd="0" destOrd="0" presId="urn:microsoft.com/office/officeart/2005/8/layout/bList2#3"/>
    <dgm:cxn modelId="{6AEB2D65-7371-417F-A882-0B6638A0AD96}" type="presOf" srcId="{99B9F1F1-D688-4ACD-8EE5-0D92447E40FE}" destId="{50F74783-A084-483F-AFC2-88CBCC11F688}" srcOrd="0" destOrd="0" presId="urn:microsoft.com/office/officeart/2005/8/layout/bList2#3"/>
    <dgm:cxn modelId="{99D890C1-CD88-4135-98D5-A7B8D4A1D596}" type="presOf" srcId="{99B9F1F1-D688-4ACD-8EE5-0D92447E40FE}" destId="{5B069E81-43D9-4A05-B6E0-BAA7E9769FFE}" srcOrd="1" destOrd="0" presId="urn:microsoft.com/office/officeart/2005/8/layout/bList2#3"/>
    <dgm:cxn modelId="{FF2E90E5-7BEA-494C-8A56-F486F55A6EE1}" srcId="{18D2F667-98E6-4F0B-AB2D-43F02A9A5B9D}" destId="{51693E9D-9422-4A20-9DAF-E7BE40CBC1A4}" srcOrd="0" destOrd="0" parTransId="{FC994A23-ECE1-48B3-8BF7-CF234AF11950}" sibTransId="{A137F68E-D1C7-4C65-9EFA-261B3A7D23AF}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2DE4D9CC-E060-4090-A645-C8FCFE8CC089}" type="presOf" srcId="{18D2F667-98E6-4F0B-AB2D-43F02A9A5B9D}" destId="{2EC4418D-4B1E-4D7C-A805-2E0B5F337526}" srcOrd="1" destOrd="0" presId="urn:microsoft.com/office/officeart/2005/8/layout/bList2#3"/>
    <dgm:cxn modelId="{25D9F111-8BB8-43FC-BD48-E9A7CF8D8C5B}" srcId="{99B9F1F1-D688-4ACD-8EE5-0D92447E40FE}" destId="{534F1F65-A007-48BA-A3B0-6E8C756652BA}" srcOrd="1" destOrd="0" parTransId="{D04F93CA-C36F-4860-99E3-3CA5B63BE86E}" sibTransId="{06CAB11C-DEF8-478C-90EA-57B5EB602D49}"/>
    <dgm:cxn modelId="{33965889-8AD9-4CA8-9C79-91F6097CC114}" type="presOf" srcId="{534F1F65-A007-48BA-A3B0-6E8C756652BA}" destId="{80D4B813-07ED-457C-980C-AE5262EF96D1}" srcOrd="0" destOrd="1" presId="urn:microsoft.com/office/officeart/2005/8/layout/bList2#3"/>
    <dgm:cxn modelId="{93F22FF1-C8BB-408B-A48D-DAFC71E364D8}" type="presOf" srcId="{E7277DB9-7C19-4ED2-B02C-CDB824AEE89C}" destId="{80D4B813-07ED-457C-980C-AE5262EF96D1}" srcOrd="0" destOrd="3" presId="urn:microsoft.com/office/officeart/2005/8/layout/bList2#3"/>
    <dgm:cxn modelId="{5F61A5D8-EE83-4F0F-8046-B951FBEDBDDE}" srcId="{18D2F667-98E6-4F0B-AB2D-43F02A9A5B9D}" destId="{7C9E33E1-57D5-4ACE-8FEA-404D0BF93F21}" srcOrd="2" destOrd="0" parTransId="{992A06FC-6A07-4F1F-A212-F1C17B8493E6}" sibTransId="{D15CD97F-4672-4D82-A10B-73BACA4CEA07}"/>
    <dgm:cxn modelId="{234626ED-ABD9-417A-87A1-735D01B13D20}" type="presOf" srcId="{7C9E33E1-57D5-4ACE-8FEA-404D0BF93F21}" destId="{0B47AC9F-2B95-4AFF-9037-81C7A03A81B9}" srcOrd="0" destOrd="2" presId="urn:microsoft.com/office/officeart/2005/8/layout/bList2#3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57AC2EB3-A436-462D-97D4-6D8FCE5E0978}" type="presOf" srcId="{96190031-410E-4D0C-8EF9-F5699BBD9F80}" destId="{09CD04CA-FE4F-487C-A7D9-6B381B58A3CB}" srcOrd="0" destOrd="0" presId="urn:microsoft.com/office/officeart/2005/8/layout/bList2#3"/>
    <dgm:cxn modelId="{F8F7D3D0-BEEA-4581-82CA-74BDF0C97DC1}" srcId="{18D2F667-98E6-4F0B-AB2D-43F02A9A5B9D}" destId="{FA2A2B89-4359-40A3-9853-FCD1C2068EF2}" srcOrd="1" destOrd="0" parTransId="{E69BDF59-262A-4EB0-A4C6-C287EE3C61EB}" sibTransId="{441BE4A4-5BA9-4729-AB6A-5388749245BB}"/>
    <dgm:cxn modelId="{94233327-FA02-4114-B5F3-704D3AF83B31}" type="presParOf" srcId="{09CD04CA-FE4F-487C-A7D9-6B381B58A3CB}" destId="{E15C57C7-A977-48E0-A8A1-273906C38279}" srcOrd="0" destOrd="0" presId="urn:microsoft.com/office/officeart/2005/8/layout/bList2#3"/>
    <dgm:cxn modelId="{C45BCBDB-A210-47A8-BC04-452E3ED0D170}" type="presParOf" srcId="{E15C57C7-A977-48E0-A8A1-273906C38279}" destId="{80D4B813-07ED-457C-980C-AE5262EF96D1}" srcOrd="0" destOrd="0" presId="urn:microsoft.com/office/officeart/2005/8/layout/bList2#3"/>
    <dgm:cxn modelId="{658C4405-58FD-470D-8C9A-3768E6548957}" type="presParOf" srcId="{E15C57C7-A977-48E0-A8A1-273906C38279}" destId="{50F74783-A084-483F-AFC2-88CBCC11F688}" srcOrd="1" destOrd="0" presId="urn:microsoft.com/office/officeart/2005/8/layout/bList2#3"/>
    <dgm:cxn modelId="{B72A3614-789C-4BED-B18F-9F113D298A9E}" type="presParOf" srcId="{E15C57C7-A977-48E0-A8A1-273906C38279}" destId="{5B069E81-43D9-4A05-B6E0-BAA7E9769FFE}" srcOrd="2" destOrd="0" presId="urn:microsoft.com/office/officeart/2005/8/layout/bList2#3"/>
    <dgm:cxn modelId="{38F5016F-7092-48E0-AC91-CF82270F3AB2}" type="presParOf" srcId="{E15C57C7-A977-48E0-A8A1-273906C38279}" destId="{670DC199-328D-4583-BFAA-357CC5E62D53}" srcOrd="3" destOrd="0" presId="urn:microsoft.com/office/officeart/2005/8/layout/bList2#3"/>
    <dgm:cxn modelId="{179D46B0-6A49-4ED7-B5A9-2ADD1D277EA1}" type="presParOf" srcId="{09CD04CA-FE4F-487C-A7D9-6B381B58A3CB}" destId="{CA3E1D74-A9DD-460D-82A0-9D7CE8FAE8ED}" srcOrd="1" destOrd="0" presId="urn:microsoft.com/office/officeart/2005/8/layout/bList2#3"/>
    <dgm:cxn modelId="{D8B4C3AE-CBF0-4F1F-99FD-060F2FB8E767}" type="presParOf" srcId="{09CD04CA-FE4F-487C-A7D9-6B381B58A3CB}" destId="{0B87FE2A-3A79-4081-9B57-E97115BC5F44}" srcOrd="2" destOrd="0" presId="urn:microsoft.com/office/officeart/2005/8/layout/bList2#3"/>
    <dgm:cxn modelId="{3E9D86F0-0348-4D13-8343-51D95345B4F3}" type="presParOf" srcId="{0B87FE2A-3A79-4081-9B57-E97115BC5F44}" destId="{0B47AC9F-2B95-4AFF-9037-81C7A03A81B9}" srcOrd="0" destOrd="0" presId="urn:microsoft.com/office/officeart/2005/8/layout/bList2#3"/>
    <dgm:cxn modelId="{B0BBA7E2-66EB-40A8-B811-2AD49395D132}" type="presParOf" srcId="{0B87FE2A-3A79-4081-9B57-E97115BC5F44}" destId="{349CE020-29D7-496B-B6CF-C780DEFAC195}" srcOrd="1" destOrd="0" presId="urn:microsoft.com/office/officeart/2005/8/layout/bList2#3"/>
    <dgm:cxn modelId="{14AB62A6-CAE0-4D8E-A1B9-31E61EDDE4A5}" type="presParOf" srcId="{0B87FE2A-3A79-4081-9B57-E97115BC5F44}" destId="{2EC4418D-4B1E-4D7C-A805-2E0B5F337526}" srcOrd="2" destOrd="0" presId="urn:microsoft.com/office/officeart/2005/8/layout/bList2#3"/>
    <dgm:cxn modelId="{1C574323-90E9-4363-B954-F230D4789BA2}" type="presParOf" srcId="{0B87FE2A-3A79-4081-9B57-E97115BC5F44}" destId="{F7AC7F66-971D-402D-B92A-E1C29C0819AA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 custT="1"/>
      <dgm:spPr/>
      <dgm:t>
        <a:bodyPr/>
        <a:lstStyle/>
        <a:p>
          <a:r>
            <a:rPr lang="en-US" sz="2800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/>
        </a:p>
      </dgm:t>
    </dgm:pt>
    <dgm:pt modelId="{784E36BF-69FF-4367-A484-070BA5FE4AC2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HOME</a:t>
          </a:r>
        </a:p>
      </dgm:t>
    </dgm:pt>
    <dgm:pt modelId="{A47F1739-B7CF-4220-BBB6-6E9CF8A6EF46}" type="parTrans" cxnId="{8A6CEBD2-2FBA-4655-BAC1-7EDC1A32AC1B}">
      <dgm:prSet/>
      <dgm:spPr/>
      <dgm:t>
        <a:bodyPr/>
        <a:lstStyle/>
        <a:p>
          <a:endParaRPr lang="en-US"/>
        </a:p>
      </dgm:t>
    </dgm:pt>
    <dgm:pt modelId="{C63136B7-A0A8-48A1-984B-B7A028347AC7}" type="sibTrans" cxnId="{8A6CEBD2-2FBA-4655-BAC1-7EDC1A32AC1B}">
      <dgm:prSet/>
      <dgm:spPr/>
      <dgm:t>
        <a:bodyPr/>
        <a:lstStyle/>
        <a:p>
          <a:endParaRPr lang="en-US"/>
        </a:p>
      </dgm:t>
    </dgm:pt>
    <dgm:pt modelId="{E7277DB9-7C19-4ED2-B02C-CDB824AEE89C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FINANCE</a:t>
          </a:r>
        </a:p>
      </dgm:t>
    </dgm:pt>
    <dgm:pt modelId="{2D69A825-D3F7-4222-8D21-C0BE5C029DB9}" type="parTrans" cxnId="{12C2C164-E4CD-4A75-AE0D-F88DB2280CFD}">
      <dgm:prSet/>
      <dgm:spPr/>
      <dgm:t>
        <a:bodyPr/>
        <a:lstStyle/>
        <a:p>
          <a:endParaRPr lang="en-US"/>
        </a:p>
      </dgm:t>
    </dgm:pt>
    <dgm:pt modelId="{439FE4EB-E270-46E3-BBB8-263A9BDCE14E}" type="sibTrans" cxnId="{12C2C164-E4CD-4A75-AE0D-F88DB2280CFD}">
      <dgm:prSet/>
      <dgm:spPr/>
      <dgm:t>
        <a:bodyPr/>
        <a:lstStyle/>
        <a:p>
          <a:endParaRPr lang="en-US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28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/>
        </a:p>
      </dgm:t>
    </dgm:pt>
    <dgm:pt modelId="{F47CAA7D-9DB5-42A7-BA5C-FD413009A6FF}">
      <dgm:prSet phldrT="[Text]" custT="1"/>
      <dgm:spPr/>
      <dgm:t>
        <a:bodyPr/>
        <a:lstStyle/>
        <a:p>
          <a:endParaRPr lang="en-US" sz="2400" b="1" dirty="0"/>
        </a:p>
      </dgm:t>
    </dgm:pt>
    <dgm:pt modelId="{EAABC32E-07E4-404D-92F7-D0C5D9F0B1E2}" type="parTrans" cxnId="{CCAB9428-05CD-487B-BF30-60140DCEA99A}">
      <dgm:prSet/>
      <dgm:spPr/>
      <dgm:t>
        <a:bodyPr/>
        <a:lstStyle/>
        <a:p>
          <a:endParaRPr lang="en-US"/>
        </a:p>
      </dgm:t>
    </dgm:pt>
    <dgm:pt modelId="{95109BCB-A30E-4145-BBED-C4DA988C9E3F}" type="sibTrans" cxnId="{CCAB9428-05CD-487B-BF30-60140DCEA99A}">
      <dgm:prSet/>
      <dgm:spPr/>
      <dgm:t>
        <a:bodyPr/>
        <a:lstStyle/>
        <a:p>
          <a:endParaRPr lang="en-US"/>
        </a:p>
      </dgm:t>
    </dgm:pt>
    <dgm:pt modelId="{534F1F65-A007-48BA-A3B0-6E8C756652BA}">
      <dgm:prSet phldrT="[Text]" custT="1"/>
      <dgm:spPr/>
      <dgm:t>
        <a:bodyPr/>
        <a:lstStyle/>
        <a:p>
          <a:endParaRPr lang="en-US" sz="2400" b="1" dirty="0"/>
        </a:p>
      </dgm:t>
    </dgm:pt>
    <dgm:pt modelId="{D04F93CA-C36F-4860-99E3-3CA5B63BE86E}" type="parTrans" cxnId="{25D9F111-8BB8-43FC-BD48-E9A7CF8D8C5B}">
      <dgm:prSet/>
      <dgm:spPr/>
      <dgm:t>
        <a:bodyPr/>
        <a:lstStyle/>
        <a:p>
          <a:endParaRPr lang="en-US"/>
        </a:p>
      </dgm:t>
    </dgm:pt>
    <dgm:pt modelId="{06CAB11C-DEF8-478C-90EA-57B5EB602D49}" type="sibTrans" cxnId="{25D9F111-8BB8-43FC-BD48-E9A7CF8D8C5B}">
      <dgm:prSet/>
      <dgm:spPr/>
      <dgm:t>
        <a:bodyPr/>
        <a:lstStyle/>
        <a:p>
          <a:endParaRPr lang="en-US"/>
        </a:p>
      </dgm:t>
    </dgm:pt>
    <dgm:pt modelId="{51693E9D-9422-4A20-9DAF-E7BE40CBC1A4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Health and Family </a:t>
          </a:r>
          <a:r>
            <a:rPr lang="en-US" sz="2000" b="1" dirty="0" smtClean="0"/>
            <a:t>Welfare</a:t>
          </a:r>
          <a:endParaRPr lang="en-US" sz="2000" dirty="0"/>
        </a:p>
      </dgm:t>
    </dgm:pt>
    <dgm:pt modelId="{A137F68E-D1C7-4C65-9EFA-261B3A7D23AF}" type="sibTrans" cxnId="{FF2E90E5-7BEA-494C-8A56-F486F55A6EE1}">
      <dgm:prSet/>
      <dgm:spPr/>
      <dgm:t>
        <a:bodyPr/>
        <a:lstStyle/>
        <a:p>
          <a:endParaRPr lang="en-US"/>
        </a:p>
      </dgm:t>
    </dgm:pt>
    <dgm:pt modelId="{FC994A23-ECE1-48B3-8BF7-CF234AF11950}" type="parTrans" cxnId="{FF2E90E5-7BEA-494C-8A56-F486F55A6EE1}">
      <dgm:prSet/>
      <dgm:spPr/>
      <dgm:t>
        <a:bodyPr/>
        <a:lstStyle/>
        <a:p>
          <a:endParaRPr lang="en-US"/>
        </a:p>
      </dgm:t>
    </dgm:pt>
    <dgm:pt modelId="{FA2A2B89-4359-40A3-9853-FCD1C2068EF2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Social Justice and </a:t>
          </a:r>
          <a:r>
            <a:rPr lang="en-US" sz="2000" b="1" dirty="0" smtClean="0"/>
            <a:t>Empowerment (MSJE)</a:t>
          </a:r>
          <a:endParaRPr lang="en-US" sz="2000" b="1" dirty="0"/>
        </a:p>
      </dgm:t>
    </dgm:pt>
    <dgm:pt modelId="{441BE4A4-5BA9-4729-AB6A-5388749245BB}" type="sibTrans" cxnId="{F8F7D3D0-BEEA-4581-82CA-74BDF0C97DC1}">
      <dgm:prSet/>
      <dgm:spPr/>
      <dgm:t>
        <a:bodyPr/>
        <a:lstStyle/>
        <a:p>
          <a:endParaRPr lang="en-US"/>
        </a:p>
      </dgm:t>
    </dgm:pt>
    <dgm:pt modelId="{E69BDF59-262A-4EB0-A4C6-C287EE3C61EB}" type="parTrans" cxnId="{F8F7D3D0-BEEA-4581-82CA-74BDF0C97DC1}">
      <dgm:prSet/>
      <dgm:spPr/>
      <dgm:t>
        <a:bodyPr/>
        <a:lstStyle/>
        <a:p>
          <a:endParaRPr lang="en-US"/>
        </a:p>
      </dgm:t>
    </dgm:pt>
    <dgm:pt modelId="{7C9E33E1-57D5-4ACE-8FEA-404D0BF93F21}">
      <dgm:prSet phldrT="[Text]" custT="1"/>
      <dgm:spPr/>
      <dgm:t>
        <a:bodyPr/>
        <a:lstStyle/>
        <a:p>
          <a:r>
            <a:rPr lang="en-US" sz="2000" dirty="0" smtClean="0"/>
            <a:t>Private Sector</a:t>
          </a:r>
          <a:endParaRPr lang="en-US" sz="2000" dirty="0"/>
        </a:p>
      </dgm:t>
    </dgm:pt>
    <dgm:pt modelId="{992A06FC-6A07-4F1F-A212-F1C17B8493E6}" type="parTrans" cxnId="{5F61A5D8-EE83-4F0F-8046-B951FBEDBDDE}">
      <dgm:prSet/>
      <dgm:spPr/>
      <dgm:t>
        <a:bodyPr/>
        <a:lstStyle/>
        <a:p>
          <a:endParaRPr lang="en-US"/>
        </a:p>
      </dgm:t>
    </dgm:pt>
    <dgm:pt modelId="{D15CD97F-4672-4D82-A10B-73BACA4CEA07}" type="sibTrans" cxnId="{5F61A5D8-EE83-4F0F-8046-B951FBEDBDDE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2" custScaleX="130829" custLinFactNeighborX="-29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2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2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2" custScaleX="135280" custLinFactNeighborX="-5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2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2" custLinFactNeighborX="33696" custLinFactNeighborY="-14465"/>
      <dgm:spPr/>
    </dgm:pt>
  </dgm:ptLst>
  <dgm:cxnLst>
    <dgm:cxn modelId="{CCAB9428-05CD-487B-BF30-60140DCEA99A}" srcId="{99B9F1F1-D688-4ACD-8EE5-0D92447E40FE}" destId="{F47CAA7D-9DB5-42A7-BA5C-FD413009A6FF}" srcOrd="2" destOrd="0" parTransId="{EAABC32E-07E4-404D-92F7-D0C5D9F0B1E2}" sibTransId="{95109BCB-A30E-4145-BBED-C4DA988C9E3F}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12C2C164-E4CD-4A75-AE0D-F88DB2280CFD}" srcId="{99B9F1F1-D688-4ACD-8EE5-0D92447E40FE}" destId="{E7277DB9-7C19-4ED2-B02C-CDB824AEE89C}" srcOrd="3" destOrd="0" parTransId="{2D69A825-D3F7-4222-8D21-C0BE5C029DB9}" sibTransId="{439FE4EB-E270-46E3-BBB8-263A9BDCE14E}"/>
    <dgm:cxn modelId="{9D4309C2-5933-44F9-B777-FB82F69DBEAC}" type="presOf" srcId="{01B654A7-5FC6-40D4-845E-7AABFD43FA68}" destId="{CA3E1D74-A9DD-460D-82A0-9D7CE8FAE8ED}" srcOrd="0" destOrd="0" presId="urn:microsoft.com/office/officeart/2005/8/layout/bList2#3"/>
    <dgm:cxn modelId="{72BE26A7-9EB3-4BB4-9E8B-FEBFA8A3DC28}" type="presOf" srcId="{96190031-410E-4D0C-8EF9-F5699BBD9F80}" destId="{09CD04CA-FE4F-487C-A7D9-6B381B58A3CB}" srcOrd="0" destOrd="0" presId="urn:microsoft.com/office/officeart/2005/8/layout/bList2#3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D4B78925-76EC-469D-AA1E-1BBFBA6C69F2}" type="presOf" srcId="{E7277DB9-7C19-4ED2-B02C-CDB824AEE89C}" destId="{80D4B813-07ED-457C-980C-AE5262EF96D1}" srcOrd="0" destOrd="3" presId="urn:microsoft.com/office/officeart/2005/8/layout/bList2#3"/>
    <dgm:cxn modelId="{25D9F111-8BB8-43FC-BD48-E9A7CF8D8C5B}" srcId="{99B9F1F1-D688-4ACD-8EE5-0D92447E40FE}" destId="{534F1F65-A007-48BA-A3B0-6E8C756652BA}" srcOrd="1" destOrd="0" parTransId="{D04F93CA-C36F-4860-99E3-3CA5B63BE86E}" sibTransId="{06CAB11C-DEF8-478C-90EA-57B5EB602D49}"/>
    <dgm:cxn modelId="{70BAAB50-C2A6-442B-81FF-EDCC154D2E1A}" type="presOf" srcId="{7C9E33E1-57D5-4ACE-8FEA-404D0BF93F21}" destId="{0B47AC9F-2B95-4AFF-9037-81C7A03A81B9}" srcOrd="0" destOrd="2" presId="urn:microsoft.com/office/officeart/2005/8/layout/bList2#3"/>
    <dgm:cxn modelId="{FA274609-8386-4238-963A-26B817A94620}" type="presOf" srcId="{18D2F667-98E6-4F0B-AB2D-43F02A9A5B9D}" destId="{349CE020-29D7-496B-B6CF-C780DEFAC195}" srcOrd="0" destOrd="0" presId="urn:microsoft.com/office/officeart/2005/8/layout/bList2#3"/>
    <dgm:cxn modelId="{58C14D61-042A-49C9-A766-D7334ADEA85C}" type="presOf" srcId="{F47CAA7D-9DB5-42A7-BA5C-FD413009A6FF}" destId="{80D4B813-07ED-457C-980C-AE5262EF96D1}" srcOrd="0" destOrd="2" presId="urn:microsoft.com/office/officeart/2005/8/layout/bList2#3"/>
    <dgm:cxn modelId="{FF89C987-134D-48AB-82BB-A9F1C33BBF76}" type="presOf" srcId="{FA2A2B89-4359-40A3-9853-FCD1C2068EF2}" destId="{0B47AC9F-2B95-4AFF-9037-81C7A03A81B9}" srcOrd="0" destOrd="1" presId="urn:microsoft.com/office/officeart/2005/8/layout/bList2#3"/>
    <dgm:cxn modelId="{F8F7D3D0-BEEA-4581-82CA-74BDF0C97DC1}" srcId="{18D2F667-98E6-4F0B-AB2D-43F02A9A5B9D}" destId="{FA2A2B89-4359-40A3-9853-FCD1C2068EF2}" srcOrd="1" destOrd="0" parTransId="{E69BDF59-262A-4EB0-A4C6-C287EE3C61EB}" sibTransId="{441BE4A4-5BA9-4729-AB6A-5388749245BB}"/>
    <dgm:cxn modelId="{CBFF13AD-CDDA-49A6-BF09-4F5AF271E833}" type="presOf" srcId="{51693E9D-9422-4A20-9DAF-E7BE40CBC1A4}" destId="{0B47AC9F-2B95-4AFF-9037-81C7A03A81B9}" srcOrd="0" destOrd="0" presId="urn:microsoft.com/office/officeart/2005/8/layout/bList2#3"/>
    <dgm:cxn modelId="{5F61A5D8-EE83-4F0F-8046-B951FBEDBDDE}" srcId="{18D2F667-98E6-4F0B-AB2D-43F02A9A5B9D}" destId="{7C9E33E1-57D5-4ACE-8FEA-404D0BF93F21}" srcOrd="2" destOrd="0" parTransId="{992A06FC-6A07-4F1F-A212-F1C17B8493E6}" sibTransId="{D15CD97F-4672-4D82-A10B-73BACA4CEA07}"/>
    <dgm:cxn modelId="{8A285D4F-D84D-477B-B132-3CB2E67A170F}" type="presOf" srcId="{18D2F667-98E6-4F0B-AB2D-43F02A9A5B9D}" destId="{2EC4418D-4B1E-4D7C-A805-2E0B5F337526}" srcOrd="1" destOrd="0" presId="urn:microsoft.com/office/officeart/2005/8/layout/bList2#3"/>
    <dgm:cxn modelId="{FF2E90E5-7BEA-494C-8A56-F486F55A6EE1}" srcId="{18D2F667-98E6-4F0B-AB2D-43F02A9A5B9D}" destId="{51693E9D-9422-4A20-9DAF-E7BE40CBC1A4}" srcOrd="0" destOrd="0" parTransId="{FC994A23-ECE1-48B3-8BF7-CF234AF11950}" sibTransId="{A137F68E-D1C7-4C65-9EFA-261B3A7D23AF}"/>
    <dgm:cxn modelId="{EAE626AF-DA13-4DC6-B204-26122807FD0A}" type="presOf" srcId="{784E36BF-69FF-4367-A484-070BA5FE4AC2}" destId="{80D4B813-07ED-457C-980C-AE5262EF96D1}" srcOrd="0" destOrd="0" presId="urn:microsoft.com/office/officeart/2005/8/layout/bList2#3"/>
    <dgm:cxn modelId="{143CD82C-E38F-4F2D-8CCB-22E3C6D3E96C}" type="presOf" srcId="{99B9F1F1-D688-4ACD-8EE5-0D92447E40FE}" destId="{50F74783-A084-483F-AFC2-88CBCC11F688}" srcOrd="0" destOrd="0" presId="urn:microsoft.com/office/officeart/2005/8/layout/bList2#3"/>
    <dgm:cxn modelId="{66051A85-E551-441C-B653-C36A1BCB62BD}" type="presOf" srcId="{534F1F65-A007-48BA-A3B0-6E8C756652BA}" destId="{80D4B813-07ED-457C-980C-AE5262EF96D1}" srcOrd="0" destOrd="1" presId="urn:microsoft.com/office/officeart/2005/8/layout/bList2#3"/>
    <dgm:cxn modelId="{5DC6368C-DE9A-4755-B5BA-8B3D77B4E933}" type="presOf" srcId="{99B9F1F1-D688-4ACD-8EE5-0D92447E40FE}" destId="{5B069E81-43D9-4A05-B6E0-BAA7E9769FFE}" srcOrd="1" destOrd="0" presId="urn:microsoft.com/office/officeart/2005/8/layout/bList2#3"/>
    <dgm:cxn modelId="{8A6CEBD2-2FBA-4655-BAC1-7EDC1A32AC1B}" srcId="{99B9F1F1-D688-4ACD-8EE5-0D92447E40FE}" destId="{784E36BF-69FF-4367-A484-070BA5FE4AC2}" srcOrd="0" destOrd="0" parTransId="{A47F1739-B7CF-4220-BBB6-6E9CF8A6EF46}" sibTransId="{C63136B7-A0A8-48A1-984B-B7A028347AC7}"/>
    <dgm:cxn modelId="{07E5DB5B-95BC-4E50-8AB1-21A9F179184B}" type="presParOf" srcId="{09CD04CA-FE4F-487C-A7D9-6B381B58A3CB}" destId="{E15C57C7-A977-48E0-A8A1-273906C38279}" srcOrd="0" destOrd="0" presId="urn:microsoft.com/office/officeart/2005/8/layout/bList2#3"/>
    <dgm:cxn modelId="{E89A3148-AB02-4451-9285-CBD82305FB6E}" type="presParOf" srcId="{E15C57C7-A977-48E0-A8A1-273906C38279}" destId="{80D4B813-07ED-457C-980C-AE5262EF96D1}" srcOrd="0" destOrd="0" presId="urn:microsoft.com/office/officeart/2005/8/layout/bList2#3"/>
    <dgm:cxn modelId="{20FDE5ED-E6EC-40D7-A6BC-AC9FAFCEF5DB}" type="presParOf" srcId="{E15C57C7-A977-48E0-A8A1-273906C38279}" destId="{50F74783-A084-483F-AFC2-88CBCC11F688}" srcOrd="1" destOrd="0" presId="urn:microsoft.com/office/officeart/2005/8/layout/bList2#3"/>
    <dgm:cxn modelId="{BCF3BEE8-12CA-4F20-9A5C-4C3420E826FA}" type="presParOf" srcId="{E15C57C7-A977-48E0-A8A1-273906C38279}" destId="{5B069E81-43D9-4A05-B6E0-BAA7E9769FFE}" srcOrd="2" destOrd="0" presId="urn:microsoft.com/office/officeart/2005/8/layout/bList2#3"/>
    <dgm:cxn modelId="{4F90CD35-BDDA-4044-A77F-113167CD2A57}" type="presParOf" srcId="{E15C57C7-A977-48E0-A8A1-273906C38279}" destId="{670DC199-328D-4583-BFAA-357CC5E62D53}" srcOrd="3" destOrd="0" presId="urn:microsoft.com/office/officeart/2005/8/layout/bList2#3"/>
    <dgm:cxn modelId="{41C2588D-0DAB-4C7F-986A-33C0458F04FE}" type="presParOf" srcId="{09CD04CA-FE4F-487C-A7D9-6B381B58A3CB}" destId="{CA3E1D74-A9DD-460D-82A0-9D7CE8FAE8ED}" srcOrd="1" destOrd="0" presId="urn:microsoft.com/office/officeart/2005/8/layout/bList2#3"/>
    <dgm:cxn modelId="{0CF4B84C-0289-4EB7-A7D0-B0546A558360}" type="presParOf" srcId="{09CD04CA-FE4F-487C-A7D9-6B381B58A3CB}" destId="{0B87FE2A-3A79-4081-9B57-E97115BC5F44}" srcOrd="2" destOrd="0" presId="urn:microsoft.com/office/officeart/2005/8/layout/bList2#3"/>
    <dgm:cxn modelId="{6994EE2D-7FF7-4FF6-A23D-EE6BF7A69A71}" type="presParOf" srcId="{0B87FE2A-3A79-4081-9B57-E97115BC5F44}" destId="{0B47AC9F-2B95-4AFF-9037-81C7A03A81B9}" srcOrd="0" destOrd="0" presId="urn:microsoft.com/office/officeart/2005/8/layout/bList2#3"/>
    <dgm:cxn modelId="{6A53E9DD-BEFE-4F7C-AFB8-1B8AB86DA446}" type="presParOf" srcId="{0B87FE2A-3A79-4081-9B57-E97115BC5F44}" destId="{349CE020-29D7-496B-B6CF-C780DEFAC195}" srcOrd="1" destOrd="0" presId="urn:microsoft.com/office/officeart/2005/8/layout/bList2#3"/>
    <dgm:cxn modelId="{325E3B5F-73E6-43C4-9359-482745B97751}" type="presParOf" srcId="{0B87FE2A-3A79-4081-9B57-E97115BC5F44}" destId="{2EC4418D-4B1E-4D7C-A805-2E0B5F337526}" srcOrd="2" destOrd="0" presId="urn:microsoft.com/office/officeart/2005/8/layout/bList2#3"/>
    <dgm:cxn modelId="{C398017E-5B16-4382-9BA7-5E7E1BD16003}" type="presParOf" srcId="{0B87FE2A-3A79-4081-9B57-E97115BC5F44}" destId="{F7AC7F66-971D-402D-B92A-E1C29C0819AA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 custT="1"/>
      <dgm:spPr/>
      <dgm:t>
        <a:bodyPr/>
        <a:lstStyle/>
        <a:p>
          <a:r>
            <a:rPr lang="en-US" sz="2800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/>
        </a:p>
      </dgm:t>
    </dgm:pt>
    <dgm:pt modelId="{784E36BF-69FF-4367-A484-070BA5FE4AC2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HOME</a:t>
          </a:r>
        </a:p>
      </dgm:t>
    </dgm:pt>
    <dgm:pt modelId="{A47F1739-B7CF-4220-BBB6-6E9CF8A6EF46}" type="parTrans" cxnId="{8A6CEBD2-2FBA-4655-BAC1-7EDC1A32AC1B}">
      <dgm:prSet/>
      <dgm:spPr/>
      <dgm:t>
        <a:bodyPr/>
        <a:lstStyle/>
        <a:p>
          <a:endParaRPr lang="en-US"/>
        </a:p>
      </dgm:t>
    </dgm:pt>
    <dgm:pt modelId="{C63136B7-A0A8-48A1-984B-B7A028347AC7}" type="sibTrans" cxnId="{8A6CEBD2-2FBA-4655-BAC1-7EDC1A32AC1B}">
      <dgm:prSet/>
      <dgm:spPr/>
      <dgm:t>
        <a:bodyPr/>
        <a:lstStyle/>
        <a:p>
          <a:endParaRPr lang="en-US"/>
        </a:p>
      </dgm:t>
    </dgm:pt>
    <dgm:pt modelId="{E7277DB9-7C19-4ED2-B02C-CDB824AEE89C}">
      <dgm:prSet phldrT="[Text]" custT="1"/>
      <dgm:spPr/>
      <dgm:t>
        <a:bodyPr/>
        <a:lstStyle/>
        <a:p>
          <a:r>
            <a:rPr lang="en-US" sz="2400" dirty="0"/>
            <a:t>Ministry of </a:t>
          </a:r>
          <a:r>
            <a:rPr lang="en-US" sz="2400" b="1" dirty="0"/>
            <a:t>FINANCE</a:t>
          </a:r>
        </a:p>
      </dgm:t>
    </dgm:pt>
    <dgm:pt modelId="{2D69A825-D3F7-4222-8D21-C0BE5C029DB9}" type="parTrans" cxnId="{12C2C164-E4CD-4A75-AE0D-F88DB2280CFD}">
      <dgm:prSet/>
      <dgm:spPr/>
      <dgm:t>
        <a:bodyPr/>
        <a:lstStyle/>
        <a:p>
          <a:endParaRPr lang="en-US"/>
        </a:p>
      </dgm:t>
    </dgm:pt>
    <dgm:pt modelId="{439FE4EB-E270-46E3-BBB8-263A9BDCE14E}" type="sibTrans" cxnId="{12C2C164-E4CD-4A75-AE0D-F88DB2280CFD}">
      <dgm:prSet/>
      <dgm:spPr/>
      <dgm:t>
        <a:bodyPr/>
        <a:lstStyle/>
        <a:p>
          <a:endParaRPr lang="en-US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28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/>
        </a:p>
      </dgm:t>
    </dgm:pt>
    <dgm:pt modelId="{F47CAA7D-9DB5-42A7-BA5C-FD413009A6FF}">
      <dgm:prSet phldrT="[Text]" custT="1"/>
      <dgm:spPr/>
      <dgm:t>
        <a:bodyPr/>
        <a:lstStyle/>
        <a:p>
          <a:endParaRPr lang="en-US" sz="2400" b="1" dirty="0"/>
        </a:p>
      </dgm:t>
    </dgm:pt>
    <dgm:pt modelId="{EAABC32E-07E4-404D-92F7-D0C5D9F0B1E2}" type="parTrans" cxnId="{CCAB9428-05CD-487B-BF30-60140DCEA99A}">
      <dgm:prSet/>
      <dgm:spPr/>
      <dgm:t>
        <a:bodyPr/>
        <a:lstStyle/>
        <a:p>
          <a:endParaRPr lang="en-US"/>
        </a:p>
      </dgm:t>
    </dgm:pt>
    <dgm:pt modelId="{95109BCB-A30E-4145-BBED-C4DA988C9E3F}" type="sibTrans" cxnId="{CCAB9428-05CD-487B-BF30-60140DCEA99A}">
      <dgm:prSet/>
      <dgm:spPr/>
      <dgm:t>
        <a:bodyPr/>
        <a:lstStyle/>
        <a:p>
          <a:endParaRPr lang="en-US"/>
        </a:p>
      </dgm:t>
    </dgm:pt>
    <dgm:pt modelId="{534F1F65-A007-48BA-A3B0-6E8C756652BA}">
      <dgm:prSet phldrT="[Text]" custT="1"/>
      <dgm:spPr/>
      <dgm:t>
        <a:bodyPr/>
        <a:lstStyle/>
        <a:p>
          <a:endParaRPr lang="en-US" sz="2400" b="1" dirty="0"/>
        </a:p>
      </dgm:t>
    </dgm:pt>
    <dgm:pt modelId="{D04F93CA-C36F-4860-99E3-3CA5B63BE86E}" type="parTrans" cxnId="{25D9F111-8BB8-43FC-BD48-E9A7CF8D8C5B}">
      <dgm:prSet/>
      <dgm:spPr/>
      <dgm:t>
        <a:bodyPr/>
        <a:lstStyle/>
        <a:p>
          <a:endParaRPr lang="en-US"/>
        </a:p>
      </dgm:t>
    </dgm:pt>
    <dgm:pt modelId="{06CAB11C-DEF8-478C-90EA-57B5EB602D49}" type="sibTrans" cxnId="{25D9F111-8BB8-43FC-BD48-E9A7CF8D8C5B}">
      <dgm:prSet/>
      <dgm:spPr/>
      <dgm:t>
        <a:bodyPr/>
        <a:lstStyle/>
        <a:p>
          <a:endParaRPr lang="en-US"/>
        </a:p>
      </dgm:t>
    </dgm:pt>
    <dgm:pt modelId="{51693E9D-9422-4A20-9DAF-E7BE40CBC1A4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Health and Family </a:t>
          </a:r>
          <a:r>
            <a:rPr lang="en-US" sz="2000" b="1" dirty="0" smtClean="0"/>
            <a:t>Welfare</a:t>
          </a:r>
          <a:endParaRPr lang="en-US" sz="2000" dirty="0"/>
        </a:p>
      </dgm:t>
    </dgm:pt>
    <dgm:pt modelId="{A137F68E-D1C7-4C65-9EFA-261B3A7D23AF}" type="sibTrans" cxnId="{FF2E90E5-7BEA-494C-8A56-F486F55A6EE1}">
      <dgm:prSet/>
      <dgm:spPr/>
      <dgm:t>
        <a:bodyPr/>
        <a:lstStyle/>
        <a:p>
          <a:endParaRPr lang="en-US"/>
        </a:p>
      </dgm:t>
    </dgm:pt>
    <dgm:pt modelId="{FC994A23-ECE1-48B3-8BF7-CF234AF11950}" type="parTrans" cxnId="{FF2E90E5-7BEA-494C-8A56-F486F55A6EE1}">
      <dgm:prSet/>
      <dgm:spPr/>
      <dgm:t>
        <a:bodyPr/>
        <a:lstStyle/>
        <a:p>
          <a:endParaRPr lang="en-US"/>
        </a:p>
      </dgm:t>
    </dgm:pt>
    <dgm:pt modelId="{FA2A2B89-4359-40A3-9853-FCD1C2068EF2}">
      <dgm:prSet phldrT="[Text]" custT="1"/>
      <dgm:spPr/>
      <dgm:t>
        <a:bodyPr/>
        <a:lstStyle/>
        <a:p>
          <a:r>
            <a:rPr lang="en-US" sz="2000" dirty="0"/>
            <a:t>Ministry of </a:t>
          </a:r>
          <a:r>
            <a:rPr lang="en-US" sz="2000" b="1" dirty="0"/>
            <a:t>Social Justice and </a:t>
          </a:r>
          <a:r>
            <a:rPr lang="en-US" sz="2000" b="1" dirty="0" smtClean="0"/>
            <a:t>Empowerment (MSJE)</a:t>
          </a:r>
          <a:endParaRPr lang="en-US" sz="2000" b="1" dirty="0"/>
        </a:p>
      </dgm:t>
    </dgm:pt>
    <dgm:pt modelId="{441BE4A4-5BA9-4729-AB6A-5388749245BB}" type="sibTrans" cxnId="{F8F7D3D0-BEEA-4581-82CA-74BDF0C97DC1}">
      <dgm:prSet/>
      <dgm:spPr/>
      <dgm:t>
        <a:bodyPr/>
        <a:lstStyle/>
        <a:p>
          <a:endParaRPr lang="en-US"/>
        </a:p>
      </dgm:t>
    </dgm:pt>
    <dgm:pt modelId="{E69BDF59-262A-4EB0-A4C6-C287EE3C61EB}" type="parTrans" cxnId="{F8F7D3D0-BEEA-4581-82CA-74BDF0C97DC1}">
      <dgm:prSet/>
      <dgm:spPr/>
      <dgm:t>
        <a:bodyPr/>
        <a:lstStyle/>
        <a:p>
          <a:endParaRPr lang="en-US"/>
        </a:p>
      </dgm:t>
    </dgm:pt>
    <dgm:pt modelId="{7C9E33E1-57D5-4ACE-8FEA-404D0BF93F21}">
      <dgm:prSet phldrT="[Text]" custT="1"/>
      <dgm:spPr/>
      <dgm:t>
        <a:bodyPr/>
        <a:lstStyle/>
        <a:p>
          <a:r>
            <a:rPr lang="en-US" sz="2000" dirty="0" smtClean="0"/>
            <a:t>Private Sector</a:t>
          </a:r>
          <a:endParaRPr lang="en-US" sz="2000" dirty="0"/>
        </a:p>
      </dgm:t>
    </dgm:pt>
    <dgm:pt modelId="{992A06FC-6A07-4F1F-A212-F1C17B8493E6}" type="parTrans" cxnId="{5F61A5D8-EE83-4F0F-8046-B951FBEDBDDE}">
      <dgm:prSet/>
      <dgm:spPr/>
      <dgm:t>
        <a:bodyPr/>
        <a:lstStyle/>
        <a:p>
          <a:endParaRPr lang="en-US"/>
        </a:p>
      </dgm:t>
    </dgm:pt>
    <dgm:pt modelId="{D15CD97F-4672-4D82-A10B-73BACA4CEA07}" type="sibTrans" cxnId="{5F61A5D8-EE83-4F0F-8046-B951FBEDBDDE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2" custScaleX="130829" custLinFactNeighborX="-29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2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2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2" custScaleX="135280" custLinFactNeighborX="-5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2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2" custLinFactNeighborX="33696" custLinFactNeighborY="-14465"/>
      <dgm:spPr/>
    </dgm:pt>
  </dgm:ptLst>
  <dgm:cxnLst>
    <dgm:cxn modelId="{CCAB9428-05CD-487B-BF30-60140DCEA99A}" srcId="{99B9F1F1-D688-4ACD-8EE5-0D92447E40FE}" destId="{F47CAA7D-9DB5-42A7-BA5C-FD413009A6FF}" srcOrd="2" destOrd="0" parTransId="{EAABC32E-07E4-404D-92F7-D0C5D9F0B1E2}" sibTransId="{95109BCB-A30E-4145-BBED-C4DA988C9E3F}"/>
    <dgm:cxn modelId="{12C2C164-E4CD-4A75-AE0D-F88DB2280CFD}" srcId="{99B9F1F1-D688-4ACD-8EE5-0D92447E40FE}" destId="{E7277DB9-7C19-4ED2-B02C-CDB824AEE89C}" srcOrd="3" destOrd="0" parTransId="{2D69A825-D3F7-4222-8D21-C0BE5C029DB9}" sibTransId="{439FE4EB-E270-46E3-BBB8-263A9BDCE14E}"/>
    <dgm:cxn modelId="{4ACE0CB7-2E4F-47DC-A36A-218B4F0F954C}" type="presOf" srcId="{FA2A2B89-4359-40A3-9853-FCD1C2068EF2}" destId="{0B47AC9F-2B95-4AFF-9037-81C7A03A81B9}" srcOrd="0" destOrd="1" presId="urn:microsoft.com/office/officeart/2005/8/layout/bList2#3"/>
    <dgm:cxn modelId="{4F31980D-D83A-4B74-ADED-5D79F938B81B}" type="presOf" srcId="{18D2F667-98E6-4F0B-AB2D-43F02A9A5B9D}" destId="{2EC4418D-4B1E-4D7C-A805-2E0B5F337526}" srcOrd="1" destOrd="0" presId="urn:microsoft.com/office/officeart/2005/8/layout/bList2#3"/>
    <dgm:cxn modelId="{999394D1-3D16-45E3-875B-595B8B973789}" type="presOf" srcId="{7C9E33E1-57D5-4ACE-8FEA-404D0BF93F21}" destId="{0B47AC9F-2B95-4AFF-9037-81C7A03A81B9}" srcOrd="0" destOrd="2" presId="urn:microsoft.com/office/officeart/2005/8/layout/bList2#3"/>
    <dgm:cxn modelId="{CECB27EF-15B7-4391-871C-A67F033EE1BE}" type="presOf" srcId="{784E36BF-69FF-4367-A484-070BA5FE4AC2}" destId="{80D4B813-07ED-457C-980C-AE5262EF96D1}" srcOrd="0" destOrd="0" presId="urn:microsoft.com/office/officeart/2005/8/layout/bList2#3"/>
    <dgm:cxn modelId="{8A6CEBD2-2FBA-4655-BAC1-7EDC1A32AC1B}" srcId="{99B9F1F1-D688-4ACD-8EE5-0D92447E40FE}" destId="{784E36BF-69FF-4367-A484-070BA5FE4AC2}" srcOrd="0" destOrd="0" parTransId="{A47F1739-B7CF-4220-BBB6-6E9CF8A6EF46}" sibTransId="{C63136B7-A0A8-48A1-984B-B7A028347AC7}"/>
    <dgm:cxn modelId="{DEF8F3D1-7C48-46A6-86C9-C1EF31C8E048}" type="presOf" srcId="{99B9F1F1-D688-4ACD-8EE5-0D92447E40FE}" destId="{50F74783-A084-483F-AFC2-88CBCC11F688}" srcOrd="0" destOrd="0" presId="urn:microsoft.com/office/officeart/2005/8/layout/bList2#3"/>
    <dgm:cxn modelId="{FF2E90E5-7BEA-494C-8A56-F486F55A6EE1}" srcId="{18D2F667-98E6-4F0B-AB2D-43F02A9A5B9D}" destId="{51693E9D-9422-4A20-9DAF-E7BE40CBC1A4}" srcOrd="0" destOrd="0" parTransId="{FC994A23-ECE1-48B3-8BF7-CF234AF11950}" sibTransId="{A137F68E-D1C7-4C65-9EFA-261B3A7D23AF}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51A053C3-D9BC-444C-BFAB-FE8746222689}" type="presOf" srcId="{99B9F1F1-D688-4ACD-8EE5-0D92447E40FE}" destId="{5B069E81-43D9-4A05-B6E0-BAA7E9769FFE}" srcOrd="1" destOrd="0" presId="urn:microsoft.com/office/officeart/2005/8/layout/bList2#3"/>
    <dgm:cxn modelId="{25D9F111-8BB8-43FC-BD48-E9A7CF8D8C5B}" srcId="{99B9F1F1-D688-4ACD-8EE5-0D92447E40FE}" destId="{534F1F65-A007-48BA-A3B0-6E8C756652BA}" srcOrd="1" destOrd="0" parTransId="{D04F93CA-C36F-4860-99E3-3CA5B63BE86E}" sibTransId="{06CAB11C-DEF8-478C-90EA-57B5EB602D49}"/>
    <dgm:cxn modelId="{5717BA5F-087E-4F31-A0E4-C603F0357706}" type="presOf" srcId="{51693E9D-9422-4A20-9DAF-E7BE40CBC1A4}" destId="{0B47AC9F-2B95-4AFF-9037-81C7A03A81B9}" srcOrd="0" destOrd="0" presId="urn:microsoft.com/office/officeart/2005/8/layout/bList2#3"/>
    <dgm:cxn modelId="{79E6ABF2-685C-459E-A690-CA689B197195}" type="presOf" srcId="{E7277DB9-7C19-4ED2-B02C-CDB824AEE89C}" destId="{80D4B813-07ED-457C-980C-AE5262EF96D1}" srcOrd="0" destOrd="3" presId="urn:microsoft.com/office/officeart/2005/8/layout/bList2#3"/>
    <dgm:cxn modelId="{E2E6FA7F-7317-4AA4-9DD4-1421EF34B5E5}" type="presOf" srcId="{18D2F667-98E6-4F0B-AB2D-43F02A9A5B9D}" destId="{349CE020-29D7-496B-B6CF-C780DEFAC195}" srcOrd="0" destOrd="0" presId="urn:microsoft.com/office/officeart/2005/8/layout/bList2#3"/>
    <dgm:cxn modelId="{5F61A5D8-EE83-4F0F-8046-B951FBEDBDDE}" srcId="{18D2F667-98E6-4F0B-AB2D-43F02A9A5B9D}" destId="{7C9E33E1-57D5-4ACE-8FEA-404D0BF93F21}" srcOrd="2" destOrd="0" parTransId="{992A06FC-6A07-4F1F-A212-F1C17B8493E6}" sibTransId="{D15CD97F-4672-4D82-A10B-73BACA4CEA07}"/>
    <dgm:cxn modelId="{100DC2F1-21FA-4B88-95B9-514426E3B507}" type="presOf" srcId="{F47CAA7D-9DB5-42A7-BA5C-FD413009A6FF}" destId="{80D4B813-07ED-457C-980C-AE5262EF96D1}" srcOrd="0" destOrd="2" presId="urn:microsoft.com/office/officeart/2005/8/layout/bList2#3"/>
    <dgm:cxn modelId="{DDCF3404-25EB-48CE-8C7D-929FAA6EC9E3}" type="presOf" srcId="{534F1F65-A007-48BA-A3B0-6E8C756652BA}" destId="{80D4B813-07ED-457C-980C-AE5262EF96D1}" srcOrd="0" destOrd="1" presId="urn:microsoft.com/office/officeart/2005/8/layout/bList2#3"/>
    <dgm:cxn modelId="{E6C8B160-6EAF-4928-92DC-4626A3183936}" type="presOf" srcId="{01B654A7-5FC6-40D4-845E-7AABFD43FA68}" destId="{CA3E1D74-A9DD-460D-82A0-9D7CE8FAE8ED}" srcOrd="0" destOrd="0" presId="urn:microsoft.com/office/officeart/2005/8/layout/bList2#3"/>
    <dgm:cxn modelId="{DCF77992-D9DE-48F1-98F7-996A3765728D}" type="presOf" srcId="{96190031-410E-4D0C-8EF9-F5699BBD9F80}" destId="{09CD04CA-FE4F-487C-A7D9-6B381B58A3CB}" srcOrd="0" destOrd="0" presId="urn:microsoft.com/office/officeart/2005/8/layout/bList2#3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F8F7D3D0-BEEA-4581-82CA-74BDF0C97DC1}" srcId="{18D2F667-98E6-4F0B-AB2D-43F02A9A5B9D}" destId="{FA2A2B89-4359-40A3-9853-FCD1C2068EF2}" srcOrd="1" destOrd="0" parTransId="{E69BDF59-262A-4EB0-A4C6-C287EE3C61EB}" sibTransId="{441BE4A4-5BA9-4729-AB6A-5388749245BB}"/>
    <dgm:cxn modelId="{D38F286C-91D1-41F6-9473-87E28D1F3C75}" type="presParOf" srcId="{09CD04CA-FE4F-487C-A7D9-6B381B58A3CB}" destId="{E15C57C7-A977-48E0-A8A1-273906C38279}" srcOrd="0" destOrd="0" presId="urn:microsoft.com/office/officeart/2005/8/layout/bList2#3"/>
    <dgm:cxn modelId="{6D49E19C-8357-48C4-B208-5E7F5EE62C75}" type="presParOf" srcId="{E15C57C7-A977-48E0-A8A1-273906C38279}" destId="{80D4B813-07ED-457C-980C-AE5262EF96D1}" srcOrd="0" destOrd="0" presId="urn:microsoft.com/office/officeart/2005/8/layout/bList2#3"/>
    <dgm:cxn modelId="{6379CE6A-4EA4-4453-96AC-BFB0D3744971}" type="presParOf" srcId="{E15C57C7-A977-48E0-A8A1-273906C38279}" destId="{50F74783-A084-483F-AFC2-88CBCC11F688}" srcOrd="1" destOrd="0" presId="urn:microsoft.com/office/officeart/2005/8/layout/bList2#3"/>
    <dgm:cxn modelId="{73323206-8DCE-45F4-BF1B-0A022D02102C}" type="presParOf" srcId="{E15C57C7-A977-48E0-A8A1-273906C38279}" destId="{5B069E81-43D9-4A05-B6E0-BAA7E9769FFE}" srcOrd="2" destOrd="0" presId="urn:microsoft.com/office/officeart/2005/8/layout/bList2#3"/>
    <dgm:cxn modelId="{02160485-94D4-462B-8AE3-55A157832AAE}" type="presParOf" srcId="{E15C57C7-A977-48E0-A8A1-273906C38279}" destId="{670DC199-328D-4583-BFAA-357CC5E62D53}" srcOrd="3" destOrd="0" presId="urn:microsoft.com/office/officeart/2005/8/layout/bList2#3"/>
    <dgm:cxn modelId="{5E9C5286-C11F-468D-BB42-4F2E396833A3}" type="presParOf" srcId="{09CD04CA-FE4F-487C-A7D9-6B381B58A3CB}" destId="{CA3E1D74-A9DD-460D-82A0-9D7CE8FAE8ED}" srcOrd="1" destOrd="0" presId="urn:microsoft.com/office/officeart/2005/8/layout/bList2#3"/>
    <dgm:cxn modelId="{1F278924-F38E-44E1-B1C4-E0D37DD38EB8}" type="presParOf" srcId="{09CD04CA-FE4F-487C-A7D9-6B381B58A3CB}" destId="{0B87FE2A-3A79-4081-9B57-E97115BC5F44}" srcOrd="2" destOrd="0" presId="urn:microsoft.com/office/officeart/2005/8/layout/bList2#3"/>
    <dgm:cxn modelId="{F7DAE402-F132-4ECC-9AC3-EB519C36EF92}" type="presParOf" srcId="{0B87FE2A-3A79-4081-9B57-E97115BC5F44}" destId="{0B47AC9F-2B95-4AFF-9037-81C7A03A81B9}" srcOrd="0" destOrd="0" presId="urn:microsoft.com/office/officeart/2005/8/layout/bList2#3"/>
    <dgm:cxn modelId="{328C18BB-0CE4-4D55-8860-07EE8EF27D95}" type="presParOf" srcId="{0B87FE2A-3A79-4081-9B57-E97115BC5F44}" destId="{349CE020-29D7-496B-B6CF-C780DEFAC195}" srcOrd="1" destOrd="0" presId="urn:microsoft.com/office/officeart/2005/8/layout/bList2#3"/>
    <dgm:cxn modelId="{4E7DCD35-0986-4EDE-8A48-B908E7008293}" type="presParOf" srcId="{0B87FE2A-3A79-4081-9B57-E97115BC5F44}" destId="{2EC4418D-4B1E-4D7C-A805-2E0B5F337526}" srcOrd="2" destOrd="0" presId="urn:microsoft.com/office/officeart/2005/8/layout/bList2#3"/>
    <dgm:cxn modelId="{51C3FA3D-1006-41AE-8CDB-4B8135EFA6F1}" type="presParOf" srcId="{0B87FE2A-3A79-4081-9B57-E97115BC5F44}" destId="{F7AC7F66-971D-402D-B92A-E1C29C0819AA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6190031-410E-4D0C-8EF9-F5699BBD9F80}" type="doc">
      <dgm:prSet loTypeId="urn:microsoft.com/office/officeart/2005/8/layout/bList2#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9B9F1F1-D688-4ACD-8EE5-0D92447E40FE}">
      <dgm:prSet phldrT="[Text]" custT="1"/>
      <dgm:spPr/>
      <dgm:t>
        <a:bodyPr/>
        <a:lstStyle/>
        <a:p>
          <a:r>
            <a:rPr lang="en-US" sz="2000" dirty="0"/>
            <a:t>Supply Reduction</a:t>
          </a:r>
        </a:p>
      </dgm:t>
    </dgm:pt>
    <dgm:pt modelId="{7D1CA08E-78FC-4A54-BAD3-D9DEF342006D}" type="parTrans" cxnId="{155BC43B-0836-4493-A1E7-CF61FF2C67C6}">
      <dgm:prSet/>
      <dgm:spPr/>
      <dgm:t>
        <a:bodyPr/>
        <a:lstStyle/>
        <a:p>
          <a:endParaRPr lang="en-US" sz="1400"/>
        </a:p>
      </dgm:t>
    </dgm:pt>
    <dgm:pt modelId="{01B654A7-5FC6-40D4-845E-7AABFD43FA68}" type="sibTrans" cxnId="{155BC43B-0836-4493-A1E7-CF61FF2C67C6}">
      <dgm:prSet/>
      <dgm:spPr/>
      <dgm:t>
        <a:bodyPr/>
        <a:lstStyle/>
        <a:p>
          <a:endParaRPr lang="en-US" sz="1400"/>
        </a:p>
      </dgm:t>
    </dgm:pt>
    <dgm:pt modelId="{784E36BF-69FF-4367-A484-070BA5FE4AC2}">
      <dgm:prSet phldrT="[Text]" custT="1"/>
      <dgm:spPr/>
      <dgm:t>
        <a:bodyPr/>
        <a:lstStyle/>
        <a:p>
          <a:r>
            <a:rPr lang="en-US" sz="1800" dirty="0"/>
            <a:t>Ministry of </a:t>
          </a:r>
          <a:r>
            <a:rPr lang="en-US" sz="1800" b="1" dirty="0"/>
            <a:t>HOME</a:t>
          </a:r>
        </a:p>
      </dgm:t>
    </dgm:pt>
    <dgm:pt modelId="{A47F1739-B7CF-4220-BBB6-6E9CF8A6EF46}" type="parTrans" cxnId="{8A6CEBD2-2FBA-4655-BAC1-7EDC1A32AC1B}">
      <dgm:prSet/>
      <dgm:spPr/>
      <dgm:t>
        <a:bodyPr/>
        <a:lstStyle/>
        <a:p>
          <a:endParaRPr lang="en-US" sz="1400"/>
        </a:p>
      </dgm:t>
    </dgm:pt>
    <dgm:pt modelId="{C63136B7-A0A8-48A1-984B-B7A028347AC7}" type="sibTrans" cxnId="{8A6CEBD2-2FBA-4655-BAC1-7EDC1A32AC1B}">
      <dgm:prSet/>
      <dgm:spPr/>
      <dgm:t>
        <a:bodyPr/>
        <a:lstStyle/>
        <a:p>
          <a:endParaRPr lang="en-US" sz="1400"/>
        </a:p>
      </dgm:t>
    </dgm:pt>
    <dgm:pt modelId="{E7277DB9-7C19-4ED2-B02C-CDB824AEE89C}">
      <dgm:prSet phldrT="[Text]" custT="1"/>
      <dgm:spPr/>
      <dgm:t>
        <a:bodyPr/>
        <a:lstStyle/>
        <a:p>
          <a:r>
            <a:rPr lang="en-US" sz="1800" dirty="0"/>
            <a:t>Ministry of </a:t>
          </a:r>
          <a:r>
            <a:rPr lang="en-US" sz="1800" b="1" dirty="0"/>
            <a:t>FINANCE</a:t>
          </a:r>
        </a:p>
      </dgm:t>
    </dgm:pt>
    <dgm:pt modelId="{2D69A825-D3F7-4222-8D21-C0BE5C029DB9}" type="parTrans" cxnId="{12C2C164-E4CD-4A75-AE0D-F88DB2280CFD}">
      <dgm:prSet/>
      <dgm:spPr/>
      <dgm:t>
        <a:bodyPr/>
        <a:lstStyle/>
        <a:p>
          <a:endParaRPr lang="en-US" sz="1400"/>
        </a:p>
      </dgm:t>
    </dgm:pt>
    <dgm:pt modelId="{439FE4EB-E270-46E3-BBB8-263A9BDCE14E}" type="sibTrans" cxnId="{12C2C164-E4CD-4A75-AE0D-F88DB2280CFD}">
      <dgm:prSet/>
      <dgm:spPr/>
      <dgm:t>
        <a:bodyPr/>
        <a:lstStyle/>
        <a:p>
          <a:endParaRPr lang="en-US" sz="1400"/>
        </a:p>
      </dgm:t>
    </dgm:pt>
    <dgm:pt modelId="{18D2F667-98E6-4F0B-AB2D-43F02A9A5B9D}">
      <dgm:prSet phldrT="[Text]" custT="1"/>
      <dgm:spPr/>
      <dgm:t>
        <a:bodyPr/>
        <a:lstStyle/>
        <a:p>
          <a:r>
            <a:rPr lang="en-US" sz="2000" dirty="0"/>
            <a:t>Demand Reduction</a:t>
          </a:r>
        </a:p>
      </dgm:t>
    </dgm:pt>
    <dgm:pt modelId="{13EC097F-B552-4FFF-B584-2673197744CC}" type="parTrans" cxnId="{B5285E4D-3B61-4473-AEDB-6C1941C15A89}">
      <dgm:prSet/>
      <dgm:spPr/>
      <dgm:t>
        <a:bodyPr/>
        <a:lstStyle/>
        <a:p>
          <a:endParaRPr lang="en-US" sz="1400"/>
        </a:p>
      </dgm:t>
    </dgm:pt>
    <dgm:pt modelId="{612B13D5-F0AD-40C9-870B-7CE54E38B59F}" type="sibTrans" cxnId="{B5285E4D-3B61-4473-AEDB-6C1941C15A89}">
      <dgm:prSet/>
      <dgm:spPr/>
      <dgm:t>
        <a:bodyPr/>
        <a:lstStyle/>
        <a:p>
          <a:endParaRPr lang="en-US" sz="1400"/>
        </a:p>
      </dgm:t>
    </dgm:pt>
    <dgm:pt modelId="{F47CAA7D-9DB5-42A7-BA5C-FD413009A6FF}">
      <dgm:prSet phldrT="[Text]" custT="1"/>
      <dgm:spPr/>
      <dgm:t>
        <a:bodyPr/>
        <a:lstStyle/>
        <a:p>
          <a:endParaRPr lang="en-US" sz="1800" b="1" dirty="0"/>
        </a:p>
      </dgm:t>
    </dgm:pt>
    <dgm:pt modelId="{EAABC32E-07E4-404D-92F7-D0C5D9F0B1E2}" type="parTrans" cxnId="{CCAB9428-05CD-487B-BF30-60140DCEA99A}">
      <dgm:prSet/>
      <dgm:spPr/>
      <dgm:t>
        <a:bodyPr/>
        <a:lstStyle/>
        <a:p>
          <a:endParaRPr lang="en-US" sz="1400"/>
        </a:p>
      </dgm:t>
    </dgm:pt>
    <dgm:pt modelId="{95109BCB-A30E-4145-BBED-C4DA988C9E3F}" type="sibTrans" cxnId="{CCAB9428-05CD-487B-BF30-60140DCEA99A}">
      <dgm:prSet/>
      <dgm:spPr/>
      <dgm:t>
        <a:bodyPr/>
        <a:lstStyle/>
        <a:p>
          <a:endParaRPr lang="en-US" sz="1400"/>
        </a:p>
      </dgm:t>
    </dgm:pt>
    <dgm:pt modelId="{534F1F65-A007-48BA-A3B0-6E8C756652BA}">
      <dgm:prSet phldrT="[Text]" custT="1"/>
      <dgm:spPr/>
      <dgm:t>
        <a:bodyPr/>
        <a:lstStyle/>
        <a:p>
          <a:endParaRPr lang="en-US" sz="1800" b="1" dirty="0"/>
        </a:p>
      </dgm:t>
    </dgm:pt>
    <dgm:pt modelId="{D04F93CA-C36F-4860-99E3-3CA5B63BE86E}" type="parTrans" cxnId="{25D9F111-8BB8-43FC-BD48-E9A7CF8D8C5B}">
      <dgm:prSet/>
      <dgm:spPr/>
      <dgm:t>
        <a:bodyPr/>
        <a:lstStyle/>
        <a:p>
          <a:endParaRPr lang="en-US" sz="1400"/>
        </a:p>
      </dgm:t>
    </dgm:pt>
    <dgm:pt modelId="{06CAB11C-DEF8-478C-90EA-57B5EB602D49}" type="sibTrans" cxnId="{25D9F111-8BB8-43FC-BD48-E9A7CF8D8C5B}">
      <dgm:prSet/>
      <dgm:spPr/>
      <dgm:t>
        <a:bodyPr/>
        <a:lstStyle/>
        <a:p>
          <a:endParaRPr lang="en-US" sz="1400"/>
        </a:p>
      </dgm:t>
    </dgm:pt>
    <dgm:pt modelId="{51693E9D-9422-4A20-9DAF-E7BE40CBC1A4}">
      <dgm:prSet phldrT="[Text]" custT="1"/>
      <dgm:spPr/>
      <dgm:t>
        <a:bodyPr/>
        <a:lstStyle/>
        <a:p>
          <a:r>
            <a:rPr lang="en-US" sz="1600" dirty="0"/>
            <a:t>Ministry of </a:t>
          </a:r>
          <a:r>
            <a:rPr lang="en-US" sz="1600" b="1" dirty="0"/>
            <a:t>Health and Family </a:t>
          </a:r>
          <a:r>
            <a:rPr lang="en-US" sz="1600" b="1" dirty="0" smtClean="0"/>
            <a:t>Welfare</a:t>
          </a:r>
          <a:endParaRPr lang="en-US" sz="1600" dirty="0"/>
        </a:p>
      </dgm:t>
    </dgm:pt>
    <dgm:pt modelId="{A137F68E-D1C7-4C65-9EFA-261B3A7D23AF}" type="sibTrans" cxnId="{FF2E90E5-7BEA-494C-8A56-F486F55A6EE1}">
      <dgm:prSet/>
      <dgm:spPr/>
      <dgm:t>
        <a:bodyPr/>
        <a:lstStyle/>
        <a:p>
          <a:endParaRPr lang="en-US" sz="1400"/>
        </a:p>
      </dgm:t>
    </dgm:pt>
    <dgm:pt modelId="{FC994A23-ECE1-48B3-8BF7-CF234AF11950}" type="parTrans" cxnId="{FF2E90E5-7BEA-494C-8A56-F486F55A6EE1}">
      <dgm:prSet/>
      <dgm:spPr/>
      <dgm:t>
        <a:bodyPr/>
        <a:lstStyle/>
        <a:p>
          <a:endParaRPr lang="en-US" sz="1400"/>
        </a:p>
      </dgm:t>
    </dgm:pt>
    <dgm:pt modelId="{FA2A2B89-4359-40A3-9853-FCD1C2068EF2}">
      <dgm:prSet phldrT="[Text]" custT="1"/>
      <dgm:spPr/>
      <dgm:t>
        <a:bodyPr/>
        <a:lstStyle/>
        <a:p>
          <a:r>
            <a:rPr lang="en-US" sz="1600" dirty="0"/>
            <a:t>Ministry of </a:t>
          </a:r>
          <a:r>
            <a:rPr lang="en-US" sz="1600" b="1" dirty="0"/>
            <a:t>Social Justice and </a:t>
          </a:r>
          <a:r>
            <a:rPr lang="en-US" sz="1600" b="1" dirty="0" smtClean="0"/>
            <a:t>Empowerment (MSJE)</a:t>
          </a:r>
          <a:endParaRPr lang="en-US" sz="1600" b="1" dirty="0"/>
        </a:p>
      </dgm:t>
    </dgm:pt>
    <dgm:pt modelId="{441BE4A4-5BA9-4729-AB6A-5388749245BB}" type="sibTrans" cxnId="{F8F7D3D0-BEEA-4581-82CA-74BDF0C97DC1}">
      <dgm:prSet/>
      <dgm:spPr/>
      <dgm:t>
        <a:bodyPr/>
        <a:lstStyle/>
        <a:p>
          <a:endParaRPr lang="en-US" sz="1400"/>
        </a:p>
      </dgm:t>
    </dgm:pt>
    <dgm:pt modelId="{E69BDF59-262A-4EB0-A4C6-C287EE3C61EB}" type="parTrans" cxnId="{F8F7D3D0-BEEA-4581-82CA-74BDF0C97DC1}">
      <dgm:prSet/>
      <dgm:spPr/>
      <dgm:t>
        <a:bodyPr/>
        <a:lstStyle/>
        <a:p>
          <a:endParaRPr lang="en-US" sz="1400"/>
        </a:p>
      </dgm:t>
    </dgm:pt>
    <dgm:pt modelId="{7C9E33E1-57D5-4ACE-8FEA-404D0BF93F21}">
      <dgm:prSet phldrT="[Text]" custT="1"/>
      <dgm:spPr/>
      <dgm:t>
        <a:bodyPr/>
        <a:lstStyle/>
        <a:p>
          <a:r>
            <a:rPr lang="en-US" sz="1600" dirty="0" smtClean="0"/>
            <a:t>Private Sector</a:t>
          </a:r>
          <a:endParaRPr lang="en-US" sz="1600" dirty="0"/>
        </a:p>
      </dgm:t>
    </dgm:pt>
    <dgm:pt modelId="{992A06FC-6A07-4F1F-A212-F1C17B8493E6}" type="parTrans" cxnId="{5F61A5D8-EE83-4F0F-8046-B951FBEDBDDE}">
      <dgm:prSet/>
      <dgm:spPr/>
      <dgm:t>
        <a:bodyPr/>
        <a:lstStyle/>
        <a:p>
          <a:endParaRPr lang="en-US" sz="1400"/>
        </a:p>
      </dgm:t>
    </dgm:pt>
    <dgm:pt modelId="{D15CD97F-4672-4D82-A10B-73BACA4CEA07}" type="sibTrans" cxnId="{5F61A5D8-EE83-4F0F-8046-B951FBEDBDDE}">
      <dgm:prSet/>
      <dgm:spPr/>
      <dgm:t>
        <a:bodyPr/>
        <a:lstStyle/>
        <a:p>
          <a:endParaRPr lang="en-US" sz="1400"/>
        </a:p>
      </dgm:t>
    </dgm:pt>
    <dgm:pt modelId="{D3160180-44BB-4164-9A89-193BE4E93667}">
      <dgm:prSet phldrT="[Text]" custT="1"/>
      <dgm:spPr/>
      <dgm:t>
        <a:bodyPr/>
        <a:lstStyle/>
        <a:p>
          <a:r>
            <a:rPr lang="en-US" sz="1600" dirty="0" smtClean="0"/>
            <a:t>Harm Reduction</a:t>
          </a:r>
          <a:endParaRPr lang="en-US" sz="1600" dirty="0"/>
        </a:p>
      </dgm:t>
    </dgm:pt>
    <dgm:pt modelId="{28F4CE2E-DB49-4C84-8436-751190C99D75}" type="parTrans" cxnId="{C480E941-959A-4AA0-B526-0F9989BDF270}">
      <dgm:prSet/>
      <dgm:spPr/>
      <dgm:t>
        <a:bodyPr/>
        <a:lstStyle/>
        <a:p>
          <a:endParaRPr lang="en-US"/>
        </a:p>
      </dgm:t>
    </dgm:pt>
    <dgm:pt modelId="{1E989B64-18C6-4565-85B5-429F70B3818B}" type="sibTrans" cxnId="{C480E941-959A-4AA0-B526-0F9989BDF270}">
      <dgm:prSet/>
      <dgm:spPr/>
      <dgm:t>
        <a:bodyPr/>
        <a:lstStyle/>
        <a:p>
          <a:endParaRPr lang="en-US"/>
        </a:p>
      </dgm:t>
    </dgm:pt>
    <dgm:pt modelId="{BCB75FFF-B976-45C5-8993-79C3802A87FC}">
      <dgm:prSet custT="1"/>
      <dgm:spPr/>
      <dgm:t>
        <a:bodyPr/>
        <a:lstStyle/>
        <a:p>
          <a:r>
            <a:rPr lang="en-US" sz="2400" dirty="0" smtClean="0"/>
            <a:t>NACO</a:t>
          </a:r>
          <a:endParaRPr lang="en-US" sz="2400" dirty="0"/>
        </a:p>
      </dgm:t>
    </dgm:pt>
    <dgm:pt modelId="{6A876780-651D-4C39-857C-3EBAF8E9DEAE}" type="parTrans" cxnId="{5A449026-6B84-4AEB-A244-3CD65E0754D7}">
      <dgm:prSet/>
      <dgm:spPr/>
      <dgm:t>
        <a:bodyPr/>
        <a:lstStyle/>
        <a:p>
          <a:endParaRPr lang="en-US"/>
        </a:p>
      </dgm:t>
    </dgm:pt>
    <dgm:pt modelId="{173A94FF-09E7-414D-BC99-6608D3D25089}" type="sibTrans" cxnId="{5A449026-6B84-4AEB-A244-3CD65E0754D7}">
      <dgm:prSet/>
      <dgm:spPr/>
      <dgm:t>
        <a:bodyPr/>
        <a:lstStyle/>
        <a:p>
          <a:endParaRPr lang="en-US"/>
        </a:p>
      </dgm:t>
    </dgm:pt>
    <dgm:pt modelId="{09CD04CA-FE4F-487C-A7D9-6B381B58A3CB}" type="pres">
      <dgm:prSet presAssocID="{96190031-410E-4D0C-8EF9-F5699BBD9F80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C57C7-A977-48E0-A8A1-273906C38279}" type="pres">
      <dgm:prSet presAssocID="{99B9F1F1-D688-4ACD-8EE5-0D92447E40FE}" presName="compNode" presStyleCnt="0"/>
      <dgm:spPr/>
    </dgm:pt>
    <dgm:pt modelId="{80D4B813-07ED-457C-980C-AE5262EF96D1}" type="pres">
      <dgm:prSet presAssocID="{99B9F1F1-D688-4ACD-8EE5-0D92447E40FE}" presName="childRect" presStyleLbl="bgAcc1" presStyleIdx="0" presStyleCnt="3" custScaleX="130829" custLinFactNeighborX="-29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F74783-A084-483F-AFC2-88CBCC11F688}" type="pres">
      <dgm:prSet presAssocID="{99B9F1F1-D688-4ACD-8EE5-0D92447E40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69E81-43D9-4A05-B6E0-BAA7E9769FFE}" type="pres">
      <dgm:prSet presAssocID="{99B9F1F1-D688-4ACD-8EE5-0D92447E40FE}" presName="parentRect" presStyleLbl="alignNode1" presStyleIdx="0" presStyleCnt="3" custScaleX="130868" custLinFactNeighborX="-29381"/>
      <dgm:spPr/>
      <dgm:t>
        <a:bodyPr/>
        <a:lstStyle/>
        <a:p>
          <a:endParaRPr lang="en-US"/>
        </a:p>
      </dgm:t>
    </dgm:pt>
    <dgm:pt modelId="{670DC199-328D-4583-BFAA-357CC5E62D53}" type="pres">
      <dgm:prSet presAssocID="{99B9F1F1-D688-4ACD-8EE5-0D92447E40FE}" presName="adorn" presStyleLbl="fgAccFollowNode1" presStyleIdx="0" presStyleCnt="3" custLinFactNeighborX="24607" custLinFactNeighborY="-9083"/>
      <dgm:spPr/>
    </dgm:pt>
    <dgm:pt modelId="{CA3E1D74-A9DD-460D-82A0-9D7CE8FAE8ED}" type="pres">
      <dgm:prSet presAssocID="{01B654A7-5FC6-40D4-845E-7AABFD43FA6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B87FE2A-3A79-4081-9B57-E97115BC5F44}" type="pres">
      <dgm:prSet presAssocID="{18D2F667-98E6-4F0B-AB2D-43F02A9A5B9D}" presName="compNode" presStyleCnt="0"/>
      <dgm:spPr/>
    </dgm:pt>
    <dgm:pt modelId="{0B47AC9F-2B95-4AFF-9037-81C7A03A81B9}" type="pres">
      <dgm:prSet presAssocID="{18D2F667-98E6-4F0B-AB2D-43F02A9A5B9D}" presName="childRect" presStyleLbl="bgAcc1" presStyleIdx="1" presStyleCnt="3" custScaleX="135280" custLinFactNeighborX="-56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9CE020-29D7-496B-B6CF-C780DEFAC195}" type="pres">
      <dgm:prSet presAssocID="{18D2F667-98E6-4F0B-AB2D-43F02A9A5B9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4418D-4B1E-4D7C-A805-2E0B5F337526}" type="pres">
      <dgm:prSet presAssocID="{18D2F667-98E6-4F0B-AB2D-43F02A9A5B9D}" presName="parentRect" presStyleLbl="alignNode1" presStyleIdx="1" presStyleCnt="3" custScaleX="135079" custLinFactNeighborX="-5649"/>
      <dgm:spPr/>
      <dgm:t>
        <a:bodyPr/>
        <a:lstStyle/>
        <a:p>
          <a:endParaRPr lang="en-US"/>
        </a:p>
      </dgm:t>
    </dgm:pt>
    <dgm:pt modelId="{F7AC7F66-971D-402D-B92A-E1C29C0819AA}" type="pres">
      <dgm:prSet presAssocID="{18D2F667-98E6-4F0B-AB2D-43F02A9A5B9D}" presName="adorn" presStyleLbl="fgAccFollowNode1" presStyleIdx="1" presStyleCnt="3" custLinFactNeighborX="33696" custLinFactNeighborY="-14465"/>
      <dgm:spPr/>
    </dgm:pt>
    <dgm:pt modelId="{CFE7BEFD-3C75-4543-BFFC-0EB08CD34464}" type="pres">
      <dgm:prSet presAssocID="{612B13D5-F0AD-40C9-870B-7CE54E38B59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E1A7B4C-8021-469D-9098-37F3C79526A8}" type="pres">
      <dgm:prSet presAssocID="{D3160180-44BB-4164-9A89-193BE4E93667}" presName="compNode" presStyleCnt="0"/>
      <dgm:spPr/>
    </dgm:pt>
    <dgm:pt modelId="{BA5FACD8-DF1F-42FC-B54F-39DDE2FB085D}" type="pres">
      <dgm:prSet presAssocID="{D3160180-44BB-4164-9A89-193BE4E93667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5F7202-EBF9-492C-AF3D-65807978573E}" type="pres">
      <dgm:prSet presAssocID="{D3160180-44BB-4164-9A89-193BE4E9366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FB77B9-E60B-48B2-A6DE-99B5E36C945A}" type="pres">
      <dgm:prSet presAssocID="{D3160180-44BB-4164-9A89-193BE4E93667}" presName="parentRect" presStyleLbl="alignNode1" presStyleIdx="2" presStyleCnt="3"/>
      <dgm:spPr/>
      <dgm:t>
        <a:bodyPr/>
        <a:lstStyle/>
        <a:p>
          <a:endParaRPr lang="en-US"/>
        </a:p>
      </dgm:t>
    </dgm:pt>
    <dgm:pt modelId="{74DB6499-C1E1-4FC6-BB70-2E621D7A7759}" type="pres">
      <dgm:prSet presAssocID="{D3160180-44BB-4164-9A89-193BE4E93667}" presName="adorn" presStyleLbl="fgAccFollowNode1" presStyleIdx="2" presStyleCnt="3"/>
      <dgm:spPr/>
    </dgm:pt>
  </dgm:ptLst>
  <dgm:cxnLst>
    <dgm:cxn modelId="{CCAB9428-05CD-487B-BF30-60140DCEA99A}" srcId="{99B9F1F1-D688-4ACD-8EE5-0D92447E40FE}" destId="{F47CAA7D-9DB5-42A7-BA5C-FD413009A6FF}" srcOrd="2" destOrd="0" parTransId="{EAABC32E-07E4-404D-92F7-D0C5D9F0B1E2}" sibTransId="{95109BCB-A30E-4145-BBED-C4DA988C9E3F}"/>
    <dgm:cxn modelId="{D9FCB9C4-33A9-42C0-9AB8-23A170F2C459}" type="presOf" srcId="{18D2F667-98E6-4F0B-AB2D-43F02A9A5B9D}" destId="{2EC4418D-4B1E-4D7C-A805-2E0B5F337526}" srcOrd="1" destOrd="0" presId="urn:microsoft.com/office/officeart/2005/8/layout/bList2#3"/>
    <dgm:cxn modelId="{12C2C164-E4CD-4A75-AE0D-F88DB2280CFD}" srcId="{99B9F1F1-D688-4ACD-8EE5-0D92447E40FE}" destId="{E7277DB9-7C19-4ED2-B02C-CDB824AEE89C}" srcOrd="3" destOrd="0" parTransId="{2D69A825-D3F7-4222-8D21-C0BE5C029DB9}" sibTransId="{439FE4EB-E270-46E3-BBB8-263A9BDCE14E}"/>
    <dgm:cxn modelId="{C480E941-959A-4AA0-B526-0F9989BDF270}" srcId="{96190031-410E-4D0C-8EF9-F5699BBD9F80}" destId="{D3160180-44BB-4164-9A89-193BE4E93667}" srcOrd="2" destOrd="0" parTransId="{28F4CE2E-DB49-4C84-8436-751190C99D75}" sibTransId="{1E989B64-18C6-4565-85B5-429F70B3818B}"/>
    <dgm:cxn modelId="{31DFDDA5-E1A3-477B-A067-40F7E2EB82D0}" type="presOf" srcId="{51693E9D-9422-4A20-9DAF-E7BE40CBC1A4}" destId="{0B47AC9F-2B95-4AFF-9037-81C7A03A81B9}" srcOrd="0" destOrd="0" presId="urn:microsoft.com/office/officeart/2005/8/layout/bList2#3"/>
    <dgm:cxn modelId="{D2EF47BB-7DE1-494C-813A-282830753113}" type="presOf" srcId="{BCB75FFF-B976-45C5-8993-79C3802A87FC}" destId="{BA5FACD8-DF1F-42FC-B54F-39DDE2FB085D}" srcOrd="0" destOrd="0" presId="urn:microsoft.com/office/officeart/2005/8/layout/bList2#3"/>
    <dgm:cxn modelId="{A409B610-E8EC-4663-B302-109876A09AA9}" type="presOf" srcId="{612B13D5-F0AD-40C9-870B-7CE54E38B59F}" destId="{CFE7BEFD-3C75-4543-BFFC-0EB08CD34464}" srcOrd="0" destOrd="0" presId="urn:microsoft.com/office/officeart/2005/8/layout/bList2#3"/>
    <dgm:cxn modelId="{9F7A1310-F828-4752-8FC1-BF776877517B}" type="presOf" srcId="{D3160180-44BB-4164-9A89-193BE4E93667}" destId="{A5FB77B9-E60B-48B2-A6DE-99B5E36C945A}" srcOrd="1" destOrd="0" presId="urn:microsoft.com/office/officeart/2005/8/layout/bList2#3"/>
    <dgm:cxn modelId="{7534A92E-1FA8-47A8-AA88-C739B20E43E3}" type="presOf" srcId="{784E36BF-69FF-4367-A484-070BA5FE4AC2}" destId="{80D4B813-07ED-457C-980C-AE5262EF96D1}" srcOrd="0" destOrd="0" presId="urn:microsoft.com/office/officeart/2005/8/layout/bList2#3"/>
    <dgm:cxn modelId="{8A6CEBD2-2FBA-4655-BAC1-7EDC1A32AC1B}" srcId="{99B9F1F1-D688-4ACD-8EE5-0D92447E40FE}" destId="{784E36BF-69FF-4367-A484-070BA5FE4AC2}" srcOrd="0" destOrd="0" parTransId="{A47F1739-B7CF-4220-BBB6-6E9CF8A6EF46}" sibTransId="{C63136B7-A0A8-48A1-984B-B7A028347AC7}"/>
    <dgm:cxn modelId="{0A6C75F0-B694-4372-8A7E-4FA495B670DF}" type="presOf" srcId="{18D2F667-98E6-4F0B-AB2D-43F02A9A5B9D}" destId="{349CE020-29D7-496B-B6CF-C780DEFAC195}" srcOrd="0" destOrd="0" presId="urn:microsoft.com/office/officeart/2005/8/layout/bList2#3"/>
    <dgm:cxn modelId="{B5285E4D-3B61-4473-AEDB-6C1941C15A89}" srcId="{96190031-410E-4D0C-8EF9-F5699BBD9F80}" destId="{18D2F667-98E6-4F0B-AB2D-43F02A9A5B9D}" srcOrd="1" destOrd="0" parTransId="{13EC097F-B552-4FFF-B584-2673197744CC}" sibTransId="{612B13D5-F0AD-40C9-870B-7CE54E38B59F}"/>
    <dgm:cxn modelId="{FF2E90E5-7BEA-494C-8A56-F486F55A6EE1}" srcId="{18D2F667-98E6-4F0B-AB2D-43F02A9A5B9D}" destId="{51693E9D-9422-4A20-9DAF-E7BE40CBC1A4}" srcOrd="0" destOrd="0" parTransId="{FC994A23-ECE1-48B3-8BF7-CF234AF11950}" sibTransId="{A137F68E-D1C7-4C65-9EFA-261B3A7D23AF}"/>
    <dgm:cxn modelId="{25D9F111-8BB8-43FC-BD48-E9A7CF8D8C5B}" srcId="{99B9F1F1-D688-4ACD-8EE5-0D92447E40FE}" destId="{534F1F65-A007-48BA-A3B0-6E8C756652BA}" srcOrd="1" destOrd="0" parTransId="{D04F93CA-C36F-4860-99E3-3CA5B63BE86E}" sibTransId="{06CAB11C-DEF8-478C-90EA-57B5EB602D49}"/>
    <dgm:cxn modelId="{AEA97298-1609-4003-B5AC-EF3FBC9A58A5}" type="presOf" srcId="{534F1F65-A007-48BA-A3B0-6E8C756652BA}" destId="{80D4B813-07ED-457C-980C-AE5262EF96D1}" srcOrd="0" destOrd="1" presId="urn:microsoft.com/office/officeart/2005/8/layout/bList2#3"/>
    <dgm:cxn modelId="{5F61A5D8-EE83-4F0F-8046-B951FBEDBDDE}" srcId="{18D2F667-98E6-4F0B-AB2D-43F02A9A5B9D}" destId="{7C9E33E1-57D5-4ACE-8FEA-404D0BF93F21}" srcOrd="2" destOrd="0" parTransId="{992A06FC-6A07-4F1F-A212-F1C17B8493E6}" sibTransId="{D15CD97F-4672-4D82-A10B-73BACA4CEA07}"/>
    <dgm:cxn modelId="{F13270DB-85A7-44C9-827B-97B5D8461524}" type="presOf" srcId="{FA2A2B89-4359-40A3-9853-FCD1C2068EF2}" destId="{0B47AC9F-2B95-4AFF-9037-81C7A03A81B9}" srcOrd="0" destOrd="1" presId="urn:microsoft.com/office/officeart/2005/8/layout/bList2#3"/>
    <dgm:cxn modelId="{4974A488-B64C-4EA9-A10B-64E94070316D}" type="presOf" srcId="{99B9F1F1-D688-4ACD-8EE5-0D92447E40FE}" destId="{50F74783-A084-483F-AFC2-88CBCC11F688}" srcOrd="0" destOrd="0" presId="urn:microsoft.com/office/officeart/2005/8/layout/bList2#3"/>
    <dgm:cxn modelId="{91C3EB17-809C-46E4-837C-186C6EBA98DB}" type="presOf" srcId="{99B9F1F1-D688-4ACD-8EE5-0D92447E40FE}" destId="{5B069E81-43D9-4A05-B6E0-BAA7E9769FFE}" srcOrd="1" destOrd="0" presId="urn:microsoft.com/office/officeart/2005/8/layout/bList2#3"/>
    <dgm:cxn modelId="{5A449026-6B84-4AEB-A244-3CD65E0754D7}" srcId="{D3160180-44BB-4164-9A89-193BE4E93667}" destId="{BCB75FFF-B976-45C5-8993-79C3802A87FC}" srcOrd="0" destOrd="0" parTransId="{6A876780-651D-4C39-857C-3EBAF8E9DEAE}" sibTransId="{173A94FF-09E7-414D-BC99-6608D3D25089}"/>
    <dgm:cxn modelId="{1ED30805-6A5C-467B-A27D-65D041DAF80E}" type="presOf" srcId="{E7277DB9-7C19-4ED2-B02C-CDB824AEE89C}" destId="{80D4B813-07ED-457C-980C-AE5262EF96D1}" srcOrd="0" destOrd="3" presId="urn:microsoft.com/office/officeart/2005/8/layout/bList2#3"/>
    <dgm:cxn modelId="{8B744F42-D07A-423A-B542-8A675C40B6BA}" type="presOf" srcId="{01B654A7-5FC6-40D4-845E-7AABFD43FA68}" destId="{CA3E1D74-A9DD-460D-82A0-9D7CE8FAE8ED}" srcOrd="0" destOrd="0" presId="urn:microsoft.com/office/officeart/2005/8/layout/bList2#3"/>
    <dgm:cxn modelId="{EAA2F241-65FB-4510-B8B2-63E394DFF958}" type="presOf" srcId="{96190031-410E-4D0C-8EF9-F5699BBD9F80}" destId="{09CD04CA-FE4F-487C-A7D9-6B381B58A3CB}" srcOrd="0" destOrd="0" presId="urn:microsoft.com/office/officeart/2005/8/layout/bList2#3"/>
    <dgm:cxn modelId="{C60E57BD-6066-4F5A-8CA2-D2505091FE72}" type="presOf" srcId="{D3160180-44BB-4164-9A89-193BE4E93667}" destId="{165F7202-EBF9-492C-AF3D-65807978573E}" srcOrd="0" destOrd="0" presId="urn:microsoft.com/office/officeart/2005/8/layout/bList2#3"/>
    <dgm:cxn modelId="{155BC43B-0836-4493-A1E7-CF61FF2C67C6}" srcId="{96190031-410E-4D0C-8EF9-F5699BBD9F80}" destId="{99B9F1F1-D688-4ACD-8EE5-0D92447E40FE}" srcOrd="0" destOrd="0" parTransId="{7D1CA08E-78FC-4A54-BAD3-D9DEF342006D}" sibTransId="{01B654A7-5FC6-40D4-845E-7AABFD43FA68}"/>
    <dgm:cxn modelId="{F8F7D3D0-BEEA-4581-82CA-74BDF0C97DC1}" srcId="{18D2F667-98E6-4F0B-AB2D-43F02A9A5B9D}" destId="{FA2A2B89-4359-40A3-9853-FCD1C2068EF2}" srcOrd="1" destOrd="0" parTransId="{E69BDF59-262A-4EB0-A4C6-C287EE3C61EB}" sibTransId="{441BE4A4-5BA9-4729-AB6A-5388749245BB}"/>
    <dgm:cxn modelId="{F2BC49A5-B2C6-4E5C-988B-B2E1A0C999CF}" type="presOf" srcId="{F47CAA7D-9DB5-42A7-BA5C-FD413009A6FF}" destId="{80D4B813-07ED-457C-980C-AE5262EF96D1}" srcOrd="0" destOrd="2" presId="urn:microsoft.com/office/officeart/2005/8/layout/bList2#3"/>
    <dgm:cxn modelId="{7FD22AAC-3648-45B7-80A3-282206E8A95D}" type="presOf" srcId="{7C9E33E1-57D5-4ACE-8FEA-404D0BF93F21}" destId="{0B47AC9F-2B95-4AFF-9037-81C7A03A81B9}" srcOrd="0" destOrd="2" presId="urn:microsoft.com/office/officeart/2005/8/layout/bList2#3"/>
    <dgm:cxn modelId="{620C620A-F4EC-4AEC-8DFD-437D300B58B1}" type="presParOf" srcId="{09CD04CA-FE4F-487C-A7D9-6B381B58A3CB}" destId="{E15C57C7-A977-48E0-A8A1-273906C38279}" srcOrd="0" destOrd="0" presId="urn:microsoft.com/office/officeart/2005/8/layout/bList2#3"/>
    <dgm:cxn modelId="{9F142F18-D648-4605-B5AB-32A879503EF6}" type="presParOf" srcId="{E15C57C7-A977-48E0-A8A1-273906C38279}" destId="{80D4B813-07ED-457C-980C-AE5262EF96D1}" srcOrd="0" destOrd="0" presId="urn:microsoft.com/office/officeart/2005/8/layout/bList2#3"/>
    <dgm:cxn modelId="{83590EE7-BF51-4022-BB36-A893A47F8A59}" type="presParOf" srcId="{E15C57C7-A977-48E0-A8A1-273906C38279}" destId="{50F74783-A084-483F-AFC2-88CBCC11F688}" srcOrd="1" destOrd="0" presId="urn:microsoft.com/office/officeart/2005/8/layout/bList2#3"/>
    <dgm:cxn modelId="{A2422147-B0DB-4D59-907E-DAE80E1B778D}" type="presParOf" srcId="{E15C57C7-A977-48E0-A8A1-273906C38279}" destId="{5B069E81-43D9-4A05-B6E0-BAA7E9769FFE}" srcOrd="2" destOrd="0" presId="urn:microsoft.com/office/officeart/2005/8/layout/bList2#3"/>
    <dgm:cxn modelId="{8C2EB820-8FC6-4A10-91A1-C3D435C9AE5C}" type="presParOf" srcId="{E15C57C7-A977-48E0-A8A1-273906C38279}" destId="{670DC199-328D-4583-BFAA-357CC5E62D53}" srcOrd="3" destOrd="0" presId="urn:microsoft.com/office/officeart/2005/8/layout/bList2#3"/>
    <dgm:cxn modelId="{1CCE9981-352F-46E5-B22C-2AD27E5532F7}" type="presParOf" srcId="{09CD04CA-FE4F-487C-A7D9-6B381B58A3CB}" destId="{CA3E1D74-A9DD-460D-82A0-9D7CE8FAE8ED}" srcOrd="1" destOrd="0" presId="urn:microsoft.com/office/officeart/2005/8/layout/bList2#3"/>
    <dgm:cxn modelId="{4E8A698D-652A-4394-BE75-68258CB28326}" type="presParOf" srcId="{09CD04CA-FE4F-487C-A7D9-6B381B58A3CB}" destId="{0B87FE2A-3A79-4081-9B57-E97115BC5F44}" srcOrd="2" destOrd="0" presId="urn:microsoft.com/office/officeart/2005/8/layout/bList2#3"/>
    <dgm:cxn modelId="{C3D671E4-2109-452B-83A5-3D8CC65B41B8}" type="presParOf" srcId="{0B87FE2A-3A79-4081-9B57-E97115BC5F44}" destId="{0B47AC9F-2B95-4AFF-9037-81C7A03A81B9}" srcOrd="0" destOrd="0" presId="urn:microsoft.com/office/officeart/2005/8/layout/bList2#3"/>
    <dgm:cxn modelId="{CE60D34B-6094-4330-B22B-040D3FB30EA0}" type="presParOf" srcId="{0B87FE2A-3A79-4081-9B57-E97115BC5F44}" destId="{349CE020-29D7-496B-B6CF-C780DEFAC195}" srcOrd="1" destOrd="0" presId="urn:microsoft.com/office/officeart/2005/8/layout/bList2#3"/>
    <dgm:cxn modelId="{002EA093-CEA4-4846-9668-5D15B6943A07}" type="presParOf" srcId="{0B87FE2A-3A79-4081-9B57-E97115BC5F44}" destId="{2EC4418D-4B1E-4D7C-A805-2E0B5F337526}" srcOrd="2" destOrd="0" presId="urn:microsoft.com/office/officeart/2005/8/layout/bList2#3"/>
    <dgm:cxn modelId="{AC84E663-A087-49A2-B312-A53F27DC3E21}" type="presParOf" srcId="{0B87FE2A-3A79-4081-9B57-E97115BC5F44}" destId="{F7AC7F66-971D-402D-B92A-E1C29C0819AA}" srcOrd="3" destOrd="0" presId="urn:microsoft.com/office/officeart/2005/8/layout/bList2#3"/>
    <dgm:cxn modelId="{1E77DBB1-5124-43C3-9228-A2D78B37FBE7}" type="presParOf" srcId="{09CD04CA-FE4F-487C-A7D9-6B381B58A3CB}" destId="{CFE7BEFD-3C75-4543-BFFC-0EB08CD34464}" srcOrd="3" destOrd="0" presId="urn:microsoft.com/office/officeart/2005/8/layout/bList2#3"/>
    <dgm:cxn modelId="{0713C48D-7B12-4D59-9F93-9A1E8E06BD86}" type="presParOf" srcId="{09CD04CA-FE4F-487C-A7D9-6B381B58A3CB}" destId="{5E1A7B4C-8021-469D-9098-37F3C79526A8}" srcOrd="4" destOrd="0" presId="urn:microsoft.com/office/officeart/2005/8/layout/bList2#3"/>
    <dgm:cxn modelId="{8EDFD46F-3836-4BA2-A8E7-DAC1DD6ED67B}" type="presParOf" srcId="{5E1A7B4C-8021-469D-9098-37F3C79526A8}" destId="{BA5FACD8-DF1F-42FC-B54F-39DDE2FB085D}" srcOrd="0" destOrd="0" presId="urn:microsoft.com/office/officeart/2005/8/layout/bList2#3"/>
    <dgm:cxn modelId="{92C6A801-9FA2-45D0-96B3-56226C0290C4}" type="presParOf" srcId="{5E1A7B4C-8021-469D-9098-37F3C79526A8}" destId="{165F7202-EBF9-492C-AF3D-65807978573E}" srcOrd="1" destOrd="0" presId="urn:microsoft.com/office/officeart/2005/8/layout/bList2#3"/>
    <dgm:cxn modelId="{FD9761D9-52A5-4020-82F9-3FFB386DFB54}" type="presParOf" srcId="{5E1A7B4C-8021-469D-9098-37F3C79526A8}" destId="{A5FB77B9-E60B-48B2-A6DE-99B5E36C945A}" srcOrd="2" destOrd="0" presId="urn:microsoft.com/office/officeart/2005/8/layout/bList2#3"/>
    <dgm:cxn modelId="{CC39B342-1F1F-4B4B-916C-A31D06FD39DB}" type="presParOf" srcId="{5E1A7B4C-8021-469D-9098-37F3C79526A8}" destId="{74DB6499-C1E1-4FC6-BB70-2E621D7A7759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ED30E-BBFD-4E76-B831-1EC8A60A6391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D11DB-875D-41A7-872F-72245343F90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5705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CA274-F1DD-45D2-AD79-2E4E20D155E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28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686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9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948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568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slide,</a:t>
            </a:r>
            <a:r>
              <a:rPr lang="en-US" baseline="0" dirty="0" smtClean="0"/>
              <a:t> the facilitator should highlight that while a large proportion of the population may experiment with a substance or even use it occasionally (for e.g. alcohol), a smaller proportion go on to use the substance is a pattern which can be termed problematic. Out of these, most users would be using the substance in a harmful manner but may still not </a:t>
            </a:r>
            <a:r>
              <a:rPr lang="en-US" baseline="0" smtClean="0"/>
              <a:t>be dependent on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966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Thus</a:t>
            </a:r>
            <a:r>
              <a:rPr lang="en-US" baseline="0" dirty="0"/>
              <a:t> to sum it 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EA7407-CAC4-410C-8211-EA30A757479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13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78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842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06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582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14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331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AC1-6E80-485E-AEDF-EABDE10DB76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176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97472F-DC0F-4D31-A6E5-C6C62B025B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6A22FCE-04EA-45FC-8BF9-C544407AD6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8F94EC-D604-4053-8E39-DA03A67BC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70FA0E2-8AD2-4F28-A15F-9E1A4DA70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1A4BA2-5170-47A5-9039-0E86F0D95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7024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835D27-059D-47ED-8BD3-183578A6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E6810F9-08F8-4824-8D78-691EE743A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65C6F6-6A4B-4AE0-B114-671124E0E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68AEDA-1A3A-4B4F-845C-E33D41876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10D57E-AD0B-4EC8-AC10-13972B5C3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9455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A7A0054-4189-46E1-A059-7E2E9FB3EA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14FEC29-5253-4F86-9815-AB5194BE3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BDB941-F2DC-4486-BBA8-D3F7A6FEA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F3C782-3044-4454-B282-FA2E3B722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40257B4-44F7-4F8F-9F66-18B431142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4899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9A798-9F9F-4BAA-B99B-D390E5B8D689}" type="datetime1">
              <a:rPr lang="en-US"/>
              <a:pPr>
                <a:defRPr/>
              </a:pPr>
              <a:t>09-Jan-18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EDCFC-F1DE-40F0-9B70-2B0DC4C90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21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685800"/>
            <a:ext cx="7772400" cy="622343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9182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628650"/>
            <a:ext cx="7772400" cy="56576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017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2AEA-57E6-4384-9390-7410E360F8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788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0058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21226"/>
            <a:ext cx="9144000" cy="38896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604"/>
            <a:ext cx="7886700" cy="872573"/>
          </a:xfrm>
        </p:spPr>
        <p:txBody>
          <a:bodyPr>
            <a:normAutofit/>
          </a:bodyPr>
          <a:lstStyle>
            <a:lvl1pPr algn="ctr">
              <a:defRPr sz="2700"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 Semi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43618"/>
            <a:ext cx="78867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838915"/>
            <a:ext cx="2057400" cy="273844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38915"/>
            <a:ext cx="3086100" cy="273844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38915"/>
            <a:ext cx="2057400" cy="273844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0800000">
            <a:off x="-18619" y="-3913"/>
            <a:ext cx="966106" cy="1249238"/>
          </a:xfrm>
          <a:prstGeom prst="rect">
            <a:avLst/>
          </a:prstGeom>
        </p:spPr>
      </p:pic>
      <p:pic>
        <p:nvPicPr>
          <p:cNvPr id="9" name="Picture 2" descr="Image result for aiims diamond jubilee 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561" y="71959"/>
            <a:ext cx="928787" cy="800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9877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4C357-A9B5-4D9A-B1CC-AEBC3A2B52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51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74514-103C-428B-8DBA-27D86AEC9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60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D33D-C32D-40DF-8201-8B51006373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4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136EDB-8B97-41C5-A246-5DB1F9E45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C1698F3-FB6E-470D-8EE4-E5139F7A4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07BD103-0417-473D-8833-E7908810E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5B301CD-0571-4C7A-8B81-E05F1D235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82F8FE-3AB7-4719-B235-E80B67442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0121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EF1F-C100-4F82-9629-515BD2F71C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29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BD147-95E0-432D-BD0E-095335D9046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38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A416-6CCB-401C-B42B-D9957EBA98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277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76FE5-1EEA-4EB4-8677-E052DEE7D4F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63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DE9-307F-4625-8152-E300EAFFEE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738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DAD8-4BE8-4956-B6F7-1F1A8731DD5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8827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0" y="-127074"/>
            <a:ext cx="3371850" cy="435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42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0" y="-127074"/>
            <a:ext cx="1314450" cy="169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321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718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73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6EF38F-BEFC-437C-9AC7-0CA56813D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E7FA7E-3072-4D8F-9CBC-10BDA0F2D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163214-332D-4B2C-9296-B3A364680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A51AF3-F79E-47AD-80FB-723602473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F2A08A0-B49F-4838-9E15-CC4EAA98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98119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119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0823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5253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9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831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349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4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0AAFEF-55E0-435D-AE63-CBFD05B4F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8BA288-0C78-4CC0-B803-C615CB729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DF5CDC1-E525-4FFE-9C6E-54DE2E316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5E4A1FC-BEA6-402C-814D-F1B567822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64A5339-1A8D-4C7F-8590-E888C590D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C9FD255-7DFD-4798-9F55-8CB1794D1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72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2935C4-4508-44AD-BCB1-EFB9BF491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32FEBE5-88F8-41C2-9464-A4384464C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6E6ADE5-DC4A-4174-AB40-A06CAC496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63C7347-82E9-4406-B8D8-AF7A90A218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8642E2B-9DAF-40B7-91B4-EB0AA47814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6DA758C-8196-4317-BB1E-E098619C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C2C7376-5B7A-4105-96D5-AD34CEE30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BA6BFD1-3D9C-4A80-8385-B9B7E0643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2513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59BB37-6B77-4189-A235-DD4DB82FE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FB31CF4-3260-4CD1-A29C-40E719A55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E90B4BF-BBC9-4C8A-BB65-79CC58157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3223D23-1692-4DA0-B1A9-996B524A9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9001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4D4FED1-860D-4E6D-BF77-FD519EB92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758F208-C80E-435F-93EA-E9540C72A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A56B8C2-3AB6-4787-9C5A-EA286A9AD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13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4E1084-6B9C-491C-A908-9B5B835F5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D6053E3-3D7E-4C11-9018-12DF6D96E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3295AD4-BE9A-460E-81FE-EC20367EE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E805B03-9DA3-4AE9-B114-A39B9F137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5D6E2D5-BDC9-4BDB-9752-E69638059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F7D20A4-ADB6-450C-BC54-D149B3719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438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D8F244-D562-4CE3-84E9-A172DF70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76A4469-9FF8-4D21-B5B1-ADC142309F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DF6370F-9A69-49B5-A95B-C34A3D2C5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53D7FF0-B2DD-46CA-BAB1-F35B5C1CD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D0060C3-8C4F-4E63-BA65-64DEDB5B6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A1769D9-A3BF-4D86-99E3-7230B5EFC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720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303FBBD-3609-457B-B306-3B4A0083D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DE8DDDC-39E4-460E-BEAE-82606B698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1F7095F-11FE-432A-A696-0E2925A3B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16470-EC6C-4F83-A309-C087E698BD5A}" type="datetimeFigureOut">
              <a:rPr lang="en-IN" smtClean="0"/>
              <a:pPr/>
              <a:t>09-01-2018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EC7298-DC6C-4E83-8A70-CFB3EF613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6E66D0D-79C1-4D1D-8985-AF5CBCF9C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10B03-3D94-4574-841E-71A2BFE11F9B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720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87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A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D011-854A-45D6-81A7-39B991BF4059}" type="datetime1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3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85D85-D321-471A-A5FF-77CB7F04794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0D4B5-5DC2-4FD3-9D13-13F6D1783F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61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wmf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-1" y="923902"/>
            <a:ext cx="9140998" cy="3739988"/>
          </a:xfrm>
          <a:prstGeom prst="rect">
            <a:avLst/>
          </a:prstGeom>
          <a:solidFill>
            <a:srgbClr val="153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21027" y="4185204"/>
            <a:ext cx="8419976" cy="830814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28651" y="1941616"/>
            <a:ext cx="6402578" cy="15445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50"/>
              </a:spcBef>
            </a:pPr>
            <a:r>
              <a:rPr lang="en-US" sz="2700" b="1" spc="225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 charset="0"/>
              </a:rPr>
              <a:t>Session 3:</a:t>
            </a:r>
          </a:p>
          <a:p>
            <a:pPr algn="l">
              <a:lnSpc>
                <a:spcPct val="100000"/>
              </a:lnSpc>
              <a:spcBef>
                <a:spcPts val="150"/>
              </a:spcBef>
            </a:pPr>
            <a:r>
              <a:rPr lang="en-US" sz="2800" b="1" spc="225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 charset="0"/>
              </a:rPr>
              <a:t>SUBSTANCE USE DISORDERS AND THEIR TREATMENT</a:t>
            </a:r>
            <a:endParaRPr lang="en-US" sz="2800" dirty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18809" y="4324667"/>
            <a:ext cx="2732810" cy="58862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en-US" sz="1100" b="1" dirty="0">
                <a:solidFill>
                  <a:prstClr val="black"/>
                </a:solidFill>
                <a:cs typeface="Arial" charset="0"/>
              </a:rPr>
              <a:t>National Drug Dependence Treatment Centre (NDDTC) </a:t>
            </a:r>
            <a:br>
              <a:rPr lang="en-US" sz="1100" b="1" dirty="0">
                <a:solidFill>
                  <a:prstClr val="black"/>
                </a:solidFill>
                <a:cs typeface="Arial" charset="0"/>
              </a:rPr>
            </a:br>
            <a:r>
              <a:rPr lang="en-US" sz="1100" b="1" dirty="0">
                <a:solidFill>
                  <a:prstClr val="black"/>
                </a:solidFill>
                <a:cs typeface="Arial" charset="0"/>
              </a:rPr>
              <a:t>AIIMS, New Delhi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88295" y="4440716"/>
            <a:ext cx="2538183" cy="5770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en-US" sz="1100" b="1" dirty="0">
                <a:solidFill>
                  <a:prstClr val="black"/>
                </a:solidFill>
                <a:cs typeface="Arial" charset="0"/>
              </a:rPr>
              <a:t>Ministry of Social Justice &amp; Empowerment,</a:t>
            </a:r>
          </a:p>
          <a:p>
            <a:pPr defTabSz="685783"/>
            <a:r>
              <a:rPr lang="en-US" sz="1100" b="1" dirty="0">
                <a:solidFill>
                  <a:prstClr val="black"/>
                </a:solidFill>
                <a:cs typeface="Arial" charset="0"/>
              </a:rPr>
              <a:t>Government of India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285" y="4290079"/>
            <a:ext cx="363668" cy="618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4663" r="7949"/>
          <a:stretch/>
        </p:blipFill>
        <p:spPr>
          <a:xfrm>
            <a:off x="7031238" y="628651"/>
            <a:ext cx="2109755" cy="40482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308627" y="923425"/>
            <a:ext cx="6178024" cy="4721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ctr" defTabSz="914332">
              <a:lnSpc>
                <a:spcPct val="150000"/>
              </a:lnSpc>
            </a:pPr>
            <a:r>
              <a:rPr lang="en-US" sz="2000" b="1" spc="300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/>
                <a:cs typeface="Arial" charset="0"/>
              </a:rPr>
              <a:t>State-level Training on Household Survey</a:t>
            </a:r>
            <a:endParaRPr lang="en-US" sz="2000" b="1" spc="30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cherPro Semibold" panose="02000000000000000000"/>
              <a:cs typeface="Arial" charset="0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342901" y="272895"/>
            <a:ext cx="851906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National Survey on </a:t>
            </a:r>
            <a:r>
              <a:rPr lang="en-US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Extent </a:t>
            </a:r>
            <a:r>
              <a:rPr lang="en-US" sz="1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and Pattern </a:t>
            </a:r>
            <a:r>
              <a:rPr lang="en-US" sz="1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of Substance Use in India</a:t>
            </a:r>
            <a:endParaRPr lang="en-US" sz="1800" b="1" i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cherPro Semibold" panose="02000000000000000000" charset="0"/>
              <a:ea typeface="+mn-ea"/>
              <a:cs typeface="+mn-cs"/>
            </a:endParaRPr>
          </a:p>
        </p:txBody>
      </p:sp>
      <p:pic>
        <p:nvPicPr>
          <p:cNvPr id="27" name="Picture 2" descr="C:\Users\acer\Documents\ALOK DATA\NDDTC-DEPT\All_India_Institute_of_Medical_Sciences_(Logo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8659" y="4245373"/>
            <a:ext cx="606994" cy="680648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889743" y="2708643"/>
            <a:ext cx="6325919" cy="797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500" dirty="0"/>
          </a:p>
        </p:txBody>
      </p:sp>
      <p:sp>
        <p:nvSpPr>
          <p:cNvPr id="9" name="Rounded Rectangle 8"/>
          <p:cNvSpPr/>
          <p:nvPr/>
        </p:nvSpPr>
        <p:spPr>
          <a:xfrm>
            <a:off x="1897197" y="1766778"/>
            <a:ext cx="6325919" cy="797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500" dirty="0"/>
          </a:p>
        </p:txBody>
      </p:sp>
      <p:sp>
        <p:nvSpPr>
          <p:cNvPr id="8" name="TextBox 7"/>
          <p:cNvSpPr txBox="1"/>
          <p:nvPr/>
        </p:nvSpPr>
        <p:spPr>
          <a:xfrm>
            <a:off x="1906729" y="1048762"/>
            <a:ext cx="644405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ts val="900"/>
              </a:spcBef>
            </a:pPr>
            <a:r>
              <a:rPr lang="en-US" sz="3200" b="1" u="sng" dirty="0" smtClean="0">
                <a:solidFill>
                  <a:schemeClr val="accent2">
                    <a:lumMod val="75000"/>
                  </a:schemeClr>
                </a:solidFill>
              </a:rPr>
              <a:t>Harmful use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3574" y="2873156"/>
            <a:ext cx="604974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900"/>
              </a:spcBef>
            </a:pPr>
            <a:r>
              <a:rPr lang="en-US" sz="1800" b="1" dirty="0">
                <a:solidFill>
                  <a:schemeClr val="bg1"/>
                </a:solidFill>
              </a:rPr>
              <a:t>Use continues despite the harms encountered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21029" y="1776849"/>
            <a:ext cx="604974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900"/>
              </a:spcBef>
            </a:pPr>
            <a:r>
              <a:rPr lang="en-US" sz="1800" b="1" dirty="0">
                <a:solidFill>
                  <a:schemeClr val="bg1"/>
                </a:solidFill>
              </a:rPr>
              <a:t>Use of drugs in a pattern which results in physical or psychological harm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9580" y="3613103"/>
            <a:ext cx="5864087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GB" altLang="en-US" sz="2100" b="1" i="1" dirty="0"/>
              <a:t>The individual IS YET NOT DEPENDENT/ADDICTED to the substance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1158" y="339934"/>
            <a:ext cx="4014497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Drug Use related Terms</a:t>
            </a:r>
            <a:endParaRPr 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7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8" grpId="0"/>
      <p:bldP spid="6" grpId="0"/>
      <p:bldP spid="10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1091047"/>
            <a:ext cx="7886700" cy="436743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875"/>
              </a:lnSpc>
              <a:spcBef>
                <a:spcPts val="900"/>
              </a:spcBef>
            </a:pPr>
            <a:r>
              <a:rPr lang="en-US" altLang="en-US" sz="3200" b="1" u="sng" dirty="0" smtClean="0">
                <a:solidFill>
                  <a:srgbClr val="ED7D31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DEPENDENCE SYNDROME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89708" y="1784859"/>
            <a:ext cx="7725641" cy="187274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cluster of physiological, behavioral and psychological symptoms which develops after regular and prolonged use of a substance and in which use of that substance assumes a much higher importance for the individual as compared to other activities and </a:t>
            </a:r>
            <a:r>
              <a:rPr lang="en-US" sz="2400" dirty="0" err="1" smtClean="0"/>
              <a:t>behaviours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620377" y="360716"/>
            <a:ext cx="4014497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Drug Use related Terms</a:t>
            </a:r>
            <a:endParaRPr lang="en-US" sz="2800" b="1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ts val="1875"/>
              </a:lnSpc>
              <a:spcBef>
                <a:spcPts val="900"/>
              </a:spcBef>
            </a:pPr>
            <a:r>
              <a:rPr lang="en-US" altLang="en-US" sz="3200" b="1" u="sng" dirty="0" smtClean="0">
                <a:solidFill>
                  <a:srgbClr val="ED7D31">
                    <a:lumMod val="75000"/>
                  </a:srgbClr>
                </a:solidFill>
                <a:latin typeface="Calibri"/>
                <a:ea typeface="+mn-ea"/>
                <a:cs typeface="+mn-cs"/>
              </a:rPr>
              <a:t>DEPENDENCE SYNDROME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143000"/>
            <a:ext cx="7886700" cy="3489723"/>
          </a:xfrm>
        </p:spPr>
        <p:txBody>
          <a:bodyPr>
            <a:normAutofit/>
          </a:bodyPr>
          <a:lstStyle/>
          <a:p>
            <a:pPr marL="685800" lvl="1" indent="-342900">
              <a:lnSpc>
                <a:spcPts val="1875"/>
              </a:lnSpc>
              <a:spcBef>
                <a:spcPts val="900"/>
              </a:spcBef>
              <a:buNone/>
            </a:pPr>
            <a:r>
              <a:rPr lang="en-US" altLang="en-US" sz="2100" b="1" dirty="0" smtClean="0"/>
              <a:t>KEY FEATURES OF DEPENDENCE TO A SUBSTANCE</a:t>
            </a:r>
          </a:p>
          <a:p>
            <a:pPr marL="685800" lvl="1" indent="-342900">
              <a:lnSpc>
                <a:spcPts val="1875"/>
              </a:lnSpc>
              <a:spcBef>
                <a:spcPts val="900"/>
              </a:spcBef>
              <a:buFont typeface="+mj-lt"/>
              <a:buAutoNum type="arabicPeriod"/>
            </a:pPr>
            <a:endParaRPr lang="en-US" altLang="en-US" sz="2100" dirty="0" smtClean="0"/>
          </a:p>
          <a:p>
            <a:pPr marL="685800" lvl="1" indent="-342900">
              <a:lnSpc>
                <a:spcPts val="1875"/>
              </a:lnSpc>
              <a:spcBef>
                <a:spcPts val="900"/>
              </a:spcBef>
              <a:buFont typeface="+mj-lt"/>
              <a:buAutoNum type="arabicPeriod"/>
            </a:pPr>
            <a:r>
              <a:rPr lang="en-US" altLang="en-US" sz="2100" dirty="0" smtClean="0"/>
              <a:t>Strong desire or sense of compulsion to take the substance </a:t>
            </a:r>
          </a:p>
          <a:p>
            <a:pPr marL="685800" lvl="1" indent="-342900">
              <a:lnSpc>
                <a:spcPts val="1875"/>
              </a:lnSpc>
              <a:spcBef>
                <a:spcPts val="900"/>
              </a:spcBef>
              <a:buFont typeface="+mj-lt"/>
              <a:buAutoNum type="arabicPeriod"/>
            </a:pPr>
            <a:endParaRPr lang="en-US" altLang="en-US" sz="2100" dirty="0" smtClean="0"/>
          </a:p>
          <a:p>
            <a:pPr marL="685800" lvl="1" indent="-342900">
              <a:lnSpc>
                <a:spcPts val="1875"/>
              </a:lnSpc>
              <a:spcBef>
                <a:spcPts val="900"/>
              </a:spcBef>
              <a:buFont typeface="+mj-lt"/>
              <a:buAutoNum type="arabicPeriod"/>
            </a:pPr>
            <a:endParaRPr lang="en-US" altLang="en-US" sz="2100" dirty="0" smtClean="0"/>
          </a:p>
          <a:p>
            <a:pPr marL="685800" lvl="1" indent="-342900">
              <a:spcBef>
                <a:spcPts val="900"/>
              </a:spcBef>
              <a:buFont typeface="+mj-lt"/>
              <a:buAutoNum type="arabicPeriod"/>
            </a:pPr>
            <a:r>
              <a:rPr lang="en-US" altLang="en-US" sz="2100" dirty="0" smtClean="0"/>
              <a:t>Difficult to control substance-taking </a:t>
            </a:r>
            <a:r>
              <a:rPr lang="en-US" altLang="en-US" sz="2100" dirty="0" err="1" smtClean="0"/>
              <a:t>behaviour</a:t>
            </a:r>
            <a:r>
              <a:rPr lang="en-US" altLang="en-US" sz="2100" dirty="0" smtClean="0"/>
              <a:t> in terms of: </a:t>
            </a:r>
          </a:p>
          <a:p>
            <a:pPr marL="942975" lvl="2" indent="-257175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altLang="en-US" sz="2100" dirty="0" smtClean="0"/>
              <a:t>Onset of substance intake</a:t>
            </a:r>
          </a:p>
          <a:p>
            <a:pPr marL="942975" lvl="2" indent="-257175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altLang="en-US" sz="2100" dirty="0" smtClean="0"/>
              <a:t>Termination of substance intake</a:t>
            </a:r>
          </a:p>
          <a:p>
            <a:pPr marL="942975" lvl="2" indent="-257175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altLang="en-US" sz="2100" dirty="0" smtClean="0"/>
              <a:t>Level of use of substance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1779" y="530188"/>
            <a:ext cx="4865114" cy="36035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342900" indent="-342900">
              <a:lnSpc>
                <a:spcPts val="1875"/>
              </a:lnSpc>
              <a:spcBef>
                <a:spcPts val="900"/>
              </a:spcBef>
              <a:buFont typeface="Wingdings" panose="05000000000000000000" pitchFamily="2" charset="2"/>
              <a:buChar char="Ø"/>
            </a:pPr>
            <a:r>
              <a:rPr lang="en-US" altLang="en-US" sz="3200" b="1" u="sng" dirty="0" smtClean="0">
                <a:solidFill>
                  <a:schemeClr val="accent2">
                    <a:lumMod val="75000"/>
                  </a:schemeClr>
                </a:solidFill>
              </a:rPr>
              <a:t>DEPENDENCE SYNDROME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7981" y="1285058"/>
            <a:ext cx="5798128" cy="33055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3"/>
            </a:pPr>
            <a:r>
              <a:rPr lang="en-US" altLang="en-US" sz="2400" dirty="0"/>
              <a:t>Neglect of alternative </a:t>
            </a:r>
            <a:r>
              <a:rPr lang="en-US" altLang="en-US" sz="2400" dirty="0" smtClean="0"/>
              <a:t>pleasures / interests</a:t>
            </a:r>
            <a:endParaRPr lang="en-US" altLang="en-US" sz="2400" dirty="0"/>
          </a:p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3"/>
            </a:pPr>
            <a:endParaRPr lang="en-US" altLang="en-US" sz="2400" dirty="0"/>
          </a:p>
          <a:p>
            <a:pPr lvl="1">
              <a:lnSpc>
                <a:spcPct val="90000"/>
              </a:lnSpc>
              <a:spcBef>
                <a:spcPts val="900"/>
              </a:spcBef>
            </a:pPr>
            <a:r>
              <a:rPr lang="en-US" altLang="en-US" sz="2400" dirty="0"/>
              <a:t>	Increased time spent in </a:t>
            </a:r>
          </a:p>
          <a:p>
            <a:pPr marL="1285875" lvl="3" indent="-257175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Obtaining substance </a:t>
            </a:r>
          </a:p>
          <a:p>
            <a:pPr marL="1285875" lvl="3" indent="-257175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Using substance</a:t>
            </a:r>
          </a:p>
          <a:p>
            <a:pPr marL="1285875" lvl="3" indent="-257175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Recovering from effect of substance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92735" y="2790031"/>
            <a:ext cx="1825484" cy="1724819"/>
            <a:chOff x="6087070" y="2204972"/>
            <a:chExt cx="2433978" cy="2299758"/>
          </a:xfrm>
        </p:grpSpPr>
        <p:pic>
          <p:nvPicPr>
            <p:cNvPr id="1026" name="Picture 2" descr="C:\Users\Ravindra\AppData\Local\Microsoft\Windows\Temporary Internet Files\Content.IE5\2MD0LDJQ\Swatching_the_Clock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  <a14:imgEffect>
                        <a14:artisticGlowEdges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2362200"/>
              <a:ext cx="2145793" cy="2056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6399409" y="2204972"/>
              <a:ext cx="1843774" cy="923330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>
                  <a:gd name="adj" fmla="val 9718443"/>
                </a:avLst>
              </a:prstTxWarp>
              <a:spAutoFit/>
            </a:bodyPr>
            <a:lstStyle/>
            <a:p>
              <a:pPr algn="ctr"/>
              <a:r>
                <a:rPr lang="en-US" sz="41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Drugs</a:t>
              </a:r>
            </a:p>
          </p:txBody>
        </p:sp>
        <p:sp>
          <p:nvSpPr>
            <p:cNvPr id="9" name="Rectangle 8"/>
            <p:cNvSpPr/>
            <p:nvPr/>
          </p:nvSpPr>
          <p:spPr>
            <a:xfrm rot="5195783">
              <a:off x="7137496" y="3042520"/>
              <a:ext cx="1843774" cy="923330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>
                  <a:gd name="adj" fmla="val 9718443"/>
                </a:avLst>
              </a:prstTxWarp>
              <a:spAutoFit/>
            </a:bodyPr>
            <a:lstStyle/>
            <a:p>
              <a:pPr algn="ctr"/>
              <a:r>
                <a:rPr lang="en-US" sz="41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Drugs</a:t>
              </a:r>
            </a:p>
          </p:txBody>
        </p:sp>
        <p:sp>
          <p:nvSpPr>
            <p:cNvPr id="10" name="Rectangle 9"/>
            <p:cNvSpPr/>
            <p:nvPr/>
          </p:nvSpPr>
          <p:spPr>
            <a:xfrm rot="10800000">
              <a:off x="6309626" y="3581400"/>
              <a:ext cx="1843774" cy="923330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>
                  <a:gd name="adj" fmla="val 9718443"/>
                </a:avLst>
              </a:prstTxWarp>
              <a:spAutoFit/>
            </a:bodyPr>
            <a:lstStyle/>
            <a:p>
              <a:pPr algn="ctr"/>
              <a:r>
                <a:rPr lang="en-US" sz="41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Drugs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 rot="16200000">
              <a:off x="5626848" y="2810470"/>
              <a:ext cx="1843774" cy="923330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>
                  <a:gd name="adj" fmla="val 9718443"/>
                </a:avLst>
              </a:prstTxWarp>
              <a:spAutoFit/>
            </a:bodyPr>
            <a:lstStyle/>
            <a:p>
              <a:pPr algn="ctr"/>
              <a:r>
                <a:rPr lang="en-US" sz="41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Drugs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31044" y="906074"/>
            <a:ext cx="1822685" cy="1405905"/>
            <a:chOff x="6205898" y="346817"/>
            <a:chExt cx="2430246" cy="1874540"/>
          </a:xfrm>
        </p:grpSpPr>
        <p:pic>
          <p:nvPicPr>
            <p:cNvPr id="1027" name="Picture 3" descr="C:\Program Files (x86)\Microsoft Office\MEDIA\CAGCAT10\j0301480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898" y="346817"/>
              <a:ext cx="1169577" cy="869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Ravindra\AppData\Local\Microsoft\Windows\Temporary Internet Files\Content.IE5\3H0IZ7Z2\Dabangg_Poster[1]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3247" y="423745"/>
              <a:ext cx="1072897" cy="804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Ravindra\AppData\Local\Microsoft\Windows\Temporary Internet Files\Content.IE5\XUOXBUZ3\4156535452_9f2ee39b7e_z[1]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9021" y="1295400"/>
              <a:ext cx="1046453" cy="696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C:\Users\Ravindra\AppData\Local\Microsoft\Windows\Temporary Internet Files\Content.IE5\DEK50G7H\n-audio_comimagesman_reading_newspaper_1_jpg[1]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3474" y="1295400"/>
              <a:ext cx="1000125" cy="925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Multiply 11"/>
            <p:cNvSpPr/>
            <p:nvPr/>
          </p:nvSpPr>
          <p:spPr>
            <a:xfrm>
              <a:off x="6491129" y="657311"/>
              <a:ext cx="1964671" cy="1334634"/>
            </a:xfrm>
            <a:prstGeom prst="mathMultiply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760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4044" y="366716"/>
            <a:ext cx="4518866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3200" b="1" u="sng" dirty="0" smtClean="0">
                <a:solidFill>
                  <a:schemeClr val="accent2">
                    <a:lumMod val="75000"/>
                  </a:schemeClr>
                </a:solidFill>
              </a:rPr>
              <a:t>DEPENDENCE SYNDROME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5069" y="1118210"/>
            <a:ext cx="7253081" cy="33439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4"/>
            </a:pPr>
            <a:r>
              <a:rPr lang="en-US" altLang="en-US" sz="2400" dirty="0"/>
              <a:t>Persisting with substance use despite harmful consequence</a:t>
            </a:r>
          </a:p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4"/>
            </a:pPr>
            <a:endParaRPr lang="en-US" altLang="en-US" sz="2400" dirty="0"/>
          </a:p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4"/>
            </a:pPr>
            <a:r>
              <a:rPr lang="en-US" altLang="en-US" sz="2400" dirty="0"/>
              <a:t>Tolerance</a:t>
            </a:r>
          </a:p>
          <a:p>
            <a:pPr marL="1028700" lvl="2" indent="-342900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en-US" sz="2400" dirty="0"/>
              <a:t>Increased dose required to produce the same effect as before</a:t>
            </a:r>
          </a:p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4"/>
            </a:pPr>
            <a:endParaRPr lang="en-US" altLang="en-US" sz="2400" dirty="0"/>
          </a:p>
          <a:p>
            <a:pPr marL="685800" lvl="1" indent="-342900">
              <a:lnSpc>
                <a:spcPct val="90000"/>
              </a:lnSpc>
              <a:spcBef>
                <a:spcPts val="900"/>
              </a:spcBef>
              <a:buFont typeface="+mj-lt"/>
              <a:buAutoNum type="arabicPeriod" startAt="4"/>
            </a:pPr>
            <a:r>
              <a:rPr lang="en-US" altLang="en-US" sz="2400" dirty="0"/>
              <a:t>Withdrawal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398" y="3988077"/>
            <a:ext cx="2743200" cy="462169"/>
          </a:xfrm>
          <a:prstGeom prst="rect">
            <a:avLst/>
          </a:prstGeom>
          <a:noFill/>
          <a:ln w="381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94153" y="492377"/>
            <a:ext cx="3986028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3200" b="1" dirty="0" smtClean="0">
                <a:solidFill>
                  <a:schemeClr val="accent2">
                    <a:lumMod val="75000"/>
                  </a:schemeClr>
                </a:solidFill>
              </a:rPr>
              <a:t>Withdrawal symptoms</a:t>
            </a:r>
            <a:endParaRPr lang="en-US" sz="32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5607" y="1339238"/>
            <a:ext cx="7311811" cy="28469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57175" indent="-257175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2400" dirty="0"/>
              <a:t>They occur when the drug is stopped abruptly or the dose is lowered too quickly</a:t>
            </a:r>
          </a:p>
          <a:p>
            <a:pPr marL="257175" lvl="2" indent="-257175">
              <a:spcBef>
                <a:spcPts val="450"/>
              </a:spcBef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257175" lvl="2" indent="-257175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2400" dirty="0" smtClean="0"/>
              <a:t>Produces </a:t>
            </a:r>
            <a:r>
              <a:rPr lang="en-US" sz="2400" dirty="0"/>
              <a:t>physical/psychological problems</a:t>
            </a:r>
          </a:p>
          <a:p>
            <a:pPr marL="257175" lvl="2" indent="-257175">
              <a:spcBef>
                <a:spcPts val="450"/>
              </a:spcBef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GB" sz="2400" dirty="0" smtClean="0"/>
              <a:t>Withdrawal </a:t>
            </a:r>
            <a:r>
              <a:rPr lang="en-GB" sz="2400" dirty="0"/>
              <a:t>symptoms differ from one chemical class to another</a:t>
            </a:r>
          </a:p>
        </p:txBody>
      </p:sp>
    </p:spTree>
    <p:extLst>
      <p:ext uri="{BB962C8B-B14F-4D97-AF65-F5344CB8AC3E}">
        <p14:creationId xmlns:p14="http://schemas.microsoft.com/office/powerpoint/2010/main" val="428686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0892" y="293980"/>
            <a:ext cx="5925084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en-US" sz="2800" b="1" dirty="0" smtClean="0">
                <a:solidFill>
                  <a:schemeClr val="accent2">
                    <a:lumMod val="75000"/>
                  </a:schemeClr>
                </a:solidFill>
              </a:rPr>
              <a:t>Alcohol &amp; Benzodiazepines withdrawal</a:t>
            </a:r>
            <a:endParaRPr lang="en-US" sz="28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350814" y="971551"/>
            <a:ext cx="2337955" cy="3511322"/>
            <a:chOff x="845127" y="1295400"/>
            <a:chExt cx="3117273" cy="4681762"/>
          </a:xfrm>
        </p:grpSpPr>
        <p:sp>
          <p:nvSpPr>
            <p:cNvPr id="8" name="Round Same Side Corner Rectangle 7"/>
            <p:cNvSpPr/>
            <p:nvPr/>
          </p:nvSpPr>
          <p:spPr>
            <a:xfrm flipV="1">
              <a:off x="1219200" y="1769917"/>
              <a:ext cx="2743200" cy="3335482"/>
            </a:xfrm>
            <a:prstGeom prst="round2SameRect">
              <a:avLst>
                <a:gd name="adj1" fmla="val 2652"/>
                <a:gd name="adj2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28255" y="1846117"/>
              <a:ext cx="2881745" cy="413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b="1" dirty="0" smtClean="0">
                  <a:solidFill>
                    <a:srgbClr val="0070C0"/>
                  </a:solidFill>
                </a:rPr>
                <a:t>Anxiety </a:t>
              </a:r>
              <a:endParaRPr lang="en-US" sz="1800" b="1" dirty="0">
                <a:solidFill>
                  <a:srgbClr val="0070C0"/>
                </a:solidFill>
              </a:endParaRP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b="1" dirty="0">
                  <a:solidFill>
                    <a:srgbClr val="0070C0"/>
                  </a:solidFill>
                </a:rPr>
                <a:t>Insomnia</a:t>
              </a: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b="1" dirty="0">
                  <a:solidFill>
                    <a:srgbClr val="0070C0"/>
                  </a:solidFill>
                </a:rPr>
                <a:t>Tremors </a:t>
              </a: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dirty="0" smtClean="0"/>
                <a:t>Restlessness </a:t>
              </a: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dirty="0" smtClean="0"/>
                <a:t>Craving</a:t>
              </a:r>
              <a:endParaRPr lang="en-US" sz="1800" dirty="0"/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dirty="0"/>
                <a:t>Palpitation </a:t>
              </a: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dirty="0"/>
                <a:t>Sweating </a:t>
              </a:r>
            </a:p>
            <a:p>
              <a:pPr marL="257175" indent="-257175">
                <a:spcBef>
                  <a:spcPts val="450"/>
                </a:spcBef>
                <a:buFont typeface="Wingdings" panose="05000000000000000000" pitchFamily="2" charset="2"/>
                <a:buChar char="Ø"/>
              </a:pPr>
              <a:r>
                <a:rPr lang="en-US" sz="1800" dirty="0"/>
                <a:t>Breathlessness </a:t>
              </a:r>
            </a:p>
            <a:p>
              <a:pPr>
                <a:spcBef>
                  <a:spcPts val="450"/>
                </a:spcBef>
              </a:pPr>
              <a:endParaRPr lang="en-US" sz="1800" dirty="0"/>
            </a:p>
          </p:txBody>
        </p:sp>
        <p:sp>
          <p:nvSpPr>
            <p:cNvPr id="7" name="Round Same Side Corner Rectangle 6"/>
            <p:cNvSpPr/>
            <p:nvPr/>
          </p:nvSpPr>
          <p:spPr>
            <a:xfrm>
              <a:off x="845127" y="1295400"/>
              <a:ext cx="3117273" cy="457200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Mild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45919" y="971551"/>
            <a:ext cx="4099214" cy="3077452"/>
            <a:chOff x="4191000" y="1312717"/>
            <a:chExt cx="5465619" cy="4103270"/>
          </a:xfrm>
        </p:grpSpPr>
        <p:sp>
          <p:nvSpPr>
            <p:cNvPr id="9" name="Round Same Side Corner Rectangle 8"/>
            <p:cNvSpPr/>
            <p:nvPr/>
          </p:nvSpPr>
          <p:spPr>
            <a:xfrm flipV="1">
              <a:off x="4191000" y="1787234"/>
              <a:ext cx="4800600" cy="3335482"/>
            </a:xfrm>
            <a:prstGeom prst="round2SameRect">
              <a:avLst>
                <a:gd name="adj1" fmla="val 2652"/>
                <a:gd name="adj2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Round Same Side Corner Rectangle 9"/>
            <p:cNvSpPr/>
            <p:nvPr/>
          </p:nvSpPr>
          <p:spPr>
            <a:xfrm>
              <a:off x="4191000" y="1312717"/>
              <a:ext cx="5243946" cy="457200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en-US" sz="2400" dirty="0"/>
                <a:t>Severe </a:t>
              </a:r>
              <a:r>
                <a:rPr lang="en-US" altLang="en-US" sz="2400" dirty="0" smtClean="0"/>
                <a:t>withdrawal</a:t>
              </a:r>
              <a:endParaRPr lang="en-US" sz="24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350328" y="1981200"/>
              <a:ext cx="5306291" cy="343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313" indent="-214313">
                <a:lnSpc>
                  <a:spcPct val="90000"/>
                </a:lnSpc>
                <a:spcBef>
                  <a:spcPts val="900"/>
                </a:spcBef>
                <a:buFont typeface="Wingdings" panose="05000000000000000000" pitchFamily="2" charset="2"/>
                <a:buChar char="Ø"/>
              </a:pPr>
              <a:r>
                <a:rPr lang="en-US" altLang="en-US" sz="1800" dirty="0"/>
                <a:t>All features of mild withdrawal Plus (any of the following)</a:t>
              </a:r>
            </a:p>
            <a:p>
              <a:pPr marL="557213" lvl="1" indent="-214313">
                <a:lnSpc>
                  <a:spcPct val="90000"/>
                </a:lnSpc>
                <a:spcBef>
                  <a:spcPts val="900"/>
                </a:spcBef>
                <a:buFont typeface="Wingdings" panose="05000000000000000000" pitchFamily="2" charset="2"/>
                <a:buChar char="§"/>
              </a:pPr>
              <a:r>
                <a:rPr lang="en-US" altLang="en-US" sz="1800" dirty="0"/>
                <a:t>Disorientation (unawareness of self and surroundings – time, place and person)</a:t>
              </a:r>
            </a:p>
            <a:p>
              <a:pPr marL="600075" lvl="1" indent="-257175">
                <a:lnSpc>
                  <a:spcPct val="90000"/>
                </a:lnSpc>
                <a:spcBef>
                  <a:spcPts val="900"/>
                </a:spcBef>
                <a:buFont typeface="Wingdings" panose="05000000000000000000" pitchFamily="2" charset="2"/>
                <a:buChar char="§"/>
              </a:pPr>
              <a:r>
                <a:rPr lang="en-US" altLang="en-US" sz="1800" dirty="0"/>
                <a:t> Hallucinations / Illusions</a:t>
              </a:r>
            </a:p>
            <a:p>
              <a:pPr marL="600075" lvl="1" indent="-257175">
                <a:lnSpc>
                  <a:spcPct val="90000"/>
                </a:lnSpc>
                <a:spcBef>
                  <a:spcPts val="900"/>
                </a:spcBef>
                <a:buFont typeface="Wingdings" panose="05000000000000000000" pitchFamily="2" charset="2"/>
                <a:buChar char="§"/>
              </a:pPr>
              <a:r>
                <a:rPr lang="en-US" altLang="en-US" sz="1800" dirty="0"/>
                <a:t>Seizures (fits – ‘rum fits’)</a:t>
              </a:r>
              <a:endParaRPr lang="en-US" altLang="en-US" sz="1800" b="1" u="sng" dirty="0"/>
            </a:p>
            <a:p>
              <a:pPr marL="214313" indent="-214313">
                <a:spcBef>
                  <a:spcPts val="900"/>
                </a:spcBef>
                <a:buFont typeface="Wingdings" panose="05000000000000000000" pitchFamily="2" charset="2"/>
                <a:buChar char="Ø"/>
              </a:pPr>
              <a:endParaRPr lang="en-US" sz="1800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83227" y="4243116"/>
            <a:ext cx="7647709" cy="6232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GB" sz="1800" b="1" dirty="0"/>
              <a:t>ALCOHOL &amp; BENZODIAZEPINE WITHDRAWALS CAN BE </a:t>
            </a:r>
            <a:r>
              <a:rPr lang="en-GB" sz="1800" b="1" dirty="0" smtClean="0"/>
              <a:t>FATAL IF LEFT UNTREATED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339443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185302" y="310987"/>
            <a:ext cx="6172200" cy="47802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/>
            <a:r>
              <a:rPr lang="en-US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Opioid withdrawal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84564" y="914202"/>
            <a:ext cx="4701886" cy="3257749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Opening of all holes !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dirty="0"/>
              <a:t>Watering from eyes, nose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dirty="0" smtClean="0"/>
              <a:t>Loose </a:t>
            </a:r>
            <a:r>
              <a:rPr lang="en-US" sz="1600" dirty="0"/>
              <a:t>motions</a:t>
            </a:r>
            <a:br>
              <a:rPr lang="en-US" sz="1600" dirty="0"/>
            </a:br>
            <a:endParaRPr lang="en-US" sz="16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Yawning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endParaRPr lang="en-US" sz="2000" dirty="0" smtClean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Body </a:t>
            </a:r>
            <a:r>
              <a:rPr lang="en-US" sz="2000" dirty="0"/>
              <a:t>ache / pain</a:t>
            </a:r>
            <a:br>
              <a:rPr lang="en-US" sz="2000" dirty="0"/>
            </a:br>
            <a:endParaRPr lang="en-US" sz="20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Anxiety, restlessness, insomnia</a:t>
            </a:r>
            <a:br>
              <a:rPr lang="en-US" sz="2000" dirty="0"/>
            </a:br>
            <a:endParaRPr lang="en-US" sz="20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Premature ejaculation</a:t>
            </a:r>
          </a:p>
          <a:p>
            <a:pPr lvl="1">
              <a:lnSpc>
                <a:spcPct val="90000"/>
              </a:lnSpc>
              <a:defRPr/>
            </a:pPr>
            <a:endParaRPr lang="en-US" sz="3200" dirty="0"/>
          </a:p>
        </p:txBody>
      </p:sp>
      <p:grpSp>
        <p:nvGrpSpPr>
          <p:cNvPr id="8" name="Group 7"/>
          <p:cNvGrpSpPr/>
          <p:nvPr/>
        </p:nvGrpSpPr>
        <p:grpSpPr>
          <a:xfrm>
            <a:off x="5807111" y="1646495"/>
            <a:ext cx="1943100" cy="942034"/>
            <a:chOff x="6096000" y="1948542"/>
            <a:chExt cx="2590800" cy="1256045"/>
          </a:xfrm>
        </p:grpSpPr>
        <p:pic>
          <p:nvPicPr>
            <p:cNvPr id="1026" name="Picture 2" descr="C:\Users\ispring\Desktop\vomiting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2447" y="1948542"/>
              <a:ext cx="904353" cy="12560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ispring\Desktop\watery eyes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890"/>
            <a:stretch/>
          </p:blipFill>
          <p:spPr bwMode="auto">
            <a:xfrm>
              <a:off x="6096000" y="1948542"/>
              <a:ext cx="1495554" cy="12560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AutoShape 5" descr="data:image/jpeg;base64,/9j/4AAQSkZJRgABAQAAAQABAAD/2wCEAAkGBxISEBUUEhQWFhUSFxYUFxQXFRUaGRYUGBUWFhcbFhgYHCgiGBslHRgVITIhJSkrMC4uGB8zOD8sNygtLy0BCgoKDg0OGxAQGywkHyQ0NC8sNywsLCwvLCw0LCwvLCwsLCwsNCwsLCwsNDQsLCwvLCwsLCwsLCwsLCwsLCwsLP/AABEIARMAtwMBIgACEQEDEQH/xAAcAAEAAgMBAQEAAAAAAAAAAAAABQYDBAcBAgj/xABJEAACAQMCBAQDBQMHBw0AAAABAgMABBESIQUTMUEGIlFhBzJxFCNCgZFSgsEkQ2JykqGxFRYlM6Ky0TQ1U1Rkc3SDlKOzw+H/xAAZAQEAAwEBAAAAAAAAAAAAAAAAAgMEAQX/xAAjEQEBAAMAAgICAgMAAAAAAAAAAQIDERIhMkEiMRNRBGFx/9oADAMBAAIRAxEAPwDuNKUoFKUoFKUoFKUoFKUoFKUoFKUoFK8JqmcX+KXC4GK88ysvUQI0gzvtrHkzt+13oLpSuaL8a+H6gDDdqpOC5ijwPchZC2PoK3uEfEqOR9UsXLtXZ1iuxIHjwjsmbjAHIzpBBOR5tyK52O8q+0r5ikDAMpBBGQQcgg9CCOor6rrhSlKBSlKBSlKBSlKBSlKBSlKBSlKBSsc06J8zKv1IH+NaF54hs4sc26gjznGuaNc4641Nv2oJOlY4J0cZRlYeqkEfqKyUHOvjhxww2AgjcB7txGwz5vs4BMpHscKh/r1whRgYGwq+/F25e642tshXMSRQpqOFDy5lctjOPLp7fhFUTgnBbq8DyWsRYIRrIZcdxhdeAzYAO3Y+9Rtn2twfDnAJAyR29avXC+FW/wBijkntY7yLkoeda+WVAoyyTJzAWIORqU52IIFRHCPh9dytm41wRLkuWK8wgbkIiZ6+p99jVruLa2FjLPbWz27WsJa3n0iN30oSrbNqdCcEiQebO4NZ9mcvqVfhjf3Y+OG8U+y2z3HCmkjS2IaWzndpInidVl1Kod+XlW1BkO+CCK6P4a8arczLBJA8MrxmZDrjeKVFKg8qRTlvmBwVBxvt0qm+EOFxmGK6ZAktxABMqKqpLqIcM6AY1ddxj5znO2JfwjZGfiTSKAlvwxDBGqqAGnlRS4HoiR6BpAG7e1NWy3Pxjm3VJh5X9ujUpStTIUpSgUpSgUpSgVQ+PeNpmuGg4esTchis9xKGaNXAOYkVGUvICVyc4G461db3Vyn0fPpbT/Wwcf34rkPhFVFhb6RgctdW385j7zOe+vVmqt2dxnpPDHtTZ8QcVP8APWg+lrL/ABuK8PHOK/8AWbb/ANI/8Z6+AK0uE8TW4ViAyMjFHjbZkYEjcehG4PvWb+bZ/a7wxbNxecRkILX7JgEYhgiQH0J5ms5/OtB+FyvIzy317JqGNP2lo0H0WEIB/wDtSdBUbtzv274Y/wBISHwjYrk/Z0YsckuWck/VyTW4vA7QAgW0ABxkcmPBx0z5a3zSo+Vv27yIj/N2JDrtS1rKMESW7FOhyNSA6HHUEMDsTVl4b47uIwY7q1klkHyy24Tlyj1YSOOS3sSQe3pWlXmKnhuyxRuErnPiK6I4zJeRrK6RvDdTq6Lrt1/1bI2+lsLgqVJGGG+xI6zZW8cQIjUKGZnIUYBZjlj+dVzhsCSz39u/SVISdtyrxNESD3A0/kc1IeGLtntVEn+tgzBKPSWLynvuCNLA9wwPeubc/L2v04ciZdu57b1AcJnW9tZQ7NJHKZY9fKaINE4IHLB3ZQrY1dyDWHhPi6KWJ3uB9laNtLRTsFYKfkYhgNm3/MEb4rBxE3MtvJcJJPArSLbWcarGolfSxM0hlQkRZBwBg4jOMlhUcdeV7E89mOMlbfhe8fQbaYHnWmmNzjAkQ5EUiHoQyqfoQwq2fDSEfYOaNzczTzk43OqZwufUhFRf3QO1c88NcTghWRru7X7SW5UxllQbw5AEYwvkwxYbfjPU1YvhV4oAgtrSRNIkWQwTBtSS+eVyhGAY3CDODscHftV+iczrP/kXuGLpdKUrWyFKUoFKUoApSlArlENqILm8gUYSK4JQb7LNHHOQPYNI9dXrmfiOIJxifBP31tbSkHGAyvPFttkDCrt6k1TvncE9d/JgvJHVCY05jDomoLk57seg796r07O05ba0uBGG1MwkhmhQ+ZWPlzpLbnAKhu4qzVk8IcEgvbqea4iWVbR0ggVxkLIFWWZ8HYk6ohuNtG3U1m1Y+V4uzvJ1pcDtOJXcMU0cFuqSjId7h/lzjVoEXQgZG+4I3qKaS9NxJFHNausPleZYJtHNyQY0zN5yuDqI2B265xcPGnHmldrG2LKF0i5mB06EZdXKiPUyMCuSPlVuurpEWlskSLHGulEGFUdhU9vhj6k9o4eV91HhL4b8y2f+jy5U/wBrW2P0P5VJxatI1Y1YGdOcZxvjO+M19Uqi3qwFe0ryuOtGP7viETDpPDJE31jIlj+nWX659tsnH7NYxJcxzm2fymSTTzEcDCjXCerYwAy4bp2r54nZGRVKvokibmRvsQr6WXzA/MpDMCPQ9utQ1x4hM3D41yrXVwRGI083nSbS8mBnSq6S+Tt0qXLbLFmGU8bL/wBYOJRT37iN4oxy8Ot5yJI2VlJIREnySCwQk9MBh1INdYhhj4pw9OacM4BZoWIMVymVYxt2KSBgM5zjBBBIqp1seBeLJa3U1pKdAupPtFuxJ0u7IqyxA9AwZNYHfmGtGjP34s23t9oXhiLLEDKqO6tJEzMi+YxSNFqxvjOjOO1bvDIQeKWCAAKhuJsAd0gMYAx0H3pP7taPhp3a0haTOtl1PkYPMJJfI7HUTtWXiUhieC6Gc2cyysAMkwkGOfH/AJbs2O+nFVY2TYlZ3F1ylY7adZEV0OVdQyn1VhkHf2NZK3sxSlKBSlKBSlKBXOPGqleKcwAkCyxpXGSVncgDPc5bFdHrn/jOYDica93tSR+5MM/74qvb8Knh8lRvPExiiMstpOkakAsxgGMkKMjmZ6n0qf8ADvjGKDhM8kJjmmS5mRIUcEu8ty6wkhckKw3yeoU4qFj4zNMivBZyOrHGXeGMYDFWIyxJxjPTB9a0vCsXNluJssFF1J9yVj8sqRrHr1DJ1ANIvXGGPrWbXnMe1bnjbxP8NtOUmCcu5aSVzjLzOdUjtjbJYn+4DYVs0zSqberHtKV5muD0UoK8zQeOuQR6jH61VvCdhLZstvKIFV0YqYlfU8iFQTIzHdip1Y6bHHSpm/EtwxtLXUbiRQSynAt4yQDI7du+FG5PT1r78TeBJLG2S5huZZlsys0qzDWxRQVlaFgRoHLZ8qQRgDcYzV+GvK41XlnJW+aj+OyQrAeepdSVARQS7SEgIIwu+vVjBGCDvtW8rAgEbgjIPqD0rS4rwmO5CCTXiNuYNDsuTpZdyu+MMehFU4877Tv6aXgx9VkhGrGuYAMcsFE8gAY5OTjG+alb2DmROn7aMn9pSP419W8KoiogCqgCqo6ADoBWUUt7eknri5eCeIG44baTN80kEZbbHn0gNj2yDU3VV+GEmeFw/wBBriMDbZUuZUUDAGwAA/41aq9NkKUpQKUpQKUpQKpvxJjseSj3XMMqEi3WCRknd2GNEeg5wcb52AGauVcjii0Xl9LduGnilZTM2ypa6FliCZ2RNDbgdwc561Vtz8Me86s1YeeXGXw1ZvDaQxv8yIARnONycZ74zjPtUf4WGmOWMg6oridWJHzFpDKre+UdKlG4zD9nknjdZUiViTGwbJVc6Rv8x229xWrwWzaNC0hzLM3NlPbmFVBCjsoChR3233rzsO+7W7dzkkSGK8r2lSUmK8Ne0oFaV9cPrjggXXcTtpjU50qMjXJJjpGgOT67DvWW+u0hjaRzhUUscdduwHcnYAVavAnh94Ea4uB/KbnBYdeTEN44V/q5yx7sT6CrtOvyvv8ASGeXIkfC3hyKyiKqdcsh1TTkAPM++7Y6AZIC9FGwqYdQQQRkEYIPQg9c19UrczKBd/Dt4o8cPunjCDywTASxHA+XUfvEH0YgelV9OK6XWO5hltpSdIWZCEd8AkRSjKSdexyfSuv1q8S4fFcRNFPGskbjDIwBB/4H37VVnqxyTxzsc7xXjOACTsBuT7DrWPjvBLjhuXTXc2WQP2p7VScYPeeMEjf5gOucZrRSJ+It9mt0kEcgKz3DxSIkcOwcKZFGqRgSAB0ySelZbpy8uLv5Jzq9fDWLTwuA7fe8yfbPSaV5V69NnG1WeviCFUVUQBVQBVUDAVQMAADoAK+63sxSlKBSlKBSlKBXMvFMSPxa5hbpPZQ6lzgsOZcRsf0KjPuK6bXPvi1aqwtSmUuZJjEky4DLCYpHmByCGGldgejEEdKr24+WFizVl45yudXl2o8PPJG4MjrE8jAgnmvLGH1DsdiMe1UQeL+IkFhPIQpBJAGBnpnbHbvXXYuAWilGWCMNEAFbQMjT0Oe59zWhDcG/kypItYH3OB/KJUcMNJ/6NSqnP4jt2rPhlJ313332uzly59fSncG+J0ykC5QSL0LoAr/Uj5W+m1dJ4RxaG5jEkLhl6H1U+jD8JqgfELwgpdZrYAPKwQwjbW5BOUHrgEke2fWqTwbi89lNrjJUg4dD0YA7q4/X3FTuvHOdx9K/K43lfoI0qG8PeKLa8QGNgH6GJiA4PsM+Ye4qYkUkEA4JBAOAcHGxwetZbLLyrZetnwzYrd3pLbxWJRyOzXLZKA/92vnx+06H8NdGqk/CWLTZShiWkF1cCSU4+9cPjWAOnlCLjsUI7Vdq9DXjMcZIzZXtKUpU0SlKUClKUClKUClKUClKUClKUCqB8StQu+HnHkzcpnP42iDKMfRH39ver/UD434Gt5ZSRk6XQc2KTG8cyAlGH+B9QSO9cynZx2Xl6phFY4YVRQqgKqgAKBgADoAO1YeGXfOgilxjmoj49NSg/wAa2c157Yr3EXdXmuZU8tqpS2TIOt3wpc4OxJKoPQavWvlvCNvJbotxGjSqvmkXykyHLMcrjOWJO/rUzxWz50EkX7akA9MN1Ug9iDg/lWpYcWU2MdxIwXMQZixAGoL5v7wan289I8nfbm3+YpeC0eKXz3Q3DjCqeS0owRk48hHTuKmPC1hxOLiMFtNcNGt0WQSOVmXyIWwoZtj0Hbdh16VI8CN0YrR0tSVtYmXTK4jd5CoXVGCDsF1AFsZ1np1qWuOJWc8bfaAFaAM7RyeWaLGMsmDkfhwyHfarbne8vuK/Cc9enX/D3Bks7dYYyWwWZnb5pJHYs7t7sxJ9B0FSVQfghJxw62Fzq5oiXVrOX/o8wn8enTnPfNTlaVBSlKBSlKBSlKBSlKBSlKBSlKBSlKBUR4vvWg4fdyqcNHbzOpIyNYjYrkd98VL1XfiJG7cJvQnzG3l2AySNBLAflmgonB4OXbQoM4WONd+uyDr71t1is5A0aMOjIpH0Kgis1edW2AFUrgNusl0okCuqRTSRqTlVL3s4JVSNzpCDPb86uoqvhAnFECgBTaPsABuJ1O3p8x/WpY39uZJ+ojxXw4TWr4VTJGBLGSoPnjOsDp3wVx/SNTGKVGXl67Z306Pwq+WeCKZPlmjSQd9nUMP8a2qp/wALJ/5AYMkmzmlttx+BTri+v3bx71cK9GXrEUpSgUpSgUpSgUpSgUpSgUpSgUpSgVjuYFkRkYZV1KkeoYYP9xrJSg4v4XZxbCKXaW2ZraQZz5om0d/UBT+dS1e+IrbkcWlUZC3kSXC9cc2M8qXHvp5Jr4SRSWAIJU4YAg4OAcH0OCD+dYdmPMq14XuL7qCuP+dIve1lH/uxmp0VCXKf6ShP/Z5vy+8h/XrUcXam6V5XpqKSR+HTlb6+jydLpazhewYiWJz9SIo/7NdArmvgtscYcdmsske63Ax/vn9TXSq36/jGTP5UpSlTQKUpQKUpQKUpQKUpQKUpQKUpQKUrHcxa0Zd/MpXIODuMbHsaDlvjbjIv7mJLIkfZHkSW8wukBl0yRQ6vnbIQ5xpBVevSsHC+Gx26aIwdyWZics7nqzserH1rT8Mq0cAtpIzFNaBIpYzp2fQG1AqSGDA6sg75qXrFtytyateMke1EXAP+UIf/AA8//wAkFS4qE4tKY7y1cg6HEtuWHZ5DG0efYmMj9Khj+0qm80ryvSKikjp+IyWFyt+iCRI4nhnjzh+Szo5eI9Cylc4OxGenWuwqwIBHQ71xfjlvJdPFYQsFkvCwZz/N26DVK3Q7keUDuT2rs6KAAB0Ax+lbdPfH2y7eeT6pSlWqylKUClKUClKUClKUClKUClKUCo3xHxdLO1luH3ESFgvd36Ig92Yqo9zUlVL+Lj/6OC5xzLm1Ue/36N/DP5UoqXCLeUcyWdtU9y/OlPZWIACJufIigKNz0rfBr015XnW9va2yc9Par3i28UCKPBYiWGeTCseVbRyoXlfA8qg6Rn3PvVhArP4fWO14LeXzIkkswupH1jUHVHkjiibP83pVRp6bt61Zqw8qhsy5Gok6MxAZSQAxAIJCtnSSPQ4OD7VkqL4FwSO1QhVUO5LSMqhQWJJwoHyoucBewqUqu876Tn+1XWVorqe9AJlsZ42A7m0EK8xF/rLJMevzAV3WCZXVXU5VwGUjuCMg/pXGVYLxBlI2uIF/eaJ3DD+zIufyq+fDC81WAhJJeyd7Vs5+VD9123zEYjtWrTl9M+yfa3UpSr1RSlKBSlKBSlKBSlKBSlKBSlKBVF+KE+WsYOvMuDMw2+SCNmzv6O0R2q9VzPxa/N4udwVtbZUABziWdy759DoSL8m+lQ2XmNSwncoxUpXlYGx6Km/B3CzccC+zynH2hbtCw3IEk82D9cMDioJnABJ6AZP0G9Wz4ZKw4Raas5aPXv10uzOpPuVYH860/wCP9qN30ofhy6aW1id/n06X9pF8j599QNSVRvBYRGbmMADl3d0pHp98zL/sFPyxUlVGc5lYtxvZEP4iXTybjb+TyqSTt91J91Jv6AMG/cqz+AX5fELmP8NxDHON9hJExikOPUq8H9moi+tVlikjb5ZEZD9GBG3vvWn4PumF3w2UnzEz2UoAIy3LbV6bCS3/AEOat1X3ENk9Oy0pStbMUpSgUpSgUpSgUpSgUpSgUpSgVyiVtd7fSft3OgEfswwxRfqGVxXV6414dlLwtKcffzXE2AcgCSeRhg9xgjeqd9/Fbq+SUNMUqL8Q3MscSmN0jBkjSSV1LCKJmCtJpzvpyDvtgGsknbxot5OnH7hhFyY957n7mFB8xd/KWA9FBLEnAGOorrthaLDFHEgAWJFjUAYAVVCjbtsKqPwt4NGlotyw1z3Bkb7Q+DI0BlblDP4FKBG0Ltk1dq268PCMueflXK+MR8ri13HggTLDdqfXK8l9/rED+Z9q+zUj8SLcJd2NwAMuZrRz3KsnOTPqAYm/tmo6s+6cyX6r3F5VehUx3yrlv+W2FynXy86fkSgH02Y4/p/XNiFQfFAf8ocP078y4hjI26pdW84Jz2Cxy/mR61HV8nc/i7bSlK3MhSlKBSlKBSlKBSlKBSlKBSlKCG8ZcR+z2FxLkqwiYIRjPNcaIwue5dlA+tcm4bcXFvBFC1q7tFGqao5Iih0qFBy7KQdumNvern8Y70raRRJjmyzI6k50qIGEpZsdRkIuNvn9qo0Xi1hnnWzg9jEyyA7dN9JHfqMdN6z7r9L9U+22TxF8kC2hHYEySt0PUjSOuKwcY4ZdyW0yvcJgxuNKQBQ3lOzMzMR+VR11xu5mbb+Tx+gKtK2/dsFU+gyd+tQlxaszsAs0gKaFZ5WIVyGyw1NkDB3OO23Wqot8bx+jPCtwJLC1dV0h7eFwv7IaJSBt6ZqUqt/DmZW4TZ6W1aII429njXluv7rKV/KrJW1jUb4u5FpAyY5i3cHLY/KrNqQ68b6SrMu37QqnR8KuWGZrt8nqsKpGv0BILfnkV0D4oxA8JuWyQYlWdCMH7yJ1kTIPbUoB9ia41cWcpYN9omMiljqMhAw5BdQF+VTjbHTAx0rPu9WL9Mtl4sU3hq2xmUyuF3PMuJiuB11AtjHr2rSVOHRGKeD7OrQXFnIXUqCiNcRZLb7AoW69qrw4QHYGZVbGDvJLKzEY/FJgKNhkAb198f8AIFZY4mzkaHGzaGjuNOkDzA8kqV76uoqrHL8p7W5YXxt4/S4Oele1HeHuIpc2kM0bIyyRqcxnyasYYLncYYEYO4xg71I1tYylKUClKUClKUClKUClKUClKUHFfi3xZBxZI3dVEdqCuTjzySsXBJ26JHVeQq24YH6EH/Cs3xM+HfFbritxNDAZY5CpR+bEPKEUYw7gjGCKrUfwn42DkWhB9RPbj/7Kqz1eV6uw2+M5xYGXesd1b8yJ0zp1DGR2rybwJxrh9tzmVJo1Gp4Ucu8YIyxPl7d9JYdT03qJs/FkD4DZQ+4yP1H8apurLFdjtxyWzwtxiXh0pe3QNE/+ut+mvHR4z0WQDI32boegI7F4d8SWt7Hqt5AxA88ZIEkZ6ESJ1U5yN/TbNcKtL6NxlHU/RhUlwCJzxC0aAkSmaMEocE26sGnD46poB67ZK9yKnr2XvjUduuWeUdV+Jcsa8IvTIcLyJFB/psNMY/Nyo/OuOWl5FMoZZFOfcZz6Y65rrPxS8Mz8R4ebe3ZFcyI/nZlUqucglQfUHp2rjMnwM4oDs1sfcSv/ABQVZs1+arXs8EkHHbB+lfH2ZWZXb5o9Wk56ahg7fSs/h74E3JZzdTrDpUcow+c6znds6cAYGw656jFQEtzccOuWtOI7MoBWUZIZT0IOMsp33xkEEH2z5aLjOxfjvmV5Vn4bxG6tGJtJzGrHUYWUPCW7nQcFSe5UjPXrXSPBnjZbthBOoiugrOUGoxyKpUFonI3+YZU+Yb9RvXLI5gVypDA9CDkH8xWfh1s0l9Y6GKyLcxlcEgFRl5QcAnBiSQf47U1bcpZjXdurGy5R3ulKVsYilKUClKUClKUClKUClKUClKUCoLjfg7h93qNxaxOzDSX0gPj2dcMD75qdpQc4PwT4TnOib6c44Ht0zU/4V8A2PDpTLbI4dkMeWkZsIWDEAE4GSo/SrRSgUpSgVFeIfDtrfRcq6iWRe2dmU+qMN1P0NStKDjPEPgVpYmzvpIgTnQ659Pxoy+/4fSpvwF8LXsrpbm5u2uHiDCNMMFUupVmJZjk4LDAx+ddLpXOR3tKUpXXClKUClKUClKUClKUClKUClKUClKUClKUClKUClKUClKUClKUClKUClKUClKUH/9k=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7" descr="data:image/jpeg;base64,/9j/4AAQSkZJRgABAQAAAQABAAD/2wCEAAkGBxISEBUUEhQWFhUSFxYUFxQXFRUaGRYUGBUWFhcbFhgYHCgiGBslHRgVITIhJSkrMC4uGB8zOD8sNygtLy0BCgoKDg0OGxAQGywkHyQ0NC8sNywsLCwvLCw0LCwvLCwsLCwsNCwsLCwsNDQsLCwvLCwsLCwsLCwsLCwsLCwsLP/AABEIARMAtwMBIgACEQEDEQH/xAAcAAEAAgMBAQEAAAAAAAAAAAAABQYDBAcBAgj/xABJEAACAQMCBAQDBQMHBw0AAAABAgMABBESIQUTMUEGIlFhBzJxFCNCgZFSgsEkQ2JykqGxFRYlM6Ky0TQ1U1Rkc3SDlKOzw+H/xAAZAQEAAwEBAAAAAAAAAAAAAAAAAgMEAQX/xAAjEQEBAAMAAgICAgMAAAAAAAAAAQIDERIhMkEiMRNRBGFx/9oADAMBAAIRAxEAPwDuNKUoFKUoFKUoFKUoFKUoFKUoFKUoFK8JqmcX+KXC4GK88ysvUQI0gzvtrHkzt+13oLpSuaL8a+H6gDDdqpOC5ijwPchZC2PoK3uEfEqOR9UsXLtXZ1iuxIHjwjsmbjAHIzpBBOR5tyK52O8q+0r5ikDAMpBBGQQcgg9CCOor6rrhSlKBSlKBSlKBSlKBSlKBSlKBSlKBSsc06J8zKv1IH+NaF54hs4sc26gjznGuaNc4641Nv2oJOlY4J0cZRlYeqkEfqKyUHOvjhxww2AgjcB7txGwz5vs4BMpHscKh/r1whRgYGwq+/F25e642tshXMSRQpqOFDy5lctjOPLp7fhFUTgnBbq8DyWsRYIRrIZcdxhdeAzYAO3Y+9Rtn2twfDnAJAyR29avXC+FW/wBijkntY7yLkoeda+WVAoyyTJzAWIORqU52IIFRHCPh9dytm41wRLkuWK8wgbkIiZ6+p99jVruLa2FjLPbWz27WsJa3n0iN30oSrbNqdCcEiQebO4NZ9mcvqVfhjf3Y+OG8U+y2z3HCmkjS2IaWzndpInidVl1Kod+XlW1BkO+CCK6P4a8arczLBJA8MrxmZDrjeKVFKg8qRTlvmBwVBxvt0qm+EOFxmGK6ZAktxABMqKqpLqIcM6AY1ddxj5znO2JfwjZGfiTSKAlvwxDBGqqAGnlRS4HoiR6BpAG7e1NWy3Pxjm3VJh5X9ujUpStTIUpSgUpSgUpSgVQ+PeNpmuGg4esTchis9xKGaNXAOYkVGUvICVyc4G461db3Vyn0fPpbT/Wwcf34rkPhFVFhb6RgctdW385j7zOe+vVmqt2dxnpPDHtTZ8QcVP8APWg+lrL/ABuK8PHOK/8AWbb/ANI/8Z6+AK0uE8TW4ViAyMjFHjbZkYEjcehG4PvWb+bZ/a7wxbNxecRkILX7JgEYhgiQH0J5ms5/OtB+FyvIzy317JqGNP2lo0H0WEIB/wDtSdBUbtzv274Y/wBISHwjYrk/Z0YsckuWck/VyTW4vA7QAgW0ABxkcmPBx0z5a3zSo+Vv27yIj/N2JDrtS1rKMESW7FOhyNSA6HHUEMDsTVl4b47uIwY7q1klkHyy24Tlyj1YSOOS3sSQe3pWlXmKnhuyxRuErnPiK6I4zJeRrK6RvDdTq6Lrt1/1bI2+lsLgqVJGGG+xI6zZW8cQIjUKGZnIUYBZjlj+dVzhsCSz39u/SVISdtyrxNESD3A0/kc1IeGLtntVEn+tgzBKPSWLynvuCNLA9wwPeubc/L2v04ciZdu57b1AcJnW9tZQ7NJHKZY9fKaINE4IHLB3ZQrY1dyDWHhPi6KWJ3uB9laNtLRTsFYKfkYhgNm3/MEb4rBxE3MtvJcJJPArSLbWcarGolfSxM0hlQkRZBwBg4jOMlhUcdeV7E89mOMlbfhe8fQbaYHnWmmNzjAkQ5EUiHoQyqfoQwq2fDSEfYOaNzczTzk43OqZwufUhFRf3QO1c88NcTghWRru7X7SW5UxllQbw5AEYwvkwxYbfjPU1YvhV4oAgtrSRNIkWQwTBtSS+eVyhGAY3CDODscHftV+iczrP/kXuGLpdKUrWyFKUoFKUoApSlArlENqILm8gUYSK4JQb7LNHHOQPYNI9dXrmfiOIJxifBP31tbSkHGAyvPFttkDCrt6k1TvncE9d/JgvJHVCY05jDomoLk57seg796r07O05ba0uBGG1MwkhmhQ+ZWPlzpLbnAKhu4qzVk8IcEgvbqea4iWVbR0ggVxkLIFWWZ8HYk6ohuNtG3U1m1Y+V4uzvJ1pcDtOJXcMU0cFuqSjId7h/lzjVoEXQgZG+4I3qKaS9NxJFHNausPleZYJtHNyQY0zN5yuDqI2B265xcPGnHmldrG2LKF0i5mB06EZdXKiPUyMCuSPlVuurpEWlskSLHGulEGFUdhU9vhj6k9o4eV91HhL4b8y2f+jy5U/wBrW2P0P5VJxatI1Y1YGdOcZxvjO+M19Uqi3qwFe0ryuOtGP7viETDpPDJE31jIlj+nWX659tsnH7NYxJcxzm2fymSTTzEcDCjXCerYwAy4bp2r54nZGRVKvokibmRvsQr6WXzA/MpDMCPQ9utQ1x4hM3D41yrXVwRGI083nSbS8mBnSq6S+Tt0qXLbLFmGU8bL/wBYOJRT37iN4oxy8Ot5yJI2VlJIREnySCwQk9MBh1INdYhhj4pw9OacM4BZoWIMVymVYxt2KSBgM5zjBBBIqp1seBeLJa3U1pKdAupPtFuxJ0u7IqyxA9AwZNYHfmGtGjP34s23t9oXhiLLEDKqO6tJEzMi+YxSNFqxvjOjOO1bvDIQeKWCAAKhuJsAd0gMYAx0H3pP7taPhp3a0haTOtl1PkYPMJJfI7HUTtWXiUhieC6Gc2cyysAMkwkGOfH/AJbs2O+nFVY2TYlZ3F1ylY7adZEV0OVdQyn1VhkHf2NZK3sxSlKBSlKBSlKBXOPGqleKcwAkCyxpXGSVncgDPc5bFdHrn/jOYDica93tSR+5MM/74qvb8Knh8lRvPExiiMstpOkakAsxgGMkKMjmZ6n0qf8ADvjGKDhM8kJjmmS5mRIUcEu8ty6wkhckKw3yeoU4qFj4zNMivBZyOrHGXeGMYDFWIyxJxjPTB9a0vCsXNluJssFF1J9yVj8sqRrHr1DJ1ANIvXGGPrWbXnMe1bnjbxP8NtOUmCcu5aSVzjLzOdUjtjbJYn+4DYVs0zSqberHtKV5muD0UoK8zQeOuQR6jH61VvCdhLZstvKIFV0YqYlfU8iFQTIzHdip1Y6bHHSpm/EtwxtLXUbiRQSynAt4yQDI7du+FG5PT1r78TeBJLG2S5huZZlsys0qzDWxRQVlaFgRoHLZ8qQRgDcYzV+GvK41XlnJW+aj+OyQrAeepdSVARQS7SEgIIwu+vVjBGCDvtW8rAgEbgjIPqD0rS4rwmO5CCTXiNuYNDsuTpZdyu+MMehFU4877Tv6aXgx9VkhGrGuYAMcsFE8gAY5OTjG+alb2DmROn7aMn9pSP419W8KoiogCqgCqo6ADoBWUUt7eknri5eCeIG44baTN80kEZbbHn0gNj2yDU3VV+GEmeFw/wBBriMDbZUuZUUDAGwAA/41aq9NkKUpQKUpQKUpQKpvxJjseSj3XMMqEi3WCRknd2GNEeg5wcb52AGauVcjii0Xl9LduGnilZTM2ypa6FliCZ2RNDbgdwc561Vtz8Me86s1YeeXGXw1ZvDaQxv8yIARnONycZ74zjPtUf4WGmOWMg6oridWJHzFpDKre+UdKlG4zD9nknjdZUiViTGwbJVc6Rv8x229xWrwWzaNC0hzLM3NlPbmFVBCjsoChR3233rzsO+7W7dzkkSGK8r2lSUmK8Ne0oFaV9cPrjggXXcTtpjU50qMjXJJjpGgOT67DvWW+u0hjaRzhUUscdduwHcnYAVavAnh94Ea4uB/KbnBYdeTEN44V/q5yx7sT6CrtOvyvv8ASGeXIkfC3hyKyiKqdcsh1TTkAPM++7Y6AZIC9FGwqYdQQQRkEYIPQg9c19UrczKBd/Dt4o8cPunjCDywTASxHA+XUfvEH0YgelV9OK6XWO5hltpSdIWZCEd8AkRSjKSdexyfSuv1q8S4fFcRNFPGskbjDIwBB/4H37VVnqxyTxzsc7xXjOACTsBuT7DrWPjvBLjhuXTXc2WQP2p7VScYPeeMEjf5gOucZrRSJ+It9mt0kEcgKz3DxSIkcOwcKZFGqRgSAB0ySelZbpy8uLv5Jzq9fDWLTwuA7fe8yfbPSaV5V69NnG1WeviCFUVUQBVQBVUDAVQMAADoAK+63sxSlKBSlKBSlKBXMvFMSPxa5hbpPZQ6lzgsOZcRsf0KjPuK6bXPvi1aqwtSmUuZJjEky4DLCYpHmByCGGldgejEEdKr24+WFizVl45yudXl2o8PPJG4MjrE8jAgnmvLGH1DsdiMe1UQeL+IkFhPIQpBJAGBnpnbHbvXXYuAWilGWCMNEAFbQMjT0Oe59zWhDcG/kypItYH3OB/KJUcMNJ/6NSqnP4jt2rPhlJ313332uzly59fSncG+J0ykC5QSL0LoAr/Uj5W+m1dJ4RxaG5jEkLhl6H1U+jD8JqgfELwgpdZrYAPKwQwjbW5BOUHrgEke2fWqTwbi89lNrjJUg4dD0YA7q4/X3FTuvHOdx9K/K43lfoI0qG8PeKLa8QGNgH6GJiA4PsM+Ye4qYkUkEA4JBAOAcHGxwetZbLLyrZetnwzYrd3pLbxWJRyOzXLZKA/92vnx+06H8NdGqk/CWLTZShiWkF1cCSU4+9cPjWAOnlCLjsUI7Vdq9DXjMcZIzZXtKUpU0SlKUClKUClKUClKUClKUClKUCqB8StQu+HnHkzcpnP42iDKMfRH39ver/UD434Gt5ZSRk6XQc2KTG8cyAlGH+B9QSO9cynZx2Xl6phFY4YVRQqgKqgAKBgADoAO1YeGXfOgilxjmoj49NSg/wAa2c157Yr3EXdXmuZU8tqpS2TIOt3wpc4OxJKoPQavWvlvCNvJbotxGjSqvmkXykyHLMcrjOWJO/rUzxWz50EkX7akA9MN1Ug9iDg/lWpYcWU2MdxIwXMQZixAGoL5v7wan289I8nfbm3+YpeC0eKXz3Q3DjCqeS0owRk48hHTuKmPC1hxOLiMFtNcNGt0WQSOVmXyIWwoZtj0Hbdh16VI8CN0YrR0tSVtYmXTK4jd5CoXVGCDsF1AFsZ1np1qWuOJWc8bfaAFaAM7RyeWaLGMsmDkfhwyHfarbne8vuK/Cc9enX/D3Bks7dYYyWwWZnb5pJHYs7t7sxJ9B0FSVQfghJxw62Fzq5oiXVrOX/o8wn8enTnPfNTlaVBSlKBSlKBSlKBSlKBSlKBSlKBSlKBUR4vvWg4fdyqcNHbzOpIyNYjYrkd98VL1XfiJG7cJvQnzG3l2AySNBLAflmgonB4OXbQoM4WONd+uyDr71t1is5A0aMOjIpH0Kgis1edW2AFUrgNusl0okCuqRTSRqTlVL3s4JVSNzpCDPb86uoqvhAnFECgBTaPsABuJ1O3p8x/WpY39uZJ+ojxXw4TWr4VTJGBLGSoPnjOsDp3wVx/SNTGKVGXl67Z306Pwq+WeCKZPlmjSQd9nUMP8a2qp/wALJ/5AYMkmzmlttx+BTri+v3bx71cK9GXrEUpSgUpSgUpSgUpSgUpSgUpSgUpSgVjuYFkRkYZV1KkeoYYP9xrJSg4v4XZxbCKXaW2ZraQZz5om0d/UBT+dS1e+IrbkcWlUZC3kSXC9cc2M8qXHvp5Jr4SRSWAIJU4YAg4OAcH0OCD+dYdmPMq14XuL7qCuP+dIve1lH/uxmp0VCXKf6ShP/Z5vy+8h/XrUcXam6V5XpqKSR+HTlb6+jydLpazhewYiWJz9SIo/7NdArmvgtscYcdmsske63Ax/vn9TXSq36/jGTP5UpSlTQKUpQKUpQKUpQKUpQKUpQKUpQKUrHcxa0Zd/MpXIODuMbHsaDlvjbjIv7mJLIkfZHkSW8wukBl0yRQ6vnbIQ5xpBVevSsHC+Gx26aIwdyWZics7nqzserH1rT8Mq0cAtpIzFNaBIpYzp2fQG1AqSGDA6sg75qXrFtytyateMke1EXAP+UIf/AA8//wAkFS4qE4tKY7y1cg6HEtuWHZ5DG0efYmMj9Khj+0qm80ryvSKikjp+IyWFyt+iCRI4nhnjzh+Szo5eI9Cylc4OxGenWuwqwIBHQ71xfjlvJdPFYQsFkvCwZz/N26DVK3Q7keUDuT2rs6KAAB0Ax+lbdPfH2y7eeT6pSlWqylKUClKUClKUClKUClKUClKUCo3xHxdLO1luH3ESFgvd36Ig92Yqo9zUlVL+Lj/6OC5xzLm1Ue/36N/DP5UoqXCLeUcyWdtU9y/OlPZWIACJufIigKNz0rfBr015XnW9va2yc9Par3i28UCKPBYiWGeTCseVbRyoXlfA8qg6Rn3PvVhArP4fWO14LeXzIkkswupH1jUHVHkjiibP83pVRp6bt61Zqw8qhsy5Gok6MxAZSQAxAIJCtnSSPQ4OD7VkqL4FwSO1QhVUO5LSMqhQWJJwoHyoucBewqUqu876Tn+1XWVorqe9AJlsZ42A7m0EK8xF/rLJMevzAV3WCZXVXU5VwGUjuCMg/pXGVYLxBlI2uIF/eaJ3DD+zIufyq+fDC81WAhJJeyd7Vs5+VD9123zEYjtWrTl9M+yfa3UpSr1RSlKBSlKBSlKBSlKBSlKBSlKBVF+KE+WsYOvMuDMw2+SCNmzv6O0R2q9VzPxa/N4udwVtbZUABziWdy759DoSL8m+lQ2XmNSwncoxUpXlYGx6Km/B3CzccC+zynH2hbtCw3IEk82D9cMDioJnABJ6AZP0G9Wz4ZKw4Raas5aPXv10uzOpPuVYH860/wCP9qN30ofhy6aW1id/n06X9pF8j599QNSVRvBYRGbmMADl3d0pHp98zL/sFPyxUlVGc5lYtxvZEP4iXTybjb+TyqSTt91J91Jv6AMG/cqz+AX5fELmP8NxDHON9hJExikOPUq8H9moi+tVlikjb5ZEZD9GBG3vvWn4PumF3w2UnzEz2UoAIy3LbV6bCS3/AEOat1X3ENk9Oy0pStbMUpSgUpSgUpSgUpSgUpSgUpSgVyiVtd7fSft3OgEfswwxRfqGVxXV6414dlLwtKcffzXE2AcgCSeRhg9xgjeqd9/Fbq+SUNMUqL8Q3MscSmN0jBkjSSV1LCKJmCtJpzvpyDvtgGsknbxot5OnH7hhFyY957n7mFB8xd/KWA9FBLEnAGOorrthaLDFHEgAWJFjUAYAVVCjbtsKqPwt4NGlotyw1z3Bkb7Q+DI0BlblDP4FKBG0Ltk1dq268PCMueflXK+MR8ri13HggTLDdqfXK8l9/rED+Z9q+zUj8SLcJd2NwAMuZrRz3KsnOTPqAYm/tmo6s+6cyX6r3F5VehUx3yrlv+W2FynXy86fkSgH02Y4/p/XNiFQfFAf8ocP078y4hjI26pdW84Jz2Cxy/mR61HV8nc/i7bSlK3MhSlKBSlKBSlKBSlKBSlKBSlKCG8ZcR+z2FxLkqwiYIRjPNcaIwue5dlA+tcm4bcXFvBFC1q7tFGqao5Iih0qFBy7KQdumNvern8Y70raRRJjmyzI6k50qIGEpZsdRkIuNvn9qo0Xi1hnnWzg9jEyyA7dN9JHfqMdN6z7r9L9U+22TxF8kC2hHYEySt0PUjSOuKwcY4ZdyW0yvcJgxuNKQBQ3lOzMzMR+VR11xu5mbb+Tx+gKtK2/dsFU+gyd+tQlxaszsAs0gKaFZ5WIVyGyw1NkDB3OO23Wqot8bx+jPCtwJLC1dV0h7eFwv7IaJSBt6ZqUqt/DmZW4TZ6W1aII429njXluv7rKV/KrJW1jUb4u5FpAyY5i3cHLY/KrNqQ68b6SrMu37QqnR8KuWGZrt8nqsKpGv0BILfnkV0D4oxA8JuWyQYlWdCMH7yJ1kTIPbUoB9ia41cWcpYN9omMiljqMhAw5BdQF+VTjbHTAx0rPu9WL9Mtl4sU3hq2xmUyuF3PMuJiuB11AtjHr2rSVOHRGKeD7OrQXFnIXUqCiNcRZLb7AoW69qrw4QHYGZVbGDvJLKzEY/FJgKNhkAb198f8AIFZY4mzkaHGzaGjuNOkDzA8kqV76uoqrHL8p7W5YXxt4/S4Oele1HeHuIpc2kM0bIyyRqcxnyasYYLncYYEYO4xg71I1tYylKUClKUClKUClKUClKUClKUHFfi3xZBxZI3dVEdqCuTjzySsXBJ26JHVeQq24YH6EH/Cs3xM+HfFbritxNDAZY5CpR+bEPKEUYw7gjGCKrUfwn42DkWhB9RPbj/7Kqz1eV6uw2+M5xYGXesd1b8yJ0zp1DGR2rybwJxrh9tzmVJo1Gp4Ucu8YIyxPl7d9JYdT03qJs/FkD4DZQ+4yP1H8apurLFdjtxyWzwtxiXh0pe3QNE/+ut+mvHR4z0WQDI32boegI7F4d8SWt7Hqt5AxA88ZIEkZ6ESJ1U5yN/TbNcKtL6NxlHU/RhUlwCJzxC0aAkSmaMEocE26sGnD46poB67ZK9yKnr2XvjUduuWeUdV+Jcsa8IvTIcLyJFB/psNMY/Nyo/OuOWl5FMoZZFOfcZz6Y65rrPxS8Mz8R4ebe3ZFcyI/nZlUqucglQfUHp2rjMnwM4oDs1sfcSv/ABQVZs1+arXs8EkHHbB+lfH2ZWZXb5o9Wk56ahg7fSs/h74E3JZzdTrDpUcow+c6znds6cAYGw656jFQEtzccOuWtOI7MoBWUZIZT0IOMsp33xkEEH2z5aLjOxfjvmV5Vn4bxG6tGJtJzGrHUYWUPCW7nQcFSe5UjPXrXSPBnjZbthBOoiugrOUGoxyKpUFonI3+YZU+Yb9RvXLI5gVypDA9CDkH8xWfh1s0l9Y6GKyLcxlcEgFRl5QcAnBiSQf47U1bcpZjXdurGy5R3ulKVsYilKUClKUClKUClKUClKUClKUCoLjfg7h93qNxaxOzDSX0gPj2dcMD75qdpQc4PwT4TnOib6c44Ht0zU/4V8A2PDpTLbI4dkMeWkZsIWDEAE4GSo/SrRSgUpSgVFeIfDtrfRcq6iWRe2dmU+qMN1P0NStKDjPEPgVpYmzvpIgTnQ659Pxoy+/4fSpvwF8LXsrpbm5u2uHiDCNMMFUupVmJZjk4LDAx+ddLpXOR3tKUpXXClKUClKUClKUClKUClKUClKUClKUClKUClKUClKUClKUClKUClKUClKUClKUH/9k="/>
          <p:cNvSpPr>
            <a:spLocks noChangeAspect="1" noChangeArrowheads="1"/>
          </p:cNvSpPr>
          <p:nvPr/>
        </p:nvSpPr>
        <p:spPr bwMode="auto">
          <a:xfrm>
            <a:off x="1373981" y="595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9" descr="data:image/jpeg;base64,/9j/4AAQSkZJRgABAQAAAQABAAD/2wCEAAkGBxISEBUUEhQWFhUSFxYUFxQXFRUaGRYUGBUWFhcbFhgYHCgiGBslHRgVITIhJSkrMC4uGB8zOD8sNygtLy0BCgoKDg0OGxAQGywkHyQ0NC8sNywsLCwvLCw0LCwvLCwsLCwsNCwsLCwsNDQsLCwvLCwsLCwsLCwsLCwsLCwsLP/AABEIARMAtwMBIgACEQEDEQH/xAAcAAEAAgMBAQEAAAAAAAAAAAAABQYDBAcBAgj/xABJEAACAQMCBAQDBQMHBw0AAAABAgMABBESIQUTMUEGIlFhBzJxFCNCgZFSgsEkQ2JykqGxFRYlM6Ky0TQ1U1Rkc3SDlKOzw+H/xAAZAQEAAwEBAAAAAAAAAAAAAAAAAgMEAQX/xAAjEQEBAAMAAgICAgMAAAAAAAAAAQIDERIhMkEiMRNRBGFx/9oADAMBAAIRAxEAPwDuNKUoFKUoFKUoFKUoFKUoFKUoFKUoFK8JqmcX+KXC4GK88ysvUQI0gzvtrHkzt+13oLpSuaL8a+H6gDDdqpOC5ijwPchZC2PoK3uEfEqOR9UsXLtXZ1iuxIHjwjsmbjAHIzpBBOR5tyK52O8q+0r5ikDAMpBBGQQcgg9CCOor6rrhSlKBSlKBSlKBSlKBSlKBSlKBSlKBSsc06J8zKv1IH+NaF54hs4sc26gjznGuaNc4641Nv2oJOlY4J0cZRlYeqkEfqKyUHOvjhxww2AgjcB7txGwz5vs4BMpHscKh/r1whRgYGwq+/F25e642tshXMSRQpqOFDy5lctjOPLp7fhFUTgnBbq8DyWsRYIRrIZcdxhdeAzYAO3Y+9Rtn2twfDnAJAyR29avXC+FW/wBijkntY7yLkoeda+WVAoyyTJzAWIORqU52IIFRHCPh9dytm41wRLkuWK8wgbkIiZ6+p99jVruLa2FjLPbWz27WsJa3n0iN30oSrbNqdCcEiQebO4NZ9mcvqVfhjf3Y+OG8U+y2z3HCmkjS2IaWzndpInidVl1Kod+XlW1BkO+CCK6P4a8arczLBJA8MrxmZDrjeKVFKg8qRTlvmBwVBxvt0qm+EOFxmGK6ZAktxABMqKqpLqIcM6AY1ddxj5znO2JfwjZGfiTSKAlvwxDBGqqAGnlRS4HoiR6BpAG7e1NWy3Pxjm3VJh5X9ujUpStTIUpSgUpSgUpSgVQ+PeNpmuGg4esTchis9xKGaNXAOYkVGUvICVyc4G461db3Vyn0fPpbT/Wwcf34rkPhFVFhb6RgctdW385j7zOe+vVmqt2dxnpPDHtTZ8QcVP8APWg+lrL/ABuK8PHOK/8AWbb/ANI/8Z6+AK0uE8TW4ViAyMjFHjbZkYEjcehG4PvWb+bZ/a7wxbNxecRkILX7JgEYhgiQH0J5ms5/OtB+FyvIzy317JqGNP2lo0H0WEIB/wDtSdBUbtzv274Y/wBISHwjYrk/Z0YsckuWck/VyTW4vA7QAgW0ABxkcmPBx0z5a3zSo+Vv27yIj/N2JDrtS1rKMESW7FOhyNSA6HHUEMDsTVl4b47uIwY7q1klkHyy24Tlyj1YSOOS3sSQe3pWlXmKnhuyxRuErnPiK6I4zJeRrK6RvDdTq6Lrt1/1bI2+lsLgqVJGGG+xI6zZW8cQIjUKGZnIUYBZjlj+dVzhsCSz39u/SVISdtyrxNESD3A0/kc1IeGLtntVEn+tgzBKPSWLynvuCNLA9wwPeubc/L2v04ciZdu57b1AcJnW9tZQ7NJHKZY9fKaINE4IHLB3ZQrY1dyDWHhPi6KWJ3uB9laNtLRTsFYKfkYhgNm3/MEb4rBxE3MtvJcJJPArSLbWcarGolfSxM0hlQkRZBwBg4jOMlhUcdeV7E89mOMlbfhe8fQbaYHnWmmNzjAkQ5EUiHoQyqfoQwq2fDSEfYOaNzczTzk43OqZwufUhFRf3QO1c88NcTghWRru7X7SW5UxllQbw5AEYwvkwxYbfjPU1YvhV4oAgtrSRNIkWQwTBtSS+eVyhGAY3CDODscHftV+iczrP/kXuGLpdKUrWyFKUoFKUoApSlArlENqILm8gUYSK4JQb7LNHHOQPYNI9dXrmfiOIJxifBP31tbSkHGAyvPFttkDCrt6k1TvncE9d/JgvJHVCY05jDomoLk57seg796r07O05ba0uBGG1MwkhmhQ+ZWPlzpLbnAKhu4qzVk8IcEgvbqea4iWVbR0ggVxkLIFWWZ8HYk6ohuNtG3U1m1Y+V4uzvJ1pcDtOJXcMU0cFuqSjId7h/lzjVoEXQgZG+4I3qKaS9NxJFHNausPleZYJtHNyQY0zN5yuDqI2B265xcPGnHmldrG2LKF0i5mB06EZdXKiPUyMCuSPlVuurpEWlskSLHGulEGFUdhU9vhj6k9o4eV91HhL4b8y2f+jy5U/wBrW2P0P5VJxatI1Y1YGdOcZxvjO+M19Uqi3qwFe0ryuOtGP7viETDpPDJE31jIlj+nWX659tsnH7NYxJcxzm2fymSTTzEcDCjXCerYwAy4bp2r54nZGRVKvokibmRvsQr6WXzA/MpDMCPQ9utQ1x4hM3D41yrXVwRGI083nSbS8mBnSq6S+Tt0qXLbLFmGU8bL/wBYOJRT37iN4oxy8Ot5yJI2VlJIREnySCwQk9MBh1INdYhhj4pw9OacM4BZoWIMVymVYxt2KSBgM5zjBBBIqp1seBeLJa3U1pKdAupPtFuxJ0u7IqyxA9AwZNYHfmGtGjP34s23t9oXhiLLEDKqO6tJEzMi+YxSNFqxvjOjOO1bvDIQeKWCAAKhuJsAd0gMYAx0H3pP7taPhp3a0haTOtl1PkYPMJJfI7HUTtWXiUhieC6Gc2cyysAMkwkGOfH/AJbs2O+nFVY2TYlZ3F1ylY7adZEV0OVdQyn1VhkHf2NZK3sxSlKBSlKBSlKBXOPGqleKcwAkCyxpXGSVncgDPc5bFdHrn/jOYDica93tSR+5MM/74qvb8Knh8lRvPExiiMstpOkakAsxgGMkKMjmZ6n0qf8ADvjGKDhM8kJjmmS5mRIUcEu8ty6wkhckKw3yeoU4qFj4zNMivBZyOrHGXeGMYDFWIyxJxjPTB9a0vCsXNluJssFF1J9yVj8sqRrHr1DJ1ANIvXGGPrWbXnMe1bnjbxP8NtOUmCcu5aSVzjLzOdUjtjbJYn+4DYVs0zSqberHtKV5muD0UoK8zQeOuQR6jH61VvCdhLZstvKIFV0YqYlfU8iFQTIzHdip1Y6bHHSpm/EtwxtLXUbiRQSynAt4yQDI7du+FG5PT1r78TeBJLG2S5huZZlsys0qzDWxRQVlaFgRoHLZ8qQRgDcYzV+GvK41XlnJW+aj+OyQrAeepdSVARQS7SEgIIwu+vVjBGCDvtW8rAgEbgjIPqD0rS4rwmO5CCTXiNuYNDsuTpZdyu+MMehFU4877Tv6aXgx9VkhGrGuYAMcsFE8gAY5OTjG+alb2DmROn7aMn9pSP419W8KoiogCqgCqo6ADoBWUUt7eknri5eCeIG44baTN80kEZbbHn0gNj2yDU3VV+GEmeFw/wBBriMDbZUuZUUDAGwAA/41aq9NkKUpQKUpQKUpQKpvxJjseSj3XMMqEi3WCRknd2GNEeg5wcb52AGauVcjii0Xl9LduGnilZTM2ypa6FliCZ2RNDbgdwc561Vtz8Me86s1YeeXGXw1ZvDaQxv8yIARnONycZ74zjPtUf4WGmOWMg6oridWJHzFpDKre+UdKlG4zD9nknjdZUiViTGwbJVc6Rv8x229xWrwWzaNC0hzLM3NlPbmFVBCjsoChR3233rzsO+7W7dzkkSGK8r2lSUmK8Ne0oFaV9cPrjggXXcTtpjU50qMjXJJjpGgOT67DvWW+u0hjaRzhUUscdduwHcnYAVavAnh94Ea4uB/KbnBYdeTEN44V/q5yx7sT6CrtOvyvv8ASGeXIkfC3hyKyiKqdcsh1TTkAPM++7Y6AZIC9FGwqYdQQQRkEYIPQg9c19UrczKBd/Dt4o8cPunjCDywTASxHA+XUfvEH0YgelV9OK6XWO5hltpSdIWZCEd8AkRSjKSdexyfSuv1q8S4fFcRNFPGskbjDIwBB/4H37VVnqxyTxzsc7xXjOACTsBuT7DrWPjvBLjhuXTXc2WQP2p7VScYPeeMEjf5gOucZrRSJ+It9mt0kEcgKz3DxSIkcOwcKZFGqRgSAB0ySelZbpy8uLv5Jzq9fDWLTwuA7fe8yfbPSaV5V69NnG1WeviCFUVUQBVQBVUDAVQMAADoAK+63sxSlKBSlKBSlKBXMvFMSPxa5hbpPZQ6lzgsOZcRsf0KjPuK6bXPvi1aqwtSmUuZJjEky4DLCYpHmByCGGldgejEEdKr24+WFizVl45yudXl2o8PPJG4MjrE8jAgnmvLGH1DsdiMe1UQeL+IkFhPIQpBJAGBnpnbHbvXXYuAWilGWCMNEAFbQMjT0Oe59zWhDcG/kypItYH3OB/KJUcMNJ/6NSqnP4jt2rPhlJ313332uzly59fSncG+J0ykC5QSL0LoAr/Uj5W+m1dJ4RxaG5jEkLhl6H1U+jD8JqgfELwgpdZrYAPKwQwjbW5BOUHrgEke2fWqTwbi89lNrjJUg4dD0YA7q4/X3FTuvHOdx9K/K43lfoI0qG8PeKLa8QGNgH6GJiA4PsM+Ye4qYkUkEA4JBAOAcHGxwetZbLLyrZetnwzYrd3pLbxWJRyOzXLZKA/92vnx+06H8NdGqk/CWLTZShiWkF1cCSU4+9cPjWAOnlCLjsUI7Vdq9DXjMcZIzZXtKUpU0SlKUClKUClKUClKUClKUClKUCqB8StQu+HnHkzcpnP42iDKMfRH39ver/UD434Gt5ZSRk6XQc2KTG8cyAlGH+B9QSO9cynZx2Xl6phFY4YVRQqgKqgAKBgADoAO1YeGXfOgilxjmoj49NSg/wAa2c157Yr3EXdXmuZU8tqpS2TIOt3wpc4OxJKoPQavWvlvCNvJbotxGjSqvmkXykyHLMcrjOWJO/rUzxWz50EkX7akA9MN1Ug9iDg/lWpYcWU2MdxIwXMQZixAGoL5v7wan289I8nfbm3+YpeC0eKXz3Q3DjCqeS0owRk48hHTuKmPC1hxOLiMFtNcNGt0WQSOVmXyIWwoZtj0Hbdh16VI8CN0YrR0tSVtYmXTK4jd5CoXVGCDsF1AFsZ1np1qWuOJWc8bfaAFaAM7RyeWaLGMsmDkfhwyHfarbne8vuK/Cc9enX/D3Bks7dYYyWwWZnb5pJHYs7t7sxJ9B0FSVQfghJxw62Fzq5oiXVrOX/o8wn8enTnPfNTlaVBSlKBSlKBSlKBSlKBSlKBSlKBSlKBUR4vvWg4fdyqcNHbzOpIyNYjYrkd98VL1XfiJG7cJvQnzG3l2AySNBLAflmgonB4OXbQoM4WONd+uyDr71t1is5A0aMOjIpH0Kgis1edW2AFUrgNusl0okCuqRTSRqTlVL3s4JVSNzpCDPb86uoqvhAnFECgBTaPsABuJ1O3p8x/WpY39uZJ+ojxXw4TWr4VTJGBLGSoPnjOsDp3wVx/SNTGKVGXl67Z306Pwq+WeCKZPlmjSQd9nUMP8a2qp/wALJ/5AYMkmzmlttx+BTri+v3bx71cK9GXrEUpSgUpSgUpSgUpSgUpSgUpSgUpSgVjuYFkRkYZV1KkeoYYP9xrJSg4v4XZxbCKXaW2ZraQZz5om0d/UBT+dS1e+IrbkcWlUZC3kSXC9cc2M8qXHvp5Jr4SRSWAIJU4YAg4OAcH0OCD+dYdmPMq14XuL7qCuP+dIve1lH/uxmp0VCXKf6ShP/Z5vy+8h/XrUcXam6V5XpqKSR+HTlb6+jydLpazhewYiWJz9SIo/7NdArmvgtscYcdmsske63Ax/vn9TXSq36/jGTP5UpSlTQKUpQKUpQKUpQKUpQKUpQKUpQKUrHcxa0Zd/MpXIODuMbHsaDlvjbjIv7mJLIkfZHkSW8wukBl0yRQ6vnbIQ5xpBVevSsHC+Gx26aIwdyWZics7nqzserH1rT8Mq0cAtpIzFNaBIpYzp2fQG1AqSGDA6sg75qXrFtytyateMke1EXAP+UIf/AA8//wAkFS4qE4tKY7y1cg6HEtuWHZ5DG0efYmMj9Khj+0qm80ryvSKikjp+IyWFyt+iCRI4nhnjzh+Szo5eI9Cylc4OxGenWuwqwIBHQ71xfjlvJdPFYQsFkvCwZz/N26DVK3Q7keUDuT2rs6KAAB0Ax+lbdPfH2y7eeT6pSlWqylKUClKUClKUClKUClKUClKUCo3xHxdLO1luH3ESFgvd36Ig92Yqo9zUlVL+Lj/6OC5xzLm1Ue/36N/DP5UoqXCLeUcyWdtU9y/OlPZWIACJufIigKNz0rfBr015XnW9va2yc9Par3i28UCKPBYiWGeTCseVbRyoXlfA8qg6Rn3PvVhArP4fWO14LeXzIkkswupH1jUHVHkjiibP83pVRp6bt61Zqw8qhsy5Gok6MxAZSQAxAIJCtnSSPQ4OD7VkqL4FwSO1QhVUO5LSMqhQWJJwoHyoucBewqUqu876Tn+1XWVorqe9AJlsZ42A7m0EK8xF/rLJMevzAV3WCZXVXU5VwGUjuCMg/pXGVYLxBlI2uIF/eaJ3DD+zIufyq+fDC81WAhJJeyd7Vs5+VD9123zEYjtWrTl9M+yfa3UpSr1RSlKBSlKBSlKBSlKBSlKBSlKBVF+KE+WsYOvMuDMw2+SCNmzv6O0R2q9VzPxa/N4udwVtbZUABziWdy759DoSL8m+lQ2XmNSwncoxUpXlYGx6Km/B3CzccC+zynH2hbtCw3IEk82D9cMDioJnABJ6AZP0G9Wz4ZKw4Raas5aPXv10uzOpPuVYH860/wCP9qN30ofhy6aW1id/n06X9pF8j599QNSVRvBYRGbmMADl3d0pHp98zL/sFPyxUlVGc5lYtxvZEP4iXTybjb+TyqSTt91J91Jv6AMG/cqz+AX5fELmP8NxDHON9hJExikOPUq8H9moi+tVlikjb5ZEZD9GBG3vvWn4PumF3w2UnzEz2UoAIy3LbV6bCS3/AEOat1X3ENk9Oy0pStbMUpSgUpSgUpSgUpSgUpSgUpSgVyiVtd7fSft3OgEfswwxRfqGVxXV6414dlLwtKcffzXE2AcgCSeRhg9xgjeqd9/Fbq+SUNMUqL8Q3MscSmN0jBkjSSV1LCKJmCtJpzvpyDvtgGsknbxot5OnH7hhFyY957n7mFB8xd/KWA9FBLEnAGOorrthaLDFHEgAWJFjUAYAVVCjbtsKqPwt4NGlotyw1z3Bkb7Q+DI0BlblDP4FKBG0Ltk1dq268PCMueflXK+MR8ri13HggTLDdqfXK8l9/rED+Z9q+zUj8SLcJd2NwAMuZrRz3KsnOTPqAYm/tmo6s+6cyX6r3F5VehUx3yrlv+W2FynXy86fkSgH02Y4/p/XNiFQfFAf8ocP078y4hjI26pdW84Jz2Cxy/mR61HV8nc/i7bSlK3MhSlKBSlKBSlKBSlKBSlKBSlKCG8ZcR+z2FxLkqwiYIRjPNcaIwue5dlA+tcm4bcXFvBFC1q7tFGqao5Iih0qFBy7KQdumNvern8Y70raRRJjmyzI6k50qIGEpZsdRkIuNvn9qo0Xi1hnnWzg9jEyyA7dN9JHfqMdN6z7r9L9U+22TxF8kC2hHYEySt0PUjSOuKwcY4ZdyW0yvcJgxuNKQBQ3lOzMzMR+VR11xu5mbb+Tx+gKtK2/dsFU+gyd+tQlxaszsAs0gKaFZ5WIVyGyw1NkDB3OO23Wqot8bx+jPCtwJLC1dV0h7eFwv7IaJSBt6ZqUqt/DmZW4TZ6W1aII429njXluv7rKV/KrJW1jUb4u5FpAyY5i3cHLY/KrNqQ68b6SrMu37QqnR8KuWGZrt8nqsKpGv0BILfnkV0D4oxA8JuWyQYlWdCMH7yJ1kTIPbUoB9ia41cWcpYN9omMiljqMhAw5BdQF+VTjbHTAx0rPu9WL9Mtl4sU3hq2xmUyuF3PMuJiuB11AtjHr2rSVOHRGKeD7OrQXFnIXUqCiNcRZLb7AoW69qrw4QHYGZVbGDvJLKzEY/FJgKNhkAb198f8AIFZY4mzkaHGzaGjuNOkDzA8kqV76uoqrHL8p7W5YXxt4/S4Oele1HeHuIpc2kM0bIyyRqcxnyasYYLncYYEYO4xg71I1tYylKUClKUClKUClKUClKUClKUHFfi3xZBxZI3dVEdqCuTjzySsXBJ26JHVeQq24YH6EH/Cs3xM+HfFbritxNDAZY5CpR+bEPKEUYw7gjGCKrUfwn42DkWhB9RPbj/7Kqz1eV6uw2+M5xYGXesd1b8yJ0zp1DGR2rybwJxrh9tzmVJo1Gp4Ucu8YIyxPl7d9JYdT03qJs/FkD4DZQ+4yP1H8apurLFdjtxyWzwtxiXh0pe3QNE/+ut+mvHR4z0WQDI32boegI7F4d8SWt7Hqt5AxA88ZIEkZ6ESJ1U5yN/TbNcKtL6NxlHU/RhUlwCJzxC0aAkSmaMEocE26sGnD46poB67ZK9yKnr2XvjUduuWeUdV+Jcsa8IvTIcLyJFB/psNMY/Nyo/OuOWl5FMoZZFOfcZz6Y65rrPxS8Mz8R4ebe3ZFcyI/nZlUqucglQfUHp2rjMnwM4oDs1sfcSv/ABQVZs1+arXs8EkHHbB+lfH2ZWZXb5o9Wk56ahg7fSs/h74E3JZzdTrDpUcow+c6znds6cAYGw656jFQEtzccOuWtOI7MoBWUZIZT0IOMsp33xkEEH2z5aLjOxfjvmV5Vn4bxG6tGJtJzGrHUYWUPCW7nQcFSe5UjPXrXSPBnjZbthBOoiugrOUGoxyKpUFonI3+YZU+Yb9RvXLI5gVypDA9CDkH8xWfh1s0l9Y6GKyLcxlcEgFRl5QcAnBiSQf47U1bcpZjXdurGy5R3ulKVsYilKUClKUClKUClKUClKUClKUCoLjfg7h93qNxaxOzDSX0gPj2dcMD75qdpQc4PwT4TnOib6c44Ht0zU/4V8A2PDpTLbI4dkMeWkZsIWDEAE4GSo/SrRSgUpSgVFeIfDtrfRcq6iWRe2dmU+qMN1P0NStKDjPEPgVpYmzvpIgTnQ659Pxoy+/4fSpvwF8LXsrpbm5u2uHiDCNMMFUupVmJZjk4LDAx+ddLpXOR3tKUpXXClKUClKUClKUClKUClKUClKUClKUClKUClKUClKUClKUClKUClKUClKUClKUH/9k="/>
          <p:cNvSpPr>
            <a:spLocks noChangeAspect="1" noChangeArrowheads="1"/>
          </p:cNvSpPr>
          <p:nvPr/>
        </p:nvSpPr>
        <p:spPr bwMode="auto">
          <a:xfrm>
            <a:off x="1488281" y="12025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:\Users\ispring\Desktop\body ach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583" y="2699688"/>
            <a:ext cx="920228" cy="1378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ispring\Desktop\anxiet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208" y="2699688"/>
            <a:ext cx="1019531" cy="1378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539378" y="631032"/>
            <a:ext cx="857250" cy="857250"/>
            <a:chOff x="7001205" y="846324"/>
            <a:chExt cx="1143000" cy="1143000"/>
          </a:xfrm>
        </p:grpSpPr>
        <p:pic>
          <p:nvPicPr>
            <p:cNvPr id="1036" name="Picture 12" descr="C:\Users\ispring\Desktop\fatal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7411" y="914400"/>
              <a:ext cx="890588" cy="890588"/>
            </a:xfrm>
            <a:prstGeom prst="ellipse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ross 8"/>
            <p:cNvSpPr/>
            <p:nvPr/>
          </p:nvSpPr>
          <p:spPr>
            <a:xfrm rot="18900000">
              <a:off x="7001205" y="846324"/>
              <a:ext cx="1143000" cy="1143000"/>
            </a:xfrm>
            <a:prstGeom prst="plus">
              <a:avLst>
                <a:gd name="adj" fmla="val 469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163783" y="4348803"/>
            <a:ext cx="6868390" cy="6232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800" b="1" dirty="0"/>
              <a:t>OPIOID WITHDRAWALS ARE RARELY FATAL</a:t>
            </a:r>
          </a:p>
          <a:p>
            <a:pPr algn="ctr"/>
            <a:r>
              <a:rPr lang="en-US" sz="1800" b="1" dirty="0"/>
              <a:t>BUT VERY DISTRESSING!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0301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5977462" y="578670"/>
            <a:ext cx="1852088" cy="19903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82357" y="578670"/>
            <a:ext cx="1852088" cy="19903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943100" y="563043"/>
            <a:ext cx="1852088" cy="19903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85013" y="2720477"/>
            <a:ext cx="1801288" cy="199031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en-US" dirty="0">
                <a:solidFill>
                  <a:schemeClr val="tx1"/>
                </a:solidFill>
              </a:rPr>
              <a:t>Craving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5086350" y="2743200"/>
            <a:ext cx="1877828" cy="21924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763481" y="40823"/>
            <a:ext cx="6172200" cy="44726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85800"/>
            <a:r>
              <a:rPr lang="en-US" altLang="en-US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Stimulant withdrawal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174673" y="4357969"/>
            <a:ext cx="1662851" cy="352826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1800" b="1" dirty="0" err="1" smtClean="0">
                <a:solidFill>
                  <a:schemeClr val="bg1"/>
                </a:solidFill>
              </a:rPr>
              <a:t>Anhedonia</a:t>
            </a:r>
            <a:r>
              <a:rPr lang="en-US" altLang="en-US" sz="1800" b="1" dirty="0" smtClean="0">
                <a:solidFill>
                  <a:schemeClr val="bg1"/>
                </a:solidFill>
              </a:rPr>
              <a:t> / Sad mood 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ispring\Desktop\stringio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791" y="644559"/>
            <a:ext cx="1676708" cy="144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ispring\Desktop\670px-Avoid-Sleepiness-at-Work-Step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"/>
          <a:stretch/>
        </p:blipFill>
        <p:spPr bwMode="auto">
          <a:xfrm>
            <a:off x="4108874" y="660186"/>
            <a:ext cx="1611435" cy="144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spring\Desktop\SA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874" y="676513"/>
            <a:ext cx="1657350" cy="142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ispring\Desktop\royalty-free-craving-clipart-illustration-10466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3"/>
          <a:stretch/>
        </p:blipFill>
        <p:spPr bwMode="auto">
          <a:xfrm>
            <a:off x="3006271" y="2816680"/>
            <a:ext cx="1583871" cy="151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225143" y="2833015"/>
            <a:ext cx="1612382" cy="1503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4105" name="Picture 9" descr="http://upload.wikimedia.org/wikipedia/commons/4/4a/WeirdTalesv36n1pg068_Shocked_Woma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635" y="2824850"/>
            <a:ext cx="1521413" cy="153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55258" y="4291653"/>
            <a:ext cx="160655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en-US" sz="1800" b="1" dirty="0">
                <a:solidFill>
                  <a:schemeClr val="bg1"/>
                </a:solidFill>
              </a:rPr>
              <a:t>Craving</a:t>
            </a:r>
          </a:p>
          <a:p>
            <a:pPr algn="ctr"/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5498" y="2087704"/>
            <a:ext cx="9673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1800" b="1" dirty="0">
                <a:solidFill>
                  <a:schemeClr val="bg1"/>
                </a:solidFill>
              </a:rPr>
              <a:t>Lethargy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6372" y="2144152"/>
            <a:ext cx="17639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en-US" sz="1800" b="1" dirty="0" smtClean="0">
                <a:solidFill>
                  <a:schemeClr val="bg1"/>
                </a:solidFill>
              </a:rPr>
              <a:t>Excessive sleep</a:t>
            </a:r>
            <a:endParaRPr lang="en-US" altLang="en-US" sz="1800" b="1" dirty="0">
              <a:solidFill>
                <a:schemeClr val="bg1"/>
              </a:solidFill>
            </a:endParaRP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5555" y="2057400"/>
            <a:ext cx="1776845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en-US" sz="1600" b="1" dirty="0">
                <a:solidFill>
                  <a:schemeClr val="bg1"/>
                </a:solidFill>
              </a:rPr>
              <a:t>Fatigue </a:t>
            </a:r>
            <a:r>
              <a:rPr lang="en-US" altLang="en-US" sz="1600" b="1" dirty="0" smtClean="0">
                <a:solidFill>
                  <a:schemeClr val="bg1"/>
                </a:solidFill>
              </a:rPr>
              <a:t>/ Loss of energy</a:t>
            </a:r>
            <a:endParaRPr lang="en-US" altLang="en-US" sz="1600" b="1" dirty="0">
              <a:solidFill>
                <a:schemeClr val="bg1"/>
              </a:solidFill>
            </a:endParaRPr>
          </a:p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3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Progression from use to dependence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0593" y="1369219"/>
            <a:ext cx="8236570" cy="326350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Usually takes a long time (months to years) but depends on </a:t>
            </a:r>
          </a:p>
          <a:p>
            <a:pPr lvl="1"/>
            <a:r>
              <a:rPr lang="en-US" sz="2000" b="1" dirty="0" smtClean="0"/>
              <a:t>vulnerability of an individual</a:t>
            </a:r>
          </a:p>
          <a:p>
            <a:pPr lvl="2"/>
            <a:r>
              <a:rPr lang="en-US" sz="2000" dirty="0" smtClean="0"/>
              <a:t>For e.g. in most alcohol users, it takes 15-20 years before they move from occasional use to regular use and then to harmful use and dependence</a:t>
            </a:r>
          </a:p>
          <a:p>
            <a:pPr lvl="2"/>
            <a:r>
              <a:rPr lang="en-US" sz="2000" dirty="0" smtClean="0"/>
              <a:t>However, if an individual is suffering from insomnia or anxiety disorder, the progression may happen in much less time</a:t>
            </a:r>
          </a:p>
          <a:p>
            <a:pPr lvl="1"/>
            <a:r>
              <a:rPr lang="en-US" sz="2000" b="1" dirty="0" smtClean="0"/>
              <a:t>the nature of substance </a:t>
            </a:r>
          </a:p>
          <a:p>
            <a:pPr lvl="2"/>
            <a:r>
              <a:rPr lang="en-US" sz="2000" dirty="0" smtClean="0"/>
              <a:t>Development of dependence on smoking or heroin use may take lesser time than alcohol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000" b="1" dirty="0" smtClean="0"/>
          </a:p>
          <a:p>
            <a:pPr algn="ctr">
              <a:buNone/>
            </a:pPr>
            <a:r>
              <a:rPr lang="en-US" sz="4000" b="1" dirty="0" smtClean="0"/>
              <a:t>PART 1:</a:t>
            </a:r>
          </a:p>
          <a:p>
            <a:pPr algn="ctr">
              <a:buNone/>
            </a:pPr>
            <a:r>
              <a:rPr lang="en-US" sz="4000" b="1" dirty="0" smtClean="0"/>
              <a:t>Overview of Substance Use Disorders</a:t>
            </a:r>
            <a:endParaRPr lang="en-US" sz="4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Progression from use to dependence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everyone who experiments or uses a substance occasionally goes on to develop dependence but this varied according to the nature of substance</a:t>
            </a:r>
          </a:p>
          <a:p>
            <a:pPr lvl="1"/>
            <a:r>
              <a:rPr lang="en-US" dirty="0" smtClean="0"/>
              <a:t>Most alcohol users do not progress beyond occasional use stage and are able to take the substance in a controlled and safe manner</a:t>
            </a:r>
          </a:p>
          <a:p>
            <a:pPr lvl="1"/>
            <a:r>
              <a:rPr lang="en-US" dirty="0" smtClean="0"/>
              <a:t>Similarly, many people are able to consume cannabis (bhang, marijuana) or opioids (</a:t>
            </a:r>
            <a:r>
              <a:rPr lang="en-US" dirty="0" err="1" smtClean="0"/>
              <a:t>doda</a:t>
            </a:r>
            <a:r>
              <a:rPr lang="en-US" dirty="0" smtClean="0"/>
              <a:t>, </a:t>
            </a:r>
            <a:r>
              <a:rPr lang="en-US" dirty="0" err="1" smtClean="0"/>
              <a:t>afeeem</a:t>
            </a:r>
            <a:r>
              <a:rPr lang="en-US" dirty="0" smtClean="0"/>
              <a:t>) in a controlled manner</a:t>
            </a:r>
          </a:p>
          <a:p>
            <a:pPr lvl="1"/>
            <a:r>
              <a:rPr lang="en-US" dirty="0" smtClean="0"/>
              <a:t>On the other hand, it is rare to come across anyone who consumes heroin on an occasional basis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2228850" y="143458"/>
            <a:ext cx="5257800" cy="4828592"/>
          </a:xfrm>
          <a:prstGeom prst="ellipse">
            <a:avLst/>
          </a:prstGeom>
          <a:noFill/>
          <a:ln w="76200">
            <a:solidFill>
              <a:schemeClr val="accent1">
                <a:lumMod val="7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158711" y="1143000"/>
            <a:ext cx="846860" cy="486891"/>
          </a:xfrm>
          <a:prstGeom prst="octagon">
            <a:avLst>
              <a:gd name="adj" fmla="val 29287"/>
            </a:avLst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Use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85558" y="1113234"/>
            <a:ext cx="2401100" cy="519113"/>
            <a:chOff x="1247" y="1361"/>
            <a:chExt cx="1706" cy="436"/>
          </a:xfrm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1706" y="1361"/>
              <a:ext cx="1247" cy="436"/>
            </a:xfrm>
            <a:prstGeom prst="octagon">
              <a:avLst>
                <a:gd name="adj" fmla="val 29287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 dirty="0"/>
                <a:t>Harmful use</a:t>
              </a: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1247" y="1488"/>
              <a:ext cx="400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556322" y="1085852"/>
            <a:ext cx="2272904" cy="519113"/>
            <a:chOff x="3322" y="1344"/>
            <a:chExt cx="1909" cy="436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3804" y="1344"/>
              <a:ext cx="1427" cy="436"/>
            </a:xfrm>
            <a:prstGeom prst="octagon">
              <a:avLst>
                <a:gd name="adj" fmla="val 2928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 dirty="0">
                  <a:solidFill>
                    <a:srgbClr val="FFFF99"/>
                  </a:solidFill>
                </a:rPr>
                <a:t>Dependence</a:t>
              </a:r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3322" y="1458"/>
              <a:ext cx="469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3600450" y="1657350"/>
            <a:ext cx="3314700" cy="3086100"/>
          </a:xfrm>
          <a:prstGeom prst="ellipse">
            <a:avLst/>
          </a:pr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4800600" y="2743200"/>
            <a:ext cx="1771650" cy="177165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5772150" y="3600450"/>
            <a:ext cx="571500" cy="5715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6418" y="3782291"/>
            <a:ext cx="2047010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Entire population</a:t>
            </a:r>
            <a:endParaRPr lang="en-US" sz="2000" b="1" dirty="0"/>
          </a:p>
        </p:txBody>
      </p:sp>
      <p:sp>
        <p:nvSpPr>
          <p:cNvPr id="18" name="Bent Arrow 17"/>
          <p:cNvSpPr/>
          <p:nvPr/>
        </p:nvSpPr>
        <p:spPr>
          <a:xfrm>
            <a:off x="1849583" y="3366655"/>
            <a:ext cx="405246" cy="405245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155" y="288242"/>
            <a:ext cx="2047010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Hence…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4064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  <p:bldP spid="12" grpId="0" animBg="1"/>
      <p:bldP spid="13" grpId="0" animBg="1"/>
      <p:bldP spid="1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ED6971BC-699C-48BF-8696-5EE7638C7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Assessing substance use disorder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E34239F-C4D1-4E19-97E2-EE18DC603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400" dirty="0"/>
              <a:t>Assessment</a:t>
            </a:r>
          </a:p>
          <a:p>
            <a:pPr lvl="1"/>
            <a:r>
              <a:rPr lang="en-IN" sz="2100" dirty="0"/>
              <a:t>Modes: History taking &amp; Examination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Eliciting information from patient/client and/or family members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Drawback: can change depending on </a:t>
            </a:r>
          </a:p>
          <a:p>
            <a:pPr lvl="2"/>
            <a:r>
              <a:rPr lang="en-IN" sz="1800" dirty="0"/>
              <a:t>what information is being asked</a:t>
            </a:r>
          </a:p>
          <a:p>
            <a:pPr lvl="2"/>
            <a:r>
              <a:rPr lang="en-IN" sz="1800" dirty="0"/>
              <a:t>how it is being asked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E13A276C-2857-4B03-B706-63664353F3A2}"/>
              </a:ext>
            </a:extLst>
          </p:cNvPr>
          <p:cNvGrpSpPr/>
          <p:nvPr/>
        </p:nvGrpSpPr>
        <p:grpSpPr>
          <a:xfrm>
            <a:off x="4800601" y="3436455"/>
            <a:ext cx="3086099" cy="730526"/>
            <a:chOff x="6400800" y="4581939"/>
            <a:chExt cx="4114799" cy="974035"/>
          </a:xfrm>
        </p:grpSpPr>
        <p:sp>
          <p:nvSpPr>
            <p:cNvPr id="5" name="Right Brace 4">
              <a:extLst>
                <a:ext uri="{FF2B5EF4-FFF2-40B4-BE49-F238E27FC236}">
                  <a16:creationId xmlns="" xmlns:a16="http://schemas.microsoft.com/office/drawing/2014/main" id="{151B3197-BA87-4733-8F4C-11CAB19D7AAB}"/>
                </a:ext>
              </a:extLst>
            </p:cNvPr>
            <p:cNvSpPr/>
            <p:nvPr/>
          </p:nvSpPr>
          <p:spPr>
            <a:xfrm>
              <a:off x="6400800" y="4581939"/>
              <a:ext cx="487017" cy="974035"/>
            </a:xfrm>
            <a:prstGeom prst="righ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084E03E8-8CB9-4F70-8158-B209B80F1AE0}"/>
                </a:ext>
              </a:extLst>
            </p:cNvPr>
            <p:cNvSpPr/>
            <p:nvPr/>
          </p:nvSpPr>
          <p:spPr>
            <a:xfrm>
              <a:off x="7176051" y="4651515"/>
              <a:ext cx="3339548" cy="88458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IN" sz="2100" b="1" dirty="0"/>
                <a:t>Structured Questionnaire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363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DE09E1F-724E-4309-858D-FEDE5E7D9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200" b="1" dirty="0"/>
              <a:t>Assessing substance use disorder: Structured questionnaire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468BB0-A63A-41D6-90C7-1D0BC9474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Series of questions</a:t>
            </a:r>
          </a:p>
          <a:p>
            <a:endParaRPr lang="en-IN" dirty="0"/>
          </a:p>
          <a:p>
            <a:r>
              <a:rPr lang="en-IN" dirty="0"/>
              <a:t>Wordings standardised for each question</a:t>
            </a:r>
          </a:p>
          <a:p>
            <a:endParaRPr lang="en-IN" dirty="0"/>
          </a:p>
          <a:p>
            <a:r>
              <a:rPr lang="en-IN" dirty="0"/>
              <a:t>Helps in maintaining uniformity across various interviewers</a:t>
            </a:r>
          </a:p>
          <a:p>
            <a:endParaRPr lang="en-IN" dirty="0"/>
          </a:p>
          <a:p>
            <a:r>
              <a:rPr lang="en-IN" dirty="0"/>
              <a:t>Can also be scored: helps in comparison </a:t>
            </a:r>
          </a:p>
          <a:p>
            <a:pPr lvl="1"/>
            <a:r>
              <a:rPr lang="en-IN" dirty="0"/>
              <a:t>between different clients</a:t>
            </a:r>
          </a:p>
          <a:p>
            <a:pPr lvl="1"/>
            <a:r>
              <a:rPr lang="en-IN" dirty="0"/>
              <a:t>across different time points for a given client</a:t>
            </a:r>
          </a:p>
        </p:txBody>
      </p:sp>
    </p:spTree>
    <p:extLst>
      <p:ext uri="{BB962C8B-B14F-4D97-AF65-F5344CB8AC3E}">
        <p14:creationId xmlns:p14="http://schemas.microsoft.com/office/powerpoint/2010/main" val="15030679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ACEABC5-C453-4DA6-9FF5-8B5692D7D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72"/>
            <a:ext cx="7886700" cy="994172"/>
          </a:xfrm>
        </p:spPr>
        <p:txBody>
          <a:bodyPr>
            <a:normAutofit/>
          </a:bodyPr>
          <a:lstStyle/>
          <a:p>
            <a:r>
              <a:rPr lang="en-IN" sz="3200" b="1" dirty="0" smtClean="0"/>
              <a:t>Alcohol, Smoking and Substance Involvement Screening Test (ASSIST)</a:t>
            </a:r>
            <a:endParaRPr lang="en-IN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54B7CDA-70C0-433E-B94E-E50CCABBA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899" y="1449659"/>
            <a:ext cx="8355051" cy="3457269"/>
          </a:xfrm>
        </p:spPr>
        <p:txBody>
          <a:bodyPr>
            <a:normAutofit/>
          </a:bodyPr>
          <a:lstStyle/>
          <a:p>
            <a:pPr lvl="1"/>
            <a:r>
              <a:rPr lang="en-IN" sz="2400" dirty="0" smtClean="0"/>
              <a:t>Developed </a:t>
            </a:r>
            <a:r>
              <a:rPr lang="en-IN" sz="2400" dirty="0"/>
              <a:t>by the World Health Organization</a:t>
            </a:r>
          </a:p>
          <a:p>
            <a:pPr lvl="1"/>
            <a:endParaRPr lang="en-IN" sz="2400" dirty="0"/>
          </a:p>
          <a:p>
            <a:pPr lvl="1"/>
            <a:r>
              <a:rPr lang="en-IN" sz="2400" dirty="0"/>
              <a:t>Designed to be used in primary healthcare/community-based settings</a:t>
            </a:r>
          </a:p>
          <a:p>
            <a:pPr lvl="1"/>
            <a:endParaRPr lang="en-IN" sz="2400" dirty="0"/>
          </a:p>
          <a:p>
            <a:pPr lvl="1"/>
            <a:r>
              <a:rPr lang="en-IN" sz="2400" dirty="0"/>
              <a:t>8-item questionnaire administered by an interviewer to a client</a:t>
            </a:r>
          </a:p>
          <a:p>
            <a:pPr lvl="1"/>
            <a:endParaRPr lang="en-IN" sz="2400" dirty="0"/>
          </a:p>
          <a:p>
            <a:pPr lvl="1"/>
            <a:r>
              <a:rPr lang="en-IN" sz="2400" dirty="0"/>
              <a:t>Takes about 5-10 minutes to </a:t>
            </a:r>
            <a:r>
              <a:rPr lang="en-IN" sz="2400" dirty="0" smtClean="0"/>
              <a:t>administer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659338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E6127B-2CC2-4C12-9DB8-D3094B1FF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ASSIST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A92B460-CE06-4059-B8E6-65F536316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457097"/>
          </a:xfrm>
        </p:spPr>
        <p:txBody>
          <a:bodyPr>
            <a:normAutofit/>
          </a:bodyPr>
          <a:lstStyle/>
          <a:p>
            <a:r>
              <a:rPr lang="en-IN" dirty="0"/>
              <a:t>Screens for following categories/class of psychoactive substances: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674617E-4C08-4929-B847-226F1B625CB3}"/>
              </a:ext>
            </a:extLst>
          </p:cNvPr>
          <p:cNvSpPr/>
          <p:nvPr/>
        </p:nvSpPr>
        <p:spPr>
          <a:xfrm>
            <a:off x="974331" y="1916367"/>
            <a:ext cx="3471242" cy="265457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IN" sz="2400" dirty="0"/>
              <a:t>Tobacco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2400" dirty="0"/>
              <a:t>Alcohol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2400" dirty="0"/>
              <a:t>Cannabis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2400" dirty="0"/>
              <a:t>Opioids</a:t>
            </a:r>
          </a:p>
          <a:p>
            <a:pPr marL="342900" indent="-342900">
              <a:buFont typeface="+mj-lt"/>
              <a:buAutoNum type="arabicPeriod"/>
            </a:pPr>
            <a:r>
              <a:rPr lang="en-IN" sz="2400" dirty="0"/>
              <a:t>Sedatives or sleeping pills</a:t>
            </a:r>
          </a:p>
          <a:p>
            <a:pPr marL="342900" indent="-342900">
              <a:buFont typeface="+mj-lt"/>
              <a:buAutoNum type="arabicPeriod"/>
            </a:pPr>
            <a:endParaRPr lang="en-IN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1CAD232-F9DD-454B-80D1-8ACD99EBD3F3}"/>
              </a:ext>
            </a:extLst>
          </p:cNvPr>
          <p:cNvSpPr/>
          <p:nvPr/>
        </p:nvSpPr>
        <p:spPr>
          <a:xfrm>
            <a:off x="4860532" y="1916367"/>
            <a:ext cx="3647661" cy="265457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marL="385763" indent="-385763">
              <a:buFont typeface="+mj-lt"/>
              <a:buAutoNum type="arabicPeriod" startAt="6"/>
            </a:pPr>
            <a:r>
              <a:rPr lang="en-IN" sz="2400" dirty="0"/>
              <a:t>Cocaine</a:t>
            </a:r>
          </a:p>
          <a:p>
            <a:pPr marL="385763" indent="-385763">
              <a:buFont typeface="+mj-lt"/>
              <a:buAutoNum type="arabicPeriod" startAt="6"/>
            </a:pPr>
            <a:r>
              <a:rPr lang="en-IN" sz="2400" dirty="0"/>
              <a:t>Amphetamine type stimulants</a:t>
            </a:r>
          </a:p>
          <a:p>
            <a:pPr marL="385763" indent="-385763">
              <a:buFont typeface="+mj-lt"/>
              <a:buAutoNum type="arabicPeriod" startAt="6"/>
            </a:pPr>
            <a:r>
              <a:rPr lang="en-IN" sz="2400" dirty="0"/>
              <a:t>Volatile solvents</a:t>
            </a:r>
          </a:p>
          <a:p>
            <a:pPr marL="385763" indent="-385763">
              <a:buFont typeface="+mj-lt"/>
              <a:buAutoNum type="arabicPeriod" startAt="6"/>
            </a:pPr>
            <a:r>
              <a:rPr lang="en-IN" sz="2400" dirty="0"/>
              <a:t>Hallucinogens</a:t>
            </a:r>
          </a:p>
          <a:p>
            <a:pPr marL="385763" indent="-385763">
              <a:buFont typeface="+mj-lt"/>
              <a:buAutoNum type="arabicPeriod" startAt="6"/>
            </a:pPr>
            <a:r>
              <a:rPr lang="en-IN" sz="2400" dirty="0"/>
              <a:t>Others</a:t>
            </a:r>
          </a:p>
          <a:p>
            <a:pPr marL="342900" indent="-342900">
              <a:buFont typeface="+mj-lt"/>
              <a:buAutoNum type="arabicPeriod" startAt="6"/>
            </a:pP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9265607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10C020A-F779-4A79-BCEB-F90588DFB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ASSIST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06B6A18-9027-45A4-870F-49228153F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889449"/>
          </a:xfrm>
        </p:spPr>
        <p:txBody>
          <a:bodyPr/>
          <a:lstStyle/>
          <a:p>
            <a:r>
              <a:rPr lang="en-IN" sz="2400" dirty="0"/>
              <a:t>Generates scores that helps in categorising Substance use disorder</a:t>
            </a:r>
          </a:p>
          <a:p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354BDB0-41DB-4EBE-ADB1-7B059807FBF5}"/>
              </a:ext>
            </a:extLst>
          </p:cNvPr>
          <p:cNvSpPr/>
          <p:nvPr/>
        </p:nvSpPr>
        <p:spPr>
          <a:xfrm>
            <a:off x="700706" y="2287620"/>
            <a:ext cx="3391731" cy="20082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en-IN" sz="2100" b="1" u="sng" dirty="0"/>
              <a:t>Scores &gt;27: High-risk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100" dirty="0"/>
              <a:t>Corresponding to dependence</a:t>
            </a:r>
          </a:p>
          <a:p>
            <a:endParaRPr lang="en-IN" sz="2100" dirty="0"/>
          </a:p>
          <a:p>
            <a:endParaRPr lang="en-IN" sz="21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D193CAE-C594-4271-833E-3193CB697D3E}"/>
              </a:ext>
            </a:extLst>
          </p:cNvPr>
          <p:cNvSpPr/>
          <p:nvPr/>
        </p:nvSpPr>
        <p:spPr>
          <a:xfrm>
            <a:off x="4822960" y="2287621"/>
            <a:ext cx="3391731" cy="20082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en-IN" sz="2100" b="1" u="sng" dirty="0"/>
              <a:t>Scores 4 – 26: moderate-risk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100" dirty="0"/>
              <a:t>11-26 for alcohol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100" dirty="0"/>
              <a:t>Corresponding to harmful 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100" dirty="0"/>
          </a:p>
        </p:txBody>
      </p:sp>
    </p:spTree>
    <p:extLst>
      <p:ext uri="{BB962C8B-B14F-4D97-AF65-F5344CB8AC3E}">
        <p14:creationId xmlns:p14="http://schemas.microsoft.com/office/powerpoint/2010/main" val="4253879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000" b="1" dirty="0" smtClean="0"/>
          </a:p>
          <a:p>
            <a:pPr algn="ctr">
              <a:buNone/>
            </a:pPr>
            <a:r>
              <a:rPr lang="en-US" sz="4000" b="1" dirty="0" smtClean="0"/>
              <a:t>PART 2:</a:t>
            </a:r>
          </a:p>
          <a:p>
            <a:pPr algn="ctr">
              <a:buNone/>
            </a:pPr>
            <a:r>
              <a:rPr lang="en-US" sz="4000" b="1" dirty="0" smtClean="0"/>
              <a:t>Management of Substance Use Disorders</a:t>
            </a:r>
            <a:endParaRPr lang="en-US" sz="4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Individual with substance use disorder: Drug cycle</a:t>
            </a:r>
            <a:endParaRPr lang="en-GB" sz="2800" b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71106421"/>
              </p:ext>
            </p:extLst>
          </p:nvPr>
        </p:nvGraphicFramePr>
        <p:xfrm>
          <a:off x="1488388" y="1303826"/>
          <a:ext cx="5921234" cy="2907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824080" y="3928443"/>
            <a:ext cx="1526801" cy="529257"/>
          </a:xfrm>
          <a:prstGeom prst="round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REMISSION</a:t>
            </a:r>
            <a:endParaRPr lang="en-GB" sz="21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1560641" y="2493823"/>
            <a:ext cx="1473279" cy="309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/>
              <a:t>RELAPSE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246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3FFE51-C663-4BA3-A044-C4A510209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53FFE51-C663-4BA3-A044-C4A510209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E42298-A799-403D-81A6-790074C2A3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0AE42298-A799-403D-81A6-790074C2A3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79DC7C-EDFD-4A6A-B39F-B9C6D5EFDE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4979DC7C-EDFD-4A6A-B39F-B9C6D5EFDE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8EA7F4-73BD-4BC0-8218-33DEE5B6CB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8E8EA7F4-73BD-4BC0-8218-33DEE5B6CB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96605B-76E1-4310-9357-2B437DC6A2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1596605B-76E1-4310-9357-2B437DC6A2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558CD3-772C-4571-B932-39E40DBA2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CD558CD3-772C-4571-B932-39E40DBA2B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57E4BE-F609-4E76-BD41-6BEB4F4EF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Remission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BB01E48-E0CA-47EF-A1A0-7E1C914C8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04" y="1533922"/>
            <a:ext cx="3568148" cy="2998322"/>
          </a:xfrm>
        </p:spPr>
        <p:txBody>
          <a:bodyPr>
            <a:normAutofit/>
          </a:bodyPr>
          <a:lstStyle/>
          <a:p>
            <a:r>
              <a:rPr lang="en-IN" dirty="0"/>
              <a:t>Multiple ways for abstinence</a:t>
            </a:r>
          </a:p>
          <a:p>
            <a:pPr lvl="1"/>
            <a:r>
              <a:rPr lang="en-IN" dirty="0"/>
              <a:t>Non-availability of substance: </a:t>
            </a:r>
            <a:r>
              <a:rPr lang="en-IN" b="1" dirty="0"/>
              <a:t>supply reduction</a:t>
            </a:r>
          </a:p>
          <a:p>
            <a:pPr lvl="1"/>
            <a:endParaRPr lang="en-IN" dirty="0"/>
          </a:p>
          <a:p>
            <a:pPr lvl="1"/>
            <a:r>
              <a:rPr lang="en-IN" dirty="0"/>
              <a:t>Providing treatment for substance use disorder: </a:t>
            </a:r>
            <a:r>
              <a:rPr lang="en-IN" b="1" dirty="0"/>
              <a:t>Demand reduction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2506B67E-669D-4778-B632-761B17C92E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1477710"/>
              </p:ext>
            </p:extLst>
          </p:nvPr>
        </p:nvGraphicFramePr>
        <p:xfrm>
          <a:off x="3801713" y="1106279"/>
          <a:ext cx="5048250" cy="3239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73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2028" y="481016"/>
            <a:ext cx="448560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atin typeface="Cambria" panose="02040503050406030204" pitchFamily="18" charset="0"/>
              </a:rPr>
              <a:t>Different stages of drug use</a:t>
            </a:r>
          </a:p>
        </p:txBody>
      </p:sp>
      <p:sp>
        <p:nvSpPr>
          <p:cNvPr id="7" name="Pie 6"/>
          <p:cNvSpPr/>
          <p:nvPr/>
        </p:nvSpPr>
        <p:spPr>
          <a:xfrm>
            <a:off x="1735278" y="1544784"/>
            <a:ext cx="2743200" cy="2743200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Freeform 7"/>
          <p:cNvSpPr/>
          <p:nvPr/>
        </p:nvSpPr>
        <p:spPr>
          <a:xfrm>
            <a:off x="3106878" y="1544784"/>
            <a:ext cx="4613564" cy="2743200"/>
          </a:xfrm>
          <a:custGeom>
            <a:avLst/>
            <a:gdLst>
              <a:gd name="connsiteX0" fmla="*/ 0 w 4267200"/>
              <a:gd name="connsiteY0" fmla="*/ 0 h 3657600"/>
              <a:gd name="connsiteX1" fmla="*/ 4267200 w 4267200"/>
              <a:gd name="connsiteY1" fmla="*/ 0 h 3657600"/>
              <a:gd name="connsiteX2" fmla="*/ 4267200 w 4267200"/>
              <a:gd name="connsiteY2" fmla="*/ 3657600 h 3657600"/>
              <a:gd name="connsiteX3" fmla="*/ 0 w 4267200"/>
              <a:gd name="connsiteY3" fmla="*/ 3657600 h 3657600"/>
              <a:gd name="connsiteX4" fmla="*/ 0 w 4267200"/>
              <a:gd name="connsiteY4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0" h="3657600">
                <a:moveTo>
                  <a:pt x="0" y="0"/>
                </a:moveTo>
                <a:lnTo>
                  <a:pt x="4267200" y="0"/>
                </a:lnTo>
                <a:lnTo>
                  <a:pt x="4267200" y="3657600"/>
                </a:lnTo>
                <a:lnTo>
                  <a:pt x="0" y="3657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90000"/>
            </a:schemeClr>
          </a:solidFill>
          <a:ln w="3175"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008" tIns="60008" rIns="1660208" bIns="1980246" numCol="1" spcCol="953" anchor="ctr" anchorCtr="0">
            <a:noAutofit/>
          </a:bodyPr>
          <a:lstStyle/>
          <a:p>
            <a:pPr defTabSz="7000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/>
          </a:p>
        </p:txBody>
      </p:sp>
      <p:sp>
        <p:nvSpPr>
          <p:cNvPr id="9" name="Pie 8"/>
          <p:cNvSpPr/>
          <p:nvPr/>
        </p:nvSpPr>
        <p:spPr>
          <a:xfrm>
            <a:off x="2215340" y="2367748"/>
            <a:ext cx="1783078" cy="1783078"/>
          </a:xfrm>
          <a:prstGeom prst="pie">
            <a:avLst>
              <a:gd name="adj1" fmla="val 5400000"/>
              <a:gd name="adj2" fmla="val 16200000"/>
            </a:avLst>
          </a:prstGeom>
          <a:solidFill>
            <a:schemeClr val="bg1">
              <a:lumMod val="6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19"/>
              <a:lumOff val="686"/>
              <a:alphaOff val="0"/>
            </a:schemeClr>
          </a:fillRef>
          <a:effectRef idx="0">
            <a:schemeClr val="accent2">
              <a:hueOff val="2340759"/>
              <a:satOff val="-2919"/>
              <a:lumOff val="686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3106879" y="2367748"/>
            <a:ext cx="4582390" cy="1783078"/>
          </a:xfrm>
          <a:custGeom>
            <a:avLst/>
            <a:gdLst>
              <a:gd name="connsiteX0" fmla="*/ 0 w 4267200"/>
              <a:gd name="connsiteY0" fmla="*/ 0 h 2377437"/>
              <a:gd name="connsiteX1" fmla="*/ 4267200 w 4267200"/>
              <a:gd name="connsiteY1" fmla="*/ 0 h 2377437"/>
              <a:gd name="connsiteX2" fmla="*/ 4267200 w 4267200"/>
              <a:gd name="connsiteY2" fmla="*/ 2377437 h 2377437"/>
              <a:gd name="connsiteX3" fmla="*/ 0 w 4267200"/>
              <a:gd name="connsiteY3" fmla="*/ 2377437 h 2377437"/>
              <a:gd name="connsiteX4" fmla="*/ 0 w 4267200"/>
              <a:gd name="connsiteY4" fmla="*/ 0 h 237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7200" h="2377437">
                <a:moveTo>
                  <a:pt x="0" y="0"/>
                </a:moveTo>
                <a:lnTo>
                  <a:pt x="4267200" y="0"/>
                </a:lnTo>
                <a:lnTo>
                  <a:pt x="4267200" y="2377437"/>
                </a:lnTo>
                <a:lnTo>
                  <a:pt x="0" y="237743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alpha val="90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>
              <a:hueOff val="2340759"/>
              <a:satOff val="-2919"/>
              <a:lumOff val="686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008" tIns="60008" rIns="1660208" bIns="1020127" numCol="1" spcCol="953" anchor="ctr" anchorCtr="0">
            <a:noAutofit/>
          </a:bodyPr>
          <a:lstStyle/>
          <a:p>
            <a:pPr defTabSz="7000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/>
          </a:p>
        </p:txBody>
      </p:sp>
      <p:sp>
        <p:nvSpPr>
          <p:cNvPr id="13" name="Freeform 12"/>
          <p:cNvSpPr/>
          <p:nvPr/>
        </p:nvSpPr>
        <p:spPr>
          <a:xfrm>
            <a:off x="4707079" y="1544784"/>
            <a:ext cx="2302331" cy="822962"/>
          </a:xfrm>
          <a:custGeom>
            <a:avLst/>
            <a:gdLst>
              <a:gd name="connsiteX0" fmla="*/ 0 w 2133600"/>
              <a:gd name="connsiteY0" fmla="*/ 0 h 1097282"/>
              <a:gd name="connsiteX1" fmla="*/ 2133600 w 2133600"/>
              <a:gd name="connsiteY1" fmla="*/ 0 h 1097282"/>
              <a:gd name="connsiteX2" fmla="*/ 2133600 w 2133600"/>
              <a:gd name="connsiteY2" fmla="*/ 1097282 h 1097282"/>
              <a:gd name="connsiteX3" fmla="*/ 0 w 2133600"/>
              <a:gd name="connsiteY3" fmla="*/ 1097282 h 1097282"/>
              <a:gd name="connsiteX4" fmla="*/ 0 w 2133600"/>
              <a:gd name="connsiteY4" fmla="*/ 0 h 1097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1097282">
                <a:moveTo>
                  <a:pt x="0" y="0"/>
                </a:moveTo>
                <a:lnTo>
                  <a:pt x="2133600" y="0"/>
                </a:lnTo>
                <a:lnTo>
                  <a:pt x="2133600" y="1097282"/>
                </a:lnTo>
                <a:lnTo>
                  <a:pt x="0" y="1097282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953" anchor="ctr" anchorCtr="0">
            <a:noAutofit/>
          </a:bodyPr>
          <a:lstStyle/>
          <a:p>
            <a:pPr marL="214313" lvl="1" indent="-214313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800" dirty="0"/>
          </a:p>
          <a:p>
            <a:pPr marL="214313" lvl="1" indent="-214313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800" dirty="0"/>
          </a:p>
        </p:txBody>
      </p:sp>
      <p:sp>
        <p:nvSpPr>
          <p:cNvPr id="14" name="Freeform 13"/>
          <p:cNvSpPr/>
          <p:nvPr/>
        </p:nvSpPr>
        <p:spPr>
          <a:xfrm>
            <a:off x="4707078" y="2367746"/>
            <a:ext cx="1600200" cy="822959"/>
          </a:xfrm>
          <a:custGeom>
            <a:avLst/>
            <a:gdLst>
              <a:gd name="connsiteX0" fmla="*/ 0 w 2133600"/>
              <a:gd name="connsiteY0" fmla="*/ 0 h 1097278"/>
              <a:gd name="connsiteX1" fmla="*/ 2133600 w 2133600"/>
              <a:gd name="connsiteY1" fmla="*/ 0 h 1097278"/>
              <a:gd name="connsiteX2" fmla="*/ 2133600 w 2133600"/>
              <a:gd name="connsiteY2" fmla="*/ 1097278 h 1097278"/>
              <a:gd name="connsiteX3" fmla="*/ 0 w 2133600"/>
              <a:gd name="connsiteY3" fmla="*/ 1097278 h 1097278"/>
              <a:gd name="connsiteX4" fmla="*/ 0 w 2133600"/>
              <a:gd name="connsiteY4" fmla="*/ 0 h 109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1097278">
                <a:moveTo>
                  <a:pt x="0" y="0"/>
                </a:moveTo>
                <a:lnTo>
                  <a:pt x="2133600" y="0"/>
                </a:lnTo>
                <a:lnTo>
                  <a:pt x="2133600" y="1097278"/>
                </a:lnTo>
                <a:lnTo>
                  <a:pt x="0" y="109727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953" anchor="ctr" anchorCtr="0">
            <a:noAutofit/>
          </a:bodyPr>
          <a:lstStyle/>
          <a:p>
            <a:pPr marL="214313" lvl="1" indent="-214313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800" dirty="0"/>
          </a:p>
          <a:p>
            <a:pPr marL="214313" lvl="1" indent="-214313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800" dirty="0"/>
          </a:p>
        </p:txBody>
      </p:sp>
      <p:sp>
        <p:nvSpPr>
          <p:cNvPr id="15" name="Freeform 14"/>
          <p:cNvSpPr/>
          <p:nvPr/>
        </p:nvSpPr>
        <p:spPr>
          <a:xfrm>
            <a:off x="4707078" y="3190706"/>
            <a:ext cx="1600200" cy="822959"/>
          </a:xfrm>
          <a:custGeom>
            <a:avLst/>
            <a:gdLst>
              <a:gd name="connsiteX0" fmla="*/ 0 w 2133600"/>
              <a:gd name="connsiteY0" fmla="*/ 0 h 1097278"/>
              <a:gd name="connsiteX1" fmla="*/ 2133600 w 2133600"/>
              <a:gd name="connsiteY1" fmla="*/ 0 h 1097278"/>
              <a:gd name="connsiteX2" fmla="*/ 2133600 w 2133600"/>
              <a:gd name="connsiteY2" fmla="*/ 1097278 h 1097278"/>
              <a:gd name="connsiteX3" fmla="*/ 0 w 2133600"/>
              <a:gd name="connsiteY3" fmla="*/ 1097278 h 1097278"/>
              <a:gd name="connsiteX4" fmla="*/ 0 w 2133600"/>
              <a:gd name="connsiteY4" fmla="*/ 0 h 109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0" h="1097278">
                <a:moveTo>
                  <a:pt x="0" y="0"/>
                </a:moveTo>
                <a:lnTo>
                  <a:pt x="2133600" y="0"/>
                </a:lnTo>
                <a:lnTo>
                  <a:pt x="2133600" y="1097278"/>
                </a:lnTo>
                <a:lnTo>
                  <a:pt x="0" y="109727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0010" tIns="80010" rIns="80010" bIns="80010" numCol="1" spcCol="953" anchor="ctr" anchorCtr="0">
            <a:noAutofit/>
          </a:bodyPr>
          <a:lstStyle/>
          <a:p>
            <a:pPr marL="214313" lvl="1" indent="-214313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28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2649681" y="3255476"/>
            <a:ext cx="5039592" cy="822959"/>
            <a:chOff x="2670873" y="3769361"/>
            <a:chExt cx="5732901" cy="1097278"/>
          </a:xfrm>
        </p:grpSpPr>
        <p:sp>
          <p:nvSpPr>
            <p:cNvPr id="11" name="Pie 10"/>
            <p:cNvSpPr/>
            <p:nvPr/>
          </p:nvSpPr>
          <p:spPr>
            <a:xfrm>
              <a:off x="2670873" y="3769361"/>
              <a:ext cx="1078164" cy="1097278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0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200400" y="3769361"/>
              <a:ext cx="5203374" cy="1097278"/>
            </a:xfrm>
            <a:custGeom>
              <a:avLst/>
              <a:gdLst>
                <a:gd name="connsiteX0" fmla="*/ 0 w 4267200"/>
                <a:gd name="connsiteY0" fmla="*/ 0 h 1097278"/>
                <a:gd name="connsiteX1" fmla="*/ 4267200 w 4267200"/>
                <a:gd name="connsiteY1" fmla="*/ 0 h 1097278"/>
                <a:gd name="connsiteX2" fmla="*/ 4267200 w 4267200"/>
                <a:gd name="connsiteY2" fmla="*/ 1097278 h 1097278"/>
                <a:gd name="connsiteX3" fmla="*/ 0 w 4267200"/>
                <a:gd name="connsiteY3" fmla="*/ 1097278 h 1097278"/>
                <a:gd name="connsiteX4" fmla="*/ 0 w 4267200"/>
                <a:gd name="connsiteY4" fmla="*/ 0 h 1097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7200" h="1097278">
                  <a:moveTo>
                    <a:pt x="0" y="0"/>
                  </a:moveTo>
                  <a:lnTo>
                    <a:pt x="4267200" y="0"/>
                  </a:lnTo>
                  <a:lnTo>
                    <a:pt x="4267200" y="1097278"/>
                  </a:lnTo>
                  <a:lnTo>
                    <a:pt x="0" y="1097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90000"/>
              </a:schemeClr>
            </a:solidFill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2">
                <a:hueOff val="4681519"/>
                <a:satOff val="-5839"/>
                <a:lumOff val="137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2213610" bIns="80010" numCol="1" spcCol="1270" anchor="ctr" anchorCtr="0">
              <a:noAutofit/>
            </a:bodyPr>
            <a:lstStyle/>
            <a:p>
              <a:pPr defTabSz="7000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230148" y="4091869"/>
              <a:ext cx="5132431" cy="5663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ts val="450"/>
                </a:spcBef>
                <a:spcAft>
                  <a:spcPct val="35000"/>
                </a:spcAft>
              </a:pPr>
              <a:r>
                <a:rPr lang="en-US" sz="2400" b="1" dirty="0"/>
                <a:t>Dependent use (ADDICTION)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3221178" y="2615450"/>
            <a:ext cx="2450123" cy="4016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70008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/>
              <a:t>Problematic use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58487" y="1609025"/>
            <a:ext cx="3686176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  <a:spcBef>
                <a:spcPts val="450"/>
              </a:spcBef>
              <a:spcAft>
                <a:spcPct val="35000"/>
              </a:spcAft>
            </a:pPr>
            <a:r>
              <a:rPr lang="en-US" sz="2400" b="1" dirty="0"/>
              <a:t>Use (once / occasional / in </a:t>
            </a:r>
            <a:r>
              <a:rPr lang="en-US" sz="2400" b="1" dirty="0" smtClean="0"/>
              <a:t>moderation)</a:t>
            </a:r>
            <a:endParaRPr lang="en-US" sz="2400" b="1" dirty="0"/>
          </a:p>
        </p:txBody>
      </p:sp>
      <p:sp>
        <p:nvSpPr>
          <p:cNvPr id="22" name="Title 21"/>
          <p:cNvSpPr>
            <a:spLocks noGrp="1"/>
          </p:cNvSpPr>
          <p:nvPr>
            <p:ph type="title" idx="4294967295"/>
          </p:nvPr>
        </p:nvSpPr>
        <p:spPr>
          <a:xfrm>
            <a:off x="1828800" y="-628650"/>
            <a:ext cx="6172200" cy="483394"/>
          </a:xfrm>
        </p:spPr>
        <p:txBody>
          <a:bodyPr>
            <a:normAutofit/>
          </a:bodyPr>
          <a:lstStyle/>
          <a:p>
            <a:pPr rtl="0" eaLnBrk="1" latinLnBrk="0" hangingPunct="1"/>
            <a:r>
              <a:rPr lang="en-US" sz="2700" dirty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Differential risk of harms with use of drugs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1095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94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1836419" y="868965"/>
            <a:ext cx="2257553" cy="788386"/>
          </a:xfrm>
          <a:custGeom>
            <a:avLst/>
            <a:gdLst>
              <a:gd name="connsiteX0" fmla="*/ 0 w 3086600"/>
              <a:gd name="connsiteY0" fmla="*/ 0 h 1408104"/>
              <a:gd name="connsiteX1" fmla="*/ 2382548 w 3086600"/>
              <a:gd name="connsiteY1" fmla="*/ 0 h 1408104"/>
              <a:gd name="connsiteX2" fmla="*/ 3086600 w 3086600"/>
              <a:gd name="connsiteY2" fmla="*/ 704052 h 1408104"/>
              <a:gd name="connsiteX3" fmla="*/ 2382548 w 3086600"/>
              <a:gd name="connsiteY3" fmla="*/ 1408104 h 1408104"/>
              <a:gd name="connsiteX4" fmla="*/ 0 w 3086600"/>
              <a:gd name="connsiteY4" fmla="*/ 1408104 h 1408104"/>
              <a:gd name="connsiteX5" fmla="*/ 704052 w 3086600"/>
              <a:gd name="connsiteY5" fmla="*/ 704052 h 1408104"/>
              <a:gd name="connsiteX6" fmla="*/ 0 w 3086600"/>
              <a:gd name="connsiteY6" fmla="*/ 0 h 1408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86600" h="1408104">
                <a:moveTo>
                  <a:pt x="0" y="0"/>
                </a:moveTo>
                <a:lnTo>
                  <a:pt x="2382548" y="0"/>
                </a:lnTo>
                <a:lnTo>
                  <a:pt x="3086600" y="704052"/>
                </a:lnTo>
                <a:lnTo>
                  <a:pt x="2382548" y="1408104"/>
                </a:lnTo>
                <a:lnTo>
                  <a:pt x="0" y="1408104"/>
                </a:lnTo>
                <a:lnTo>
                  <a:pt x="704052" y="7040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50899" tIns="11430" rIns="528039" bIns="11430" numCol="1" spcCol="953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dirty="0"/>
              <a:t>Supply Reduction Strategies</a:t>
            </a:r>
            <a:endParaRPr lang="en-GB" sz="1800" dirty="0"/>
          </a:p>
        </p:txBody>
      </p:sp>
      <p:sp>
        <p:nvSpPr>
          <p:cNvPr id="8" name="Freeform 7"/>
          <p:cNvSpPr/>
          <p:nvPr/>
        </p:nvSpPr>
        <p:spPr>
          <a:xfrm>
            <a:off x="3762840" y="868965"/>
            <a:ext cx="4131480" cy="788385"/>
          </a:xfrm>
          <a:custGeom>
            <a:avLst/>
            <a:gdLst>
              <a:gd name="connsiteX0" fmla="*/ 0 w 5773714"/>
              <a:gd name="connsiteY0" fmla="*/ 0 h 1168726"/>
              <a:gd name="connsiteX1" fmla="*/ 5189351 w 5773714"/>
              <a:gd name="connsiteY1" fmla="*/ 0 h 1168726"/>
              <a:gd name="connsiteX2" fmla="*/ 5773714 w 5773714"/>
              <a:gd name="connsiteY2" fmla="*/ 584363 h 1168726"/>
              <a:gd name="connsiteX3" fmla="*/ 5189351 w 5773714"/>
              <a:gd name="connsiteY3" fmla="*/ 1168726 h 1168726"/>
              <a:gd name="connsiteX4" fmla="*/ 0 w 5773714"/>
              <a:gd name="connsiteY4" fmla="*/ 1168726 h 1168726"/>
              <a:gd name="connsiteX5" fmla="*/ 584363 w 5773714"/>
              <a:gd name="connsiteY5" fmla="*/ 584363 h 1168726"/>
              <a:gd name="connsiteX6" fmla="*/ 0 w 5773714"/>
              <a:gd name="connsiteY6" fmla="*/ 0 h 116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73714" h="1168726">
                <a:moveTo>
                  <a:pt x="0" y="0"/>
                </a:moveTo>
                <a:lnTo>
                  <a:pt x="5189351" y="0"/>
                </a:lnTo>
                <a:lnTo>
                  <a:pt x="5773714" y="584363"/>
                </a:lnTo>
                <a:lnTo>
                  <a:pt x="5189351" y="1168726"/>
                </a:lnTo>
                <a:lnTo>
                  <a:pt x="0" y="1168726"/>
                </a:lnTo>
                <a:lnTo>
                  <a:pt x="584363" y="5843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p3d prstMaterial="metal"/>
        </p:spPr>
        <p:style>
          <a:lnRef idx="2">
            <a:scrgbClr r="0" g="0" b="0"/>
          </a:lnRef>
          <a:fill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1132" tIns="11430" rIns="438272" bIns="11430" numCol="1" spcCol="953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00" dirty="0"/>
              <a:t>Aim to disrupt the supply and availability of drugs.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06868" y="2733899"/>
            <a:ext cx="2758177" cy="1317104"/>
            <a:chOff x="1018489" y="3645197"/>
            <a:chExt cx="3677569" cy="1756139"/>
          </a:xfrm>
        </p:grpSpPr>
        <p:sp>
          <p:nvSpPr>
            <p:cNvPr id="14" name="Rectangle 13"/>
            <p:cNvSpPr/>
            <p:nvPr/>
          </p:nvSpPr>
          <p:spPr>
            <a:xfrm>
              <a:off x="1018489" y="3645197"/>
              <a:ext cx="3571240" cy="175613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24818" y="3721640"/>
              <a:ext cx="3571240" cy="1087977"/>
            </a:xfrm>
            <a:custGeom>
              <a:avLst/>
              <a:gdLst>
                <a:gd name="connsiteX0" fmla="*/ 0 w 8229600"/>
                <a:gd name="connsiteY0" fmla="*/ 0 h 1061909"/>
                <a:gd name="connsiteX1" fmla="*/ 8229600 w 8229600"/>
                <a:gd name="connsiteY1" fmla="*/ 0 h 1061909"/>
                <a:gd name="connsiteX2" fmla="*/ 8229600 w 8229600"/>
                <a:gd name="connsiteY2" fmla="*/ 1061909 h 1061909"/>
                <a:gd name="connsiteX3" fmla="*/ 0 w 8229600"/>
                <a:gd name="connsiteY3" fmla="*/ 1061909 h 1061909"/>
                <a:gd name="connsiteX4" fmla="*/ 0 w 8229600"/>
                <a:gd name="connsiteY4" fmla="*/ 0 h 106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1061909">
                  <a:moveTo>
                    <a:pt x="0" y="0"/>
                  </a:moveTo>
                  <a:lnTo>
                    <a:pt x="8229600" y="0"/>
                  </a:lnTo>
                  <a:lnTo>
                    <a:pt x="8229600" y="1061909"/>
                  </a:lnTo>
                  <a:lnTo>
                    <a:pt x="0" y="10619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1290" tIns="25400" rIns="142240" bIns="25400" numCol="1" spcCol="1270" anchor="t" anchorCtr="0">
              <a:noAutofit/>
            </a:bodyPr>
            <a:lstStyle/>
            <a:p>
              <a:pPr marL="0" lvl="1" defTabSz="666750">
                <a:spcBef>
                  <a:spcPts val="450"/>
                </a:spcBef>
                <a:spcAft>
                  <a:spcPct val="20000"/>
                </a:spcAft>
              </a:pPr>
              <a:r>
                <a:rPr lang="en-US" sz="1500" b="1" dirty="0">
                  <a:solidFill>
                    <a:srgbClr val="C00000"/>
                  </a:solidFill>
                </a:rPr>
                <a:t>Alcohol only for certain people, in certain settings</a:t>
              </a:r>
            </a:p>
            <a:p>
              <a:pPr marL="0" lvl="1" defTabSz="666750">
                <a:spcBef>
                  <a:spcPts val="450"/>
                </a:spcBef>
                <a:spcAft>
                  <a:spcPct val="20000"/>
                </a:spcAft>
              </a:pPr>
              <a:r>
                <a:rPr lang="en-US" sz="1500" b="1" dirty="0">
                  <a:solidFill>
                    <a:srgbClr val="C00000"/>
                  </a:solidFill>
                </a:rPr>
                <a:t>Medications available only through prescriptions</a:t>
              </a: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4857752" y="2731662"/>
            <a:ext cx="2772073" cy="1302065"/>
            <a:chOff x="4953001" y="3642214"/>
            <a:chExt cx="3696097" cy="1736087"/>
          </a:xfrm>
        </p:grpSpPr>
        <p:sp>
          <p:nvSpPr>
            <p:cNvPr id="6" name="Rectangle 5"/>
            <p:cNvSpPr/>
            <p:nvPr/>
          </p:nvSpPr>
          <p:spPr>
            <a:xfrm>
              <a:off x="4953001" y="3642214"/>
              <a:ext cx="3642932" cy="173608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93807" y="3686517"/>
              <a:ext cx="3555291" cy="916192"/>
            </a:xfrm>
            <a:custGeom>
              <a:avLst/>
              <a:gdLst>
                <a:gd name="connsiteX0" fmla="*/ 0 w 8229600"/>
                <a:gd name="connsiteY0" fmla="*/ 0 h 894240"/>
                <a:gd name="connsiteX1" fmla="*/ 8229600 w 8229600"/>
                <a:gd name="connsiteY1" fmla="*/ 0 h 894240"/>
                <a:gd name="connsiteX2" fmla="*/ 8229600 w 8229600"/>
                <a:gd name="connsiteY2" fmla="*/ 894240 h 894240"/>
                <a:gd name="connsiteX3" fmla="*/ 0 w 8229600"/>
                <a:gd name="connsiteY3" fmla="*/ 894240 h 894240"/>
                <a:gd name="connsiteX4" fmla="*/ 0 w 8229600"/>
                <a:gd name="connsiteY4" fmla="*/ 0 h 89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894240">
                  <a:moveTo>
                    <a:pt x="0" y="0"/>
                  </a:moveTo>
                  <a:lnTo>
                    <a:pt x="8229600" y="0"/>
                  </a:lnTo>
                  <a:lnTo>
                    <a:pt x="8229600" y="894240"/>
                  </a:lnTo>
                  <a:lnTo>
                    <a:pt x="0" y="8942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1290" tIns="25400" rIns="142240" bIns="25400" numCol="1" spcCol="1270" anchor="t" anchorCtr="0">
              <a:noAutofit/>
            </a:bodyPr>
            <a:lstStyle/>
            <a:p>
              <a:pPr marL="0" lvl="1" defTabSz="666750">
                <a:spcBef>
                  <a:spcPts val="450"/>
                </a:spcBef>
                <a:spcAft>
                  <a:spcPct val="20000"/>
                </a:spcAft>
              </a:pPr>
              <a:r>
                <a:rPr lang="en-US" sz="1800" b="1" dirty="0">
                  <a:solidFill>
                    <a:srgbClr val="C00000"/>
                  </a:solidFill>
                </a:rPr>
                <a:t>Seizures of drug(s); punishment to drug dealers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1771651" y="68581"/>
            <a:ext cx="374708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dirty="0">
                <a:latin typeface="Cambria" panose="02040503050406030204" pitchFamily="18" charset="0"/>
              </a:rPr>
              <a:t>Supply reduction Strategies</a:t>
            </a:r>
          </a:p>
        </p:txBody>
      </p:sp>
      <p:sp>
        <p:nvSpPr>
          <p:cNvPr id="16" name="Round Same Side Corner Rectangle 15"/>
          <p:cNvSpPr/>
          <p:nvPr/>
        </p:nvSpPr>
        <p:spPr>
          <a:xfrm>
            <a:off x="4849776" y="2333849"/>
            <a:ext cx="2743200" cy="400050"/>
          </a:xfrm>
          <a:prstGeom prst="round2SameRect">
            <a:avLst>
              <a:gd name="adj1" fmla="val 67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chemeClr val="bg1"/>
                </a:solidFill>
              </a:rPr>
              <a:t>Total prohibition of illegal drugs</a:t>
            </a:r>
          </a:p>
        </p:txBody>
      </p:sp>
      <p:sp>
        <p:nvSpPr>
          <p:cNvPr id="17" name="Round Same Side Corner Rectangle 16"/>
          <p:cNvSpPr/>
          <p:nvPr/>
        </p:nvSpPr>
        <p:spPr>
          <a:xfrm>
            <a:off x="1898893" y="2335566"/>
            <a:ext cx="2686405" cy="400050"/>
          </a:xfrm>
          <a:prstGeom prst="round2SameRect">
            <a:avLst>
              <a:gd name="adj1" fmla="val 67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chemeClr val="bg1"/>
                </a:solidFill>
              </a:rPr>
              <a:t>Regulated supply of legal drugs</a:t>
            </a:r>
          </a:p>
        </p:txBody>
      </p:sp>
    </p:spTree>
    <p:extLst>
      <p:ext uri="{BB962C8B-B14F-4D97-AF65-F5344CB8AC3E}">
        <p14:creationId xmlns:p14="http://schemas.microsoft.com/office/powerpoint/2010/main" val="428601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191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1560" y="25607"/>
            <a:ext cx="4576301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400" dirty="0">
                <a:latin typeface="Cambria" panose="02040503050406030204" pitchFamily="18" charset="0"/>
              </a:rPr>
              <a:t>Approaches to demand reduction </a:t>
            </a:r>
          </a:p>
        </p:txBody>
      </p:sp>
      <p:sp>
        <p:nvSpPr>
          <p:cNvPr id="6" name="Freeform 5"/>
          <p:cNvSpPr/>
          <p:nvPr/>
        </p:nvSpPr>
        <p:spPr>
          <a:xfrm>
            <a:off x="1775244" y="858387"/>
            <a:ext cx="2264625" cy="684664"/>
          </a:xfrm>
          <a:custGeom>
            <a:avLst/>
            <a:gdLst>
              <a:gd name="connsiteX0" fmla="*/ 0 w 3019500"/>
              <a:gd name="connsiteY0" fmla="*/ 0 h 1377493"/>
              <a:gd name="connsiteX1" fmla="*/ 2330754 w 3019500"/>
              <a:gd name="connsiteY1" fmla="*/ 0 h 1377493"/>
              <a:gd name="connsiteX2" fmla="*/ 3019500 w 3019500"/>
              <a:gd name="connsiteY2" fmla="*/ 688747 h 1377493"/>
              <a:gd name="connsiteX3" fmla="*/ 2330754 w 3019500"/>
              <a:gd name="connsiteY3" fmla="*/ 1377493 h 1377493"/>
              <a:gd name="connsiteX4" fmla="*/ 0 w 3019500"/>
              <a:gd name="connsiteY4" fmla="*/ 1377493 h 1377493"/>
              <a:gd name="connsiteX5" fmla="*/ 688747 w 3019500"/>
              <a:gd name="connsiteY5" fmla="*/ 688747 h 1377493"/>
              <a:gd name="connsiteX6" fmla="*/ 0 w 3019500"/>
              <a:gd name="connsiteY6" fmla="*/ 0 h 137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19500" h="1377493">
                <a:moveTo>
                  <a:pt x="0" y="0"/>
                </a:moveTo>
                <a:lnTo>
                  <a:pt x="2330754" y="0"/>
                </a:lnTo>
                <a:lnTo>
                  <a:pt x="3019500" y="688747"/>
                </a:lnTo>
                <a:lnTo>
                  <a:pt x="2330754" y="1377493"/>
                </a:lnTo>
                <a:lnTo>
                  <a:pt x="0" y="1377493"/>
                </a:lnTo>
                <a:lnTo>
                  <a:pt x="688747" y="6887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9420" tIns="11430" rIns="516560" bIns="11430" numCol="1" spcCol="953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>
                <a:solidFill>
                  <a:schemeClr val="tx1"/>
                </a:solidFill>
              </a:rPr>
              <a:t>Demand Reduction Strategies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673627" y="857250"/>
            <a:ext cx="4236149" cy="685800"/>
          </a:xfrm>
          <a:custGeom>
            <a:avLst/>
            <a:gdLst>
              <a:gd name="connsiteX0" fmla="*/ 0 w 5648199"/>
              <a:gd name="connsiteY0" fmla="*/ 0 h 1195752"/>
              <a:gd name="connsiteX1" fmla="*/ 5050323 w 5648199"/>
              <a:gd name="connsiteY1" fmla="*/ 0 h 1195752"/>
              <a:gd name="connsiteX2" fmla="*/ 5648199 w 5648199"/>
              <a:gd name="connsiteY2" fmla="*/ 597876 h 1195752"/>
              <a:gd name="connsiteX3" fmla="*/ 5050323 w 5648199"/>
              <a:gd name="connsiteY3" fmla="*/ 1195752 h 1195752"/>
              <a:gd name="connsiteX4" fmla="*/ 0 w 5648199"/>
              <a:gd name="connsiteY4" fmla="*/ 1195752 h 1195752"/>
              <a:gd name="connsiteX5" fmla="*/ 597876 w 5648199"/>
              <a:gd name="connsiteY5" fmla="*/ 597876 h 1195752"/>
              <a:gd name="connsiteX6" fmla="*/ 0 w 5648199"/>
              <a:gd name="connsiteY6" fmla="*/ 0 h 1195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48199" h="1195752">
                <a:moveTo>
                  <a:pt x="0" y="0"/>
                </a:moveTo>
                <a:lnTo>
                  <a:pt x="5050323" y="0"/>
                </a:lnTo>
                <a:lnTo>
                  <a:pt x="5648199" y="597876"/>
                </a:lnTo>
                <a:lnTo>
                  <a:pt x="5050323" y="1195752"/>
                </a:lnTo>
                <a:lnTo>
                  <a:pt x="0" y="1195752"/>
                </a:lnTo>
                <a:lnTo>
                  <a:pt x="597876" y="5978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9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rgbClr r="0" g="0" b="0"/>
          </a:lnRef>
          <a:fill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1267" tIns="11430" rIns="448407" bIns="11430" numCol="1" spcCol="953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dirty="0">
                <a:solidFill>
                  <a:schemeClr val="tx1"/>
                </a:solidFill>
              </a:rPr>
              <a:t>Aim to reduce the desire to use drugs and to prevent, reduce or delay the initiation of drug use </a:t>
            </a:r>
          </a:p>
        </p:txBody>
      </p:sp>
      <p:grpSp>
        <p:nvGrpSpPr>
          <p:cNvPr id="4" name="Group 20"/>
          <p:cNvGrpSpPr/>
          <p:nvPr/>
        </p:nvGrpSpPr>
        <p:grpSpPr>
          <a:xfrm>
            <a:off x="1791195" y="2005687"/>
            <a:ext cx="1889143" cy="2200817"/>
            <a:chOff x="864258" y="2674247"/>
            <a:chExt cx="2518857" cy="2934423"/>
          </a:xfrm>
        </p:grpSpPr>
        <p:grpSp>
          <p:nvGrpSpPr>
            <p:cNvPr id="5" name="Group 12"/>
            <p:cNvGrpSpPr/>
            <p:nvPr/>
          </p:nvGrpSpPr>
          <p:grpSpPr>
            <a:xfrm>
              <a:off x="864258" y="3173014"/>
              <a:ext cx="2511200" cy="2435656"/>
              <a:chOff x="864258" y="3173014"/>
              <a:chExt cx="2511200" cy="2435656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970586" y="3173014"/>
                <a:ext cx="2404872" cy="2435656"/>
              </a:xfrm>
              <a:prstGeom prst="roundRect">
                <a:avLst>
                  <a:gd name="adj" fmla="val 396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864258" y="3311243"/>
                <a:ext cx="2235138" cy="1260757"/>
              </a:xfrm>
              <a:custGeom>
                <a:avLst/>
                <a:gdLst>
                  <a:gd name="connsiteX0" fmla="*/ 0 w 8072406"/>
                  <a:gd name="connsiteY0" fmla="*/ 0 h 894240"/>
                  <a:gd name="connsiteX1" fmla="*/ 8072406 w 8072406"/>
                  <a:gd name="connsiteY1" fmla="*/ 0 h 894240"/>
                  <a:gd name="connsiteX2" fmla="*/ 8072406 w 8072406"/>
                  <a:gd name="connsiteY2" fmla="*/ 894240 h 894240"/>
                  <a:gd name="connsiteX3" fmla="*/ 0 w 8072406"/>
                  <a:gd name="connsiteY3" fmla="*/ 894240 h 894240"/>
                  <a:gd name="connsiteX4" fmla="*/ 0 w 8072406"/>
                  <a:gd name="connsiteY4" fmla="*/ 0 h 89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2406" h="894240">
                    <a:moveTo>
                      <a:pt x="0" y="0"/>
                    </a:moveTo>
                    <a:lnTo>
                      <a:pt x="8072406" y="0"/>
                    </a:lnTo>
                    <a:lnTo>
                      <a:pt x="8072406" y="894240"/>
                    </a:lnTo>
                    <a:lnTo>
                      <a:pt x="0" y="894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56299" tIns="25400" rIns="142240" bIns="25400" numCol="1" spcCol="1270" anchor="t" anchorCtr="0">
                <a:noAutofit/>
              </a:bodyPr>
              <a:lstStyle/>
              <a:p>
                <a:pPr marL="171450" lvl="1" indent="-171450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20000"/>
                  </a:spcAft>
                  <a:buChar char="••"/>
                </a:pPr>
                <a:r>
                  <a:rPr lang="en-US" b="1" dirty="0">
                    <a:solidFill>
                      <a:srgbClr val="C00000"/>
                    </a:solidFill>
                  </a:rPr>
                  <a:t>Aimed at young people to discourage initiation of drug use</a:t>
                </a:r>
              </a:p>
            </p:txBody>
          </p:sp>
        </p:grpSp>
        <p:sp>
          <p:nvSpPr>
            <p:cNvPr id="20" name="Round Same Side Corner Rectangle 19"/>
            <p:cNvSpPr/>
            <p:nvPr/>
          </p:nvSpPr>
          <p:spPr>
            <a:xfrm>
              <a:off x="959955" y="2674247"/>
              <a:ext cx="2423160" cy="603452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 dirty="0">
                  <a:solidFill>
                    <a:schemeClr val="bg1"/>
                  </a:solidFill>
                </a:rPr>
                <a:t>Primary</a:t>
              </a: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3864544" y="2028167"/>
            <a:ext cx="1802684" cy="2171667"/>
            <a:chOff x="3628724" y="2704222"/>
            <a:chExt cx="2403579" cy="2895556"/>
          </a:xfrm>
        </p:grpSpPr>
        <p:grpSp>
          <p:nvGrpSpPr>
            <p:cNvPr id="11" name="Group 15"/>
            <p:cNvGrpSpPr/>
            <p:nvPr/>
          </p:nvGrpSpPr>
          <p:grpSpPr>
            <a:xfrm>
              <a:off x="3639357" y="3164122"/>
              <a:ext cx="2380443" cy="2435656"/>
              <a:chOff x="3639357" y="3164122"/>
              <a:chExt cx="2380443" cy="2435656"/>
            </a:xfrm>
          </p:grpSpPr>
          <p:sp>
            <p:nvSpPr>
              <p:cNvPr id="14" name="Rounded Rectangle 13"/>
              <p:cNvSpPr/>
              <p:nvPr/>
            </p:nvSpPr>
            <p:spPr>
              <a:xfrm>
                <a:off x="3639357" y="3164122"/>
                <a:ext cx="2380443" cy="2435656"/>
              </a:xfrm>
              <a:prstGeom prst="roundRect">
                <a:avLst>
                  <a:gd name="adj" fmla="val 2158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639357" y="3328940"/>
                <a:ext cx="2281208" cy="925877"/>
              </a:xfrm>
              <a:custGeom>
                <a:avLst/>
                <a:gdLst>
                  <a:gd name="connsiteX0" fmla="*/ 0 w 8072406"/>
                  <a:gd name="connsiteY0" fmla="*/ 0 h 894240"/>
                  <a:gd name="connsiteX1" fmla="*/ 8072406 w 8072406"/>
                  <a:gd name="connsiteY1" fmla="*/ 0 h 894240"/>
                  <a:gd name="connsiteX2" fmla="*/ 8072406 w 8072406"/>
                  <a:gd name="connsiteY2" fmla="*/ 894240 h 894240"/>
                  <a:gd name="connsiteX3" fmla="*/ 0 w 8072406"/>
                  <a:gd name="connsiteY3" fmla="*/ 894240 h 894240"/>
                  <a:gd name="connsiteX4" fmla="*/ 0 w 8072406"/>
                  <a:gd name="connsiteY4" fmla="*/ 0 h 89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2406" h="894240">
                    <a:moveTo>
                      <a:pt x="0" y="0"/>
                    </a:moveTo>
                    <a:lnTo>
                      <a:pt x="8072406" y="0"/>
                    </a:lnTo>
                    <a:lnTo>
                      <a:pt x="8072406" y="894240"/>
                    </a:lnTo>
                    <a:lnTo>
                      <a:pt x="0" y="894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56299" tIns="25400" rIns="142240" bIns="25400" numCol="1" spcCol="1270" anchor="t" anchorCtr="0">
                <a:noAutofit/>
              </a:bodyPr>
              <a:lstStyle/>
              <a:p>
                <a:pPr marL="171450" lvl="1" indent="-171450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20000"/>
                  </a:spcAft>
                  <a:buChar char="••"/>
                </a:pPr>
                <a:r>
                  <a:rPr lang="en-US" b="1" dirty="0">
                    <a:solidFill>
                      <a:srgbClr val="C00000"/>
                    </a:solidFill>
                  </a:rPr>
                  <a:t>Early stages of drug use &amp; abuse</a:t>
                </a:r>
              </a:p>
              <a:p>
                <a:pPr marL="171450" lvl="1" indent="-171450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20000"/>
                  </a:spcAft>
                  <a:buChar char="••"/>
                </a:pPr>
                <a:r>
                  <a:rPr lang="en-US" b="1" dirty="0">
                    <a:solidFill>
                      <a:srgbClr val="C00000"/>
                    </a:solidFill>
                  </a:rPr>
                  <a:t>Identification of drug users; providing effective treatment</a:t>
                </a:r>
              </a:p>
            </p:txBody>
          </p:sp>
        </p:grpSp>
        <p:sp>
          <p:nvSpPr>
            <p:cNvPr id="22" name="Round Same Side Corner Rectangle 21"/>
            <p:cNvSpPr/>
            <p:nvPr/>
          </p:nvSpPr>
          <p:spPr>
            <a:xfrm>
              <a:off x="3628724" y="2704222"/>
              <a:ext cx="2403579" cy="603452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 dirty="0">
                  <a:solidFill>
                    <a:schemeClr val="bg1"/>
                  </a:solidFill>
                </a:rPr>
                <a:t>Secondary</a:t>
              </a:r>
            </a:p>
          </p:txBody>
        </p:sp>
      </p:grpSp>
      <p:grpSp>
        <p:nvGrpSpPr>
          <p:cNvPr id="13" name="Group 24"/>
          <p:cNvGrpSpPr/>
          <p:nvPr/>
        </p:nvGrpSpPr>
        <p:grpSpPr>
          <a:xfrm>
            <a:off x="5829299" y="2028167"/>
            <a:ext cx="1878033" cy="2163672"/>
            <a:chOff x="6248399" y="2704222"/>
            <a:chExt cx="2504044" cy="2884896"/>
          </a:xfrm>
        </p:grpSpPr>
        <p:grpSp>
          <p:nvGrpSpPr>
            <p:cNvPr id="16" name="Group 16"/>
            <p:cNvGrpSpPr/>
            <p:nvPr/>
          </p:nvGrpSpPr>
          <p:grpSpPr>
            <a:xfrm>
              <a:off x="6248399" y="3153462"/>
              <a:ext cx="2495104" cy="2435656"/>
              <a:chOff x="6248399" y="3153462"/>
              <a:chExt cx="2495104" cy="2435656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6324600" y="3153462"/>
                <a:ext cx="2418903" cy="2435656"/>
              </a:xfrm>
              <a:prstGeom prst="roundRect">
                <a:avLst>
                  <a:gd name="adj" fmla="val 1782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6248399" y="3276600"/>
                <a:ext cx="2495103" cy="983744"/>
              </a:xfrm>
              <a:custGeom>
                <a:avLst/>
                <a:gdLst>
                  <a:gd name="connsiteX0" fmla="*/ 0 w 8072406"/>
                  <a:gd name="connsiteY0" fmla="*/ 0 h 950130"/>
                  <a:gd name="connsiteX1" fmla="*/ 8072406 w 8072406"/>
                  <a:gd name="connsiteY1" fmla="*/ 0 h 950130"/>
                  <a:gd name="connsiteX2" fmla="*/ 8072406 w 8072406"/>
                  <a:gd name="connsiteY2" fmla="*/ 950130 h 950130"/>
                  <a:gd name="connsiteX3" fmla="*/ 0 w 8072406"/>
                  <a:gd name="connsiteY3" fmla="*/ 950130 h 950130"/>
                  <a:gd name="connsiteX4" fmla="*/ 0 w 8072406"/>
                  <a:gd name="connsiteY4" fmla="*/ 0 h 950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2406" h="950130">
                    <a:moveTo>
                      <a:pt x="0" y="0"/>
                    </a:moveTo>
                    <a:lnTo>
                      <a:pt x="8072406" y="0"/>
                    </a:lnTo>
                    <a:lnTo>
                      <a:pt x="8072406" y="950130"/>
                    </a:lnTo>
                    <a:lnTo>
                      <a:pt x="0" y="95013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56299" tIns="25400" rIns="142240" bIns="25400" numCol="1" spcCol="1270" anchor="t" anchorCtr="0">
                <a:noAutofit/>
              </a:bodyPr>
              <a:lstStyle/>
              <a:p>
                <a:pPr marL="214313" lvl="1" indent="-214313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20000"/>
                  </a:spcAft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rgbClr val="C00000"/>
                    </a:solidFill>
                  </a:rPr>
                  <a:t>Advanced stages of drug abuse</a:t>
                </a:r>
              </a:p>
              <a:p>
                <a:pPr marL="214313" lvl="1" indent="-214313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20000"/>
                  </a:spcAft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rgbClr val="C00000"/>
                    </a:solidFill>
                  </a:rPr>
                  <a:t>Return to normal life – need emotional, financial, and job support</a:t>
                </a:r>
              </a:p>
            </p:txBody>
          </p:sp>
        </p:grpSp>
        <p:sp>
          <p:nvSpPr>
            <p:cNvPr id="23" name="Round Same Side Corner Rectangle 22"/>
            <p:cNvSpPr/>
            <p:nvPr/>
          </p:nvSpPr>
          <p:spPr>
            <a:xfrm>
              <a:off x="6310995" y="2704222"/>
              <a:ext cx="2441448" cy="603452"/>
            </a:xfrm>
            <a:prstGeom prst="round2Same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100" dirty="0">
                  <a:solidFill>
                    <a:schemeClr val="bg1"/>
                  </a:solidFill>
                </a:rPr>
                <a:t>Tertiary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45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6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EAB0023-867A-450F-9C5F-C61D158F5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Ministry of Health: </a:t>
            </a:r>
            <a:r>
              <a:rPr lang="en-IN" b="1" dirty="0"/>
              <a:t>‘De-addiction Centres’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E1D892-C80D-4CB8-BC99-75ED6629F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84300"/>
            <a:ext cx="7543800" cy="3303178"/>
          </a:xfrm>
        </p:spPr>
        <p:txBody>
          <a:bodyPr>
            <a:normAutofit/>
          </a:bodyPr>
          <a:lstStyle/>
          <a:p>
            <a:r>
              <a:rPr lang="en-IN" dirty="0"/>
              <a:t>Provision of treatment through Government hospitals</a:t>
            </a:r>
          </a:p>
          <a:p>
            <a:pPr lvl="1"/>
            <a:r>
              <a:rPr lang="en-IN" dirty="0"/>
              <a:t>Establishment of Drug De-addiction Centres (DACs) in medical colleges/district hospitals</a:t>
            </a:r>
          </a:p>
          <a:p>
            <a:pPr marL="150876" lvl="1" indent="0">
              <a:buNone/>
            </a:pPr>
            <a:endParaRPr lang="en-IN" dirty="0"/>
          </a:p>
          <a:p>
            <a:pPr marL="150876" lvl="1" indent="0">
              <a:buNone/>
            </a:pPr>
            <a:r>
              <a:rPr lang="en-IN" sz="2400" dirty="0"/>
              <a:t>122 DACs established in the country</a:t>
            </a:r>
          </a:p>
        </p:txBody>
      </p:sp>
    </p:spTree>
    <p:extLst>
      <p:ext uri="{BB962C8B-B14F-4D97-AF65-F5344CB8AC3E}">
        <p14:creationId xmlns:p14="http://schemas.microsoft.com/office/powerpoint/2010/main" val="66247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6CD1A7-0D40-4435-A985-C17F50DC2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Ministry of Health: ‘De-addiction Centres’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057948-703B-4875-ABBB-83A7141AA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84300"/>
            <a:ext cx="7543800" cy="3479930"/>
          </a:xfrm>
        </p:spPr>
        <p:txBody>
          <a:bodyPr>
            <a:normAutofit/>
          </a:bodyPr>
          <a:lstStyle/>
          <a:p>
            <a:r>
              <a:rPr lang="en-IN" sz="2400" dirty="0"/>
              <a:t>Model of treatment</a:t>
            </a:r>
          </a:p>
          <a:p>
            <a:pPr lvl="1"/>
            <a:r>
              <a:rPr lang="en-IN" sz="2100" dirty="0"/>
              <a:t>Focus on inpatient care</a:t>
            </a:r>
          </a:p>
          <a:p>
            <a:pPr marL="342900" lvl="1" indent="0">
              <a:buNone/>
            </a:pPr>
            <a:endParaRPr lang="en-IN" sz="2100" dirty="0"/>
          </a:p>
          <a:p>
            <a:pPr lvl="1"/>
            <a:r>
              <a:rPr lang="en-IN" sz="2100" dirty="0"/>
              <a:t>Focus on medical aspect of substance use disorder</a:t>
            </a:r>
          </a:p>
          <a:p>
            <a:pPr lvl="2"/>
            <a:r>
              <a:rPr lang="en-IN" sz="1800" dirty="0"/>
              <a:t>Medicines + psychological treatment</a:t>
            </a:r>
          </a:p>
          <a:p>
            <a:pPr lvl="2"/>
            <a:r>
              <a:rPr lang="en-IN" sz="1800" dirty="0"/>
              <a:t>Short-term treatment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Mainly by medical doctor</a:t>
            </a:r>
          </a:p>
          <a:p>
            <a:pPr lvl="1"/>
            <a:endParaRPr lang="en-IN" sz="2100" dirty="0"/>
          </a:p>
        </p:txBody>
      </p:sp>
    </p:spTree>
    <p:extLst>
      <p:ext uri="{BB962C8B-B14F-4D97-AF65-F5344CB8AC3E}">
        <p14:creationId xmlns:p14="http://schemas.microsoft.com/office/powerpoint/2010/main" val="114524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C9BB8A9-7688-421B-9B7E-E410EA08D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Ministry of Health : </a:t>
            </a:r>
            <a:r>
              <a:rPr lang="en-IN" b="1" dirty="0"/>
              <a:t>Drug Treatment Clinics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2C5165-9130-4D0E-B192-308AEA431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84300"/>
            <a:ext cx="7543800" cy="3352669"/>
          </a:xfrm>
        </p:spPr>
        <p:txBody>
          <a:bodyPr>
            <a:normAutofit/>
          </a:bodyPr>
          <a:lstStyle/>
          <a:p>
            <a:r>
              <a:rPr lang="en-IN" dirty="0"/>
              <a:t>“Strengthening DDAP: Establishment of Drug Treatment Clinics (DTC)” </a:t>
            </a:r>
          </a:p>
          <a:p>
            <a:pPr lvl="1"/>
            <a:r>
              <a:rPr lang="en-IN" dirty="0"/>
              <a:t>Developed by NDDTC, and supported by DDAP</a:t>
            </a:r>
          </a:p>
          <a:p>
            <a:pPr lvl="1"/>
            <a:r>
              <a:rPr lang="en-IN" dirty="0"/>
              <a:t>Focus on outpatient care</a:t>
            </a:r>
          </a:p>
          <a:p>
            <a:pPr lvl="1"/>
            <a:r>
              <a:rPr lang="en-IN" dirty="0"/>
              <a:t>Central support to staff (doctor, counsellor and nurse)</a:t>
            </a:r>
          </a:p>
          <a:p>
            <a:pPr lvl="1"/>
            <a:r>
              <a:rPr lang="en-IN" dirty="0"/>
              <a:t>Central procurement of medicines</a:t>
            </a:r>
          </a:p>
          <a:p>
            <a:pPr lvl="1"/>
            <a:r>
              <a:rPr lang="en-IN" dirty="0"/>
              <a:t>Treatment of all SUDs</a:t>
            </a:r>
          </a:p>
          <a:p>
            <a:pPr lvl="1"/>
            <a:r>
              <a:rPr lang="en-IN" dirty="0"/>
              <a:t>Both short-term and long-term treatment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4059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6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EB5822-95DA-4569-AEDF-051B4A230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3600" b="1" dirty="0" smtClean="0"/>
              <a:t>MSJE</a:t>
            </a:r>
            <a:r>
              <a:rPr lang="en-IN" b="1" dirty="0" smtClean="0"/>
              <a:t>: </a:t>
            </a:r>
            <a:r>
              <a:rPr lang="en-IN" b="1" dirty="0"/>
              <a:t>DDRC </a:t>
            </a:r>
            <a:r>
              <a:rPr lang="en-IN" b="1" dirty="0">
                <a:sym typeface="Wingdings" panose="05000000000000000000" pitchFamily="2" charset="2"/>
              </a:rPr>
              <a:t></a:t>
            </a:r>
            <a:r>
              <a:rPr lang="en-IN" b="1" dirty="0"/>
              <a:t>IRCA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824C6A-F21F-4C04-916E-8D9FB201F6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384301"/>
            <a:ext cx="7543800" cy="3430440"/>
          </a:xfrm>
        </p:spPr>
        <p:txBody>
          <a:bodyPr>
            <a:normAutofit/>
          </a:bodyPr>
          <a:lstStyle/>
          <a:p>
            <a:r>
              <a:rPr lang="en-IN" sz="2400" dirty="0"/>
              <a:t>Central scheme to establish drug treatment centres</a:t>
            </a:r>
          </a:p>
          <a:p>
            <a:pPr lvl="1"/>
            <a:r>
              <a:rPr lang="en-IN" sz="2100" dirty="0"/>
              <a:t>Drug Detoxification and Rehabilitation Centres </a:t>
            </a:r>
            <a:r>
              <a:rPr lang="en-IN" sz="2100" dirty="0">
                <a:sym typeface="Wingdings" panose="05000000000000000000" pitchFamily="2" charset="2"/>
              </a:rPr>
              <a:t> Integrated Rehabilitation Centre for Addicts</a:t>
            </a:r>
          </a:p>
          <a:p>
            <a:pPr lvl="1"/>
            <a:r>
              <a:rPr lang="en-IN" sz="2100" dirty="0">
                <a:sym typeface="Wingdings" panose="05000000000000000000" pitchFamily="2" charset="2"/>
              </a:rPr>
              <a:t>Operated by Non-Governmental Organisations (NGOs)</a:t>
            </a:r>
          </a:p>
          <a:p>
            <a:pPr lvl="1"/>
            <a:r>
              <a:rPr lang="en-IN" sz="2100" dirty="0"/>
              <a:t>Provision of grant by Central Government: Recurring grants</a:t>
            </a:r>
          </a:p>
          <a:p>
            <a:pPr lvl="1"/>
            <a:r>
              <a:rPr lang="en-IN" sz="2100" dirty="0"/>
              <a:t>Provision for staff, supplies and other consumables</a:t>
            </a:r>
          </a:p>
          <a:p>
            <a:pPr lvl="1"/>
            <a:endParaRPr lang="en-IN" sz="2100" dirty="0"/>
          </a:p>
          <a:p>
            <a:pPr lvl="1"/>
            <a:endParaRPr lang="en-IN" sz="2100" dirty="0"/>
          </a:p>
          <a:p>
            <a:r>
              <a:rPr lang="en-IN" sz="2400" dirty="0"/>
              <a:t>&gt; 400 IRCAs established till-date</a:t>
            </a:r>
          </a:p>
          <a:p>
            <a:pPr lvl="1"/>
            <a:endParaRPr lang="en-IN" sz="2100" dirty="0"/>
          </a:p>
        </p:txBody>
      </p:sp>
    </p:spTree>
    <p:extLst>
      <p:ext uri="{BB962C8B-B14F-4D97-AF65-F5344CB8AC3E}">
        <p14:creationId xmlns:p14="http://schemas.microsoft.com/office/powerpoint/2010/main" val="55788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61456" y="230086"/>
            <a:ext cx="369745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en-US" sz="2400" dirty="0">
                <a:latin typeface="Cambria" panose="02040503050406030204" pitchFamily="18" charset="0"/>
              </a:rPr>
              <a:t>The usual drug-use ‘career’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93718" y="3503295"/>
            <a:ext cx="149629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Experimentation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98738" y="3503295"/>
            <a:ext cx="2676117" cy="145424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Ø"/>
              <a:defRPr/>
            </a:pPr>
            <a:r>
              <a:rPr lang="en-US" sz="1800" dirty="0"/>
              <a:t>Depends upon</a:t>
            </a:r>
          </a:p>
          <a:p>
            <a:pPr marL="600075" lvl="1" indent="-257175"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Availability</a:t>
            </a:r>
          </a:p>
          <a:p>
            <a:pPr marL="600075" lvl="1" indent="-257175"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Peer pressure</a:t>
            </a:r>
          </a:p>
          <a:p>
            <a:pPr marL="600075" lvl="1" indent="-257175"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Socio-cultural norms</a:t>
            </a:r>
          </a:p>
          <a:p>
            <a:pPr marL="600075" lvl="1" indent="-257175"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Psychological factors</a:t>
            </a:r>
          </a:p>
        </p:txBody>
      </p:sp>
    </p:spTree>
    <p:extLst>
      <p:ext uri="{BB962C8B-B14F-4D97-AF65-F5344CB8AC3E}">
        <p14:creationId xmlns:p14="http://schemas.microsoft.com/office/powerpoint/2010/main" val="185771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34806B-F1E9-4BED-8287-2EC22DA93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MSJE IRCAs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52CEA08-7460-4B9C-A15A-A59838D65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400" dirty="0"/>
              <a:t>Model of treatment</a:t>
            </a:r>
          </a:p>
          <a:p>
            <a:pPr lvl="1"/>
            <a:r>
              <a:rPr lang="en-IN" sz="2100" dirty="0"/>
              <a:t>Inpatient based – 15/30 beds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Focus on psychosocial aspects of substance use disorder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Minor focus on medical treatment</a:t>
            </a:r>
          </a:p>
          <a:p>
            <a:pPr lvl="1"/>
            <a:endParaRPr lang="en-IN" sz="2100" dirty="0"/>
          </a:p>
          <a:p>
            <a:pPr lvl="1"/>
            <a:r>
              <a:rPr lang="en-IN" sz="2100" dirty="0"/>
              <a:t>Led by paramedical/non-medical staff</a:t>
            </a:r>
          </a:p>
          <a:p>
            <a:pPr lvl="1"/>
            <a:endParaRPr lang="en-IN" sz="2100" dirty="0"/>
          </a:p>
          <a:p>
            <a:pPr lvl="1"/>
            <a:endParaRPr lang="en-IN" sz="2100" dirty="0"/>
          </a:p>
        </p:txBody>
      </p:sp>
    </p:spTree>
    <p:extLst>
      <p:ext uri="{BB962C8B-B14F-4D97-AF65-F5344CB8AC3E}">
        <p14:creationId xmlns:p14="http://schemas.microsoft.com/office/powerpoint/2010/main" val="17573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6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04E09FF-1040-4983-8C86-67EC22A2E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Private Sector???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7E2166-B2A3-4CED-BD5C-4BE1D5580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700" dirty="0"/>
              <a:t>Run by individual psychiatrists, psychiatric hospitals, NGOs</a:t>
            </a:r>
          </a:p>
          <a:p>
            <a:pPr lvl="1"/>
            <a:r>
              <a:rPr lang="en-IN" sz="2400" dirty="0"/>
              <a:t>Number?</a:t>
            </a:r>
          </a:p>
          <a:p>
            <a:pPr lvl="1"/>
            <a:endParaRPr lang="en-IN" sz="2400" dirty="0"/>
          </a:p>
          <a:p>
            <a:pPr lvl="1"/>
            <a:r>
              <a:rPr lang="en-IN" sz="2400" dirty="0"/>
              <a:t>Model?</a:t>
            </a:r>
          </a:p>
          <a:p>
            <a:pPr lvl="1"/>
            <a:endParaRPr lang="en-IN" sz="2400" dirty="0"/>
          </a:p>
          <a:p>
            <a:pPr lvl="1"/>
            <a:r>
              <a:rPr lang="en-IN" sz="2400" dirty="0"/>
              <a:t>Standards?</a:t>
            </a:r>
          </a:p>
        </p:txBody>
      </p:sp>
    </p:spTree>
    <p:extLst>
      <p:ext uri="{BB962C8B-B14F-4D97-AF65-F5344CB8AC3E}">
        <p14:creationId xmlns:p14="http://schemas.microsoft.com/office/powerpoint/2010/main" val="113077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46BCE3-AAB2-417E-A21B-0374A719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OF SUD: THE PLAYERS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633E878F-50C4-41DB-BAA3-0F542A54172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22722" y="1497820"/>
          <a:ext cx="7864078" cy="2349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6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EBF1F0-9FC4-4B8D-B4C9-DFA37B108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Harm Reduction: NACO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7071FF1-03F3-465C-A226-AD6AE0E64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Aim: prevention of harms due to drug use, specifically Injecting Drug Use</a:t>
            </a:r>
          </a:p>
          <a:p>
            <a:pPr lvl="1"/>
            <a:r>
              <a:rPr lang="en-IN" dirty="0"/>
              <a:t>National AIDS Control Organisation as the nodal agency</a:t>
            </a:r>
          </a:p>
          <a:p>
            <a:pPr lvl="1"/>
            <a:r>
              <a:rPr lang="en-IN" dirty="0"/>
              <a:t>Focus on HIV prevention</a:t>
            </a:r>
          </a:p>
          <a:p>
            <a:pPr lvl="1"/>
            <a:r>
              <a:rPr lang="en-IN" dirty="0"/>
              <a:t>Establish Targeted Interventions by NGOs</a:t>
            </a:r>
          </a:p>
          <a:p>
            <a:pPr lvl="1"/>
            <a:r>
              <a:rPr lang="en-IN" dirty="0"/>
              <a:t>Establish Opioid Substitution Therapy (OST) by NGOs and Government hospitals</a:t>
            </a:r>
          </a:p>
          <a:p>
            <a:pPr lvl="1"/>
            <a:r>
              <a:rPr lang="en-IN" dirty="0"/>
              <a:t>Status: </a:t>
            </a:r>
          </a:p>
          <a:p>
            <a:pPr lvl="2"/>
            <a:r>
              <a:rPr lang="en-IN" dirty="0"/>
              <a:t>&gt;300 TIs for IDUs</a:t>
            </a:r>
          </a:p>
          <a:p>
            <a:pPr lvl="2"/>
            <a:r>
              <a:rPr lang="en-IN" dirty="0"/>
              <a:t>&gt;200 OST centres</a:t>
            </a:r>
          </a:p>
        </p:txBody>
      </p:sp>
    </p:spTree>
    <p:extLst>
      <p:ext uri="{BB962C8B-B14F-4D97-AF65-F5344CB8AC3E}">
        <p14:creationId xmlns:p14="http://schemas.microsoft.com/office/powerpoint/2010/main" val="33120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CB4997D-7658-4B43-B1EF-E33314249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NACO OST Centres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3F71D8C-C58E-4B1A-A537-BEC38AD9C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Provide opioid agonist medications to IDUs to prevent injecting</a:t>
            </a:r>
          </a:p>
          <a:p>
            <a:pPr lvl="1"/>
            <a:r>
              <a:rPr lang="en-IN" dirty="0"/>
              <a:t>Outpatient model</a:t>
            </a:r>
          </a:p>
          <a:p>
            <a:pPr lvl="1"/>
            <a:r>
              <a:rPr lang="en-IN" dirty="0"/>
              <a:t>Run by doctor, nurse, counsellor and data managers</a:t>
            </a:r>
          </a:p>
          <a:p>
            <a:pPr lvl="1"/>
            <a:r>
              <a:rPr lang="en-IN" dirty="0"/>
              <a:t>Daily dispensing of OST medicine to IDUs: long-term treatment</a:t>
            </a:r>
          </a:p>
          <a:p>
            <a:pPr lvl="1"/>
            <a:r>
              <a:rPr lang="en-IN" dirty="0"/>
              <a:t>Modest psychosocial services</a:t>
            </a:r>
          </a:p>
          <a:p>
            <a:pPr lvl="1"/>
            <a:r>
              <a:rPr lang="en-IN" dirty="0"/>
              <a:t>Does not cater to non-IDU population</a:t>
            </a:r>
          </a:p>
        </p:txBody>
      </p:sp>
    </p:spTree>
    <p:extLst>
      <p:ext uri="{BB962C8B-B14F-4D97-AF65-F5344CB8AC3E}">
        <p14:creationId xmlns:p14="http://schemas.microsoft.com/office/powerpoint/2010/main" val="11564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FB4349-47A6-471E-BC29-B746233C2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Models of treatment of SUD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B43252A-3926-4A51-A84A-A84821BB4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Medical model</a:t>
            </a:r>
          </a:p>
          <a:p>
            <a:r>
              <a:rPr lang="en-IN" dirty="0"/>
              <a:t>Psychological model</a:t>
            </a:r>
          </a:p>
          <a:p>
            <a:r>
              <a:rPr lang="en-IN" dirty="0"/>
              <a:t>12-step facilitation therapy </a:t>
            </a:r>
          </a:p>
          <a:p>
            <a:r>
              <a:rPr lang="en-IN" dirty="0"/>
              <a:t>Therapeutic community</a:t>
            </a:r>
          </a:p>
          <a:p>
            <a:r>
              <a:rPr lang="en-IN" dirty="0"/>
              <a:t>Other approaches</a:t>
            </a:r>
          </a:p>
          <a:p>
            <a:pPr lvl="1"/>
            <a:r>
              <a:rPr lang="en-IN" dirty="0"/>
              <a:t>Naturopathy, Ayurvedic, etc.</a:t>
            </a:r>
          </a:p>
          <a:p>
            <a:pPr lvl="1"/>
            <a:r>
              <a:rPr lang="en-IN" dirty="0"/>
              <a:t>Camp approach</a:t>
            </a:r>
          </a:p>
          <a:p>
            <a:pPr lvl="1"/>
            <a:r>
              <a:rPr lang="en-IN" dirty="0"/>
              <a:t>Faith healers/religious places</a:t>
            </a:r>
          </a:p>
        </p:txBody>
      </p:sp>
    </p:spTree>
    <p:extLst>
      <p:ext uri="{BB962C8B-B14F-4D97-AF65-F5344CB8AC3E}">
        <p14:creationId xmlns:p14="http://schemas.microsoft.com/office/powerpoint/2010/main" val="40201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EB55D2-9B83-4E84-926A-1F441C170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</a:t>
            </a:r>
            <a:r>
              <a:rPr lang="en-IN" b="1" dirty="0"/>
              <a:t>Medical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FA6454-080B-4E77-85D1-2EE7135E0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51064"/>
            <a:ext cx="7886700" cy="4047711"/>
          </a:xfrm>
        </p:spPr>
        <p:txBody>
          <a:bodyPr>
            <a:normAutofit lnSpcReduction="10000"/>
          </a:bodyPr>
          <a:lstStyle/>
          <a:p>
            <a:r>
              <a:rPr lang="en-IN" dirty="0"/>
              <a:t>Emphasis is primarily on pharmacotherapy with secondary psychosocial support</a:t>
            </a:r>
          </a:p>
          <a:p>
            <a:endParaRPr lang="en-IN" dirty="0"/>
          </a:p>
          <a:p>
            <a:r>
              <a:rPr lang="en-IN" dirty="0"/>
              <a:t>Acute withdrawals managed by pharmacological agents. </a:t>
            </a:r>
          </a:p>
          <a:p>
            <a:pPr lvl="1"/>
            <a:r>
              <a:rPr lang="en-IN" dirty="0"/>
              <a:t>Long-acting benzodiazepines are used to treat alcohol and benzodiazepine withdrawal, </a:t>
            </a:r>
          </a:p>
          <a:p>
            <a:pPr lvl="1"/>
            <a:r>
              <a:rPr lang="en-IN" dirty="0"/>
              <a:t>Opioid withdrawals are managed by other opioids, clonidine, or symptomatically. </a:t>
            </a:r>
          </a:p>
          <a:p>
            <a:endParaRPr lang="en-IN" dirty="0"/>
          </a:p>
          <a:p>
            <a:r>
              <a:rPr lang="en-IN" dirty="0"/>
              <a:t>Long-term pharmacotherapy offered for </a:t>
            </a:r>
          </a:p>
          <a:p>
            <a:pPr lvl="1"/>
            <a:r>
              <a:rPr lang="en-IN" dirty="0"/>
              <a:t>Alcohol dependence: anti-craving agents and disulfiram as deterrent agents</a:t>
            </a:r>
          </a:p>
          <a:p>
            <a:pPr lvl="1"/>
            <a:r>
              <a:rPr lang="en-IN" dirty="0"/>
              <a:t>Opioid dependence: Opioid Substitution Therapy (OST) or antagonist maintenance in the form of naltrexone. </a:t>
            </a:r>
          </a:p>
        </p:txBody>
      </p:sp>
    </p:spTree>
    <p:extLst>
      <p:ext uri="{BB962C8B-B14F-4D97-AF65-F5344CB8AC3E}">
        <p14:creationId xmlns:p14="http://schemas.microsoft.com/office/powerpoint/2010/main" val="113526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D34375-1664-415B-BEA6-D4FD05674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</a:t>
            </a:r>
            <a:r>
              <a:rPr lang="en-IN" b="1" dirty="0"/>
              <a:t>Psychological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8D264D2-67E7-4FAC-85BB-3DF088017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Emphasis on management through psychological treatment. </a:t>
            </a:r>
          </a:p>
          <a:p>
            <a:endParaRPr lang="en-IN" dirty="0"/>
          </a:p>
          <a:p>
            <a:r>
              <a:rPr lang="en-IN" dirty="0"/>
              <a:t>Most IRCAs expected to follow this model </a:t>
            </a:r>
          </a:p>
          <a:p>
            <a:pPr lvl="1"/>
            <a:r>
              <a:rPr lang="en-IN" dirty="0"/>
              <a:t>In the initial period of 7-10 days, withdrawals managed through medications</a:t>
            </a:r>
          </a:p>
          <a:p>
            <a:pPr lvl="1"/>
            <a:r>
              <a:rPr lang="en-IN" dirty="0"/>
              <a:t>Followed by counselling for the reminder period of one-month stay in the centre. </a:t>
            </a:r>
          </a:p>
          <a:p>
            <a:endParaRPr lang="en-IN" dirty="0"/>
          </a:p>
          <a:p>
            <a:r>
              <a:rPr lang="en-IN" dirty="0"/>
              <a:t>Various types of counselling </a:t>
            </a:r>
          </a:p>
          <a:p>
            <a:pPr lvl="1"/>
            <a:r>
              <a:rPr lang="en-IN" dirty="0"/>
              <a:t>one-to-one, group, family, relapse prevention, etc. </a:t>
            </a:r>
          </a:p>
          <a:p>
            <a:pPr lvl="2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3008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F1243C-E0A1-47FF-B92E-4A2887817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</a:t>
            </a:r>
            <a:r>
              <a:rPr lang="en-IN" b="1" dirty="0"/>
              <a:t>12-step </a:t>
            </a:r>
            <a:r>
              <a:rPr lang="en-IN" b="1" dirty="0" smtClean="0"/>
              <a:t>facilitation / Anonymous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7CBA62-6D5D-44C8-A02E-544E4E699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Individuals suffering from a particular substance use problem help each other to come out of substance use and maintain sobriety</a:t>
            </a:r>
          </a:p>
          <a:p>
            <a:endParaRPr lang="en-IN" dirty="0"/>
          </a:p>
          <a:p>
            <a:r>
              <a:rPr lang="en-IN" dirty="0"/>
              <a:t>‘Alcoholic Anonymous, AA’; Narcotic Anonymous, NA</a:t>
            </a:r>
          </a:p>
          <a:p>
            <a:endParaRPr lang="en-IN" dirty="0"/>
          </a:p>
          <a:p>
            <a:r>
              <a:rPr lang="en-IN" dirty="0"/>
              <a:t>Centres, mainly private, offer treatment based on the twelve steps of AA/NA, called as 12-step facilitation therapy</a:t>
            </a:r>
          </a:p>
        </p:txBody>
      </p:sp>
    </p:spTree>
    <p:extLst>
      <p:ext uri="{BB962C8B-B14F-4D97-AF65-F5344CB8AC3E}">
        <p14:creationId xmlns:p14="http://schemas.microsoft.com/office/powerpoint/2010/main" val="314874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57745" y="230086"/>
            <a:ext cx="369745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en-US" sz="2400" dirty="0">
                <a:latin typeface="Cambria" panose="02040503050406030204" pitchFamily="18" charset="0"/>
              </a:rPr>
              <a:t>The usual drug-use ‘career’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93718" y="3503295"/>
            <a:ext cx="149629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Experimentation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086100" y="2646045"/>
            <a:ext cx="205740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Occasional / Irregular  use</a:t>
            </a:r>
          </a:p>
        </p:txBody>
      </p:sp>
      <p:sp>
        <p:nvSpPr>
          <p:cNvPr id="12" name="Bent Arrow 11"/>
          <p:cNvSpPr/>
          <p:nvPr/>
        </p:nvSpPr>
        <p:spPr>
          <a:xfrm>
            <a:off x="2486545" y="2761385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68191" y="2637804"/>
            <a:ext cx="2514600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1800" dirty="0"/>
              <a:t>Depends upon</a:t>
            </a:r>
          </a:p>
          <a:p>
            <a:pPr marL="600075" lvl="1" indent="-257175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500" dirty="0"/>
              <a:t>Initial experiences</a:t>
            </a:r>
          </a:p>
          <a:p>
            <a:pPr marL="600075" lvl="1" indent="-257175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1500" dirty="0"/>
              <a:t>Peer pressure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6157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67B431B-E7EE-43F1-AF43-C521B4A57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</a:t>
            </a:r>
            <a:r>
              <a:rPr lang="en-IN" sz="3000" b="1" dirty="0"/>
              <a:t>Therapeutic Community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751F2C5-9B19-4EF1-8D27-C9323827D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2879"/>
            <a:ext cx="7886700" cy="3706778"/>
          </a:xfrm>
        </p:spPr>
        <p:txBody>
          <a:bodyPr>
            <a:normAutofit fontScale="92500"/>
          </a:bodyPr>
          <a:lstStyle/>
          <a:p>
            <a:r>
              <a:rPr lang="en-IN" sz="1800" dirty="0"/>
              <a:t>Therapeutic community (TC) also based on self-help model of recovery, but in residential settings. </a:t>
            </a:r>
          </a:p>
          <a:p>
            <a:endParaRPr lang="en-IN" sz="1800" dirty="0"/>
          </a:p>
          <a:p>
            <a:r>
              <a:rPr lang="en-IN" sz="1800" dirty="0"/>
              <a:t>Aims to focus on the whole person and overall lifestyle change, rather than mere abstinence from drugs. </a:t>
            </a:r>
          </a:p>
          <a:p>
            <a:endParaRPr lang="en-IN" sz="1800" dirty="0"/>
          </a:p>
          <a:p>
            <a:r>
              <a:rPr lang="en-IN" sz="1800" dirty="0"/>
              <a:t>TC is usually a long-term residential facility, often lasting for 6-12 months or more.  </a:t>
            </a:r>
          </a:p>
          <a:p>
            <a:endParaRPr lang="en-IN" sz="1800" dirty="0"/>
          </a:p>
          <a:p>
            <a:r>
              <a:rPr lang="en-IN" sz="1800" dirty="0"/>
              <a:t>Medications are often not used either in the acute withdrawal stage or over long period of time. </a:t>
            </a:r>
          </a:p>
          <a:p>
            <a:endParaRPr lang="en-IN" sz="1800" dirty="0"/>
          </a:p>
          <a:p>
            <a:r>
              <a:rPr lang="en-IN" sz="1800" dirty="0"/>
              <a:t>Centres, particularly in private sector, claim to use the TC model of treatment</a:t>
            </a:r>
          </a:p>
        </p:txBody>
      </p:sp>
    </p:spTree>
    <p:extLst>
      <p:ext uri="{BB962C8B-B14F-4D97-AF65-F5344CB8AC3E}">
        <p14:creationId xmlns:p14="http://schemas.microsoft.com/office/powerpoint/2010/main" val="11474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436A42-ADF7-4E73-9EE4-3DA511E0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</a:t>
            </a:r>
            <a:r>
              <a:rPr lang="en-IN" b="1" dirty="0"/>
              <a:t>Camp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97BBCE-06B3-4B1D-AE07-155C10323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Used by NGOs as well as some Government drug treatment service providers. </a:t>
            </a:r>
          </a:p>
          <a:p>
            <a:endParaRPr lang="en-IN" dirty="0"/>
          </a:p>
          <a:p>
            <a:r>
              <a:rPr lang="en-IN" dirty="0"/>
              <a:t>Involves holding ‘camps’, in which awareness is generated in the community, and </a:t>
            </a:r>
          </a:p>
          <a:p>
            <a:endParaRPr lang="en-IN" dirty="0"/>
          </a:p>
          <a:p>
            <a:r>
              <a:rPr lang="en-IN" dirty="0"/>
              <a:t>preliminary treatment is provided to the identified substance users using resources generated from the community itself</a:t>
            </a:r>
          </a:p>
        </p:txBody>
      </p:sp>
    </p:spTree>
    <p:extLst>
      <p:ext uri="{BB962C8B-B14F-4D97-AF65-F5344CB8AC3E}">
        <p14:creationId xmlns:p14="http://schemas.microsoft.com/office/powerpoint/2010/main" val="3831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746B3E5-68C7-4F34-8F71-FA02E7366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Models of treatment: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F4C6D3-1AF3-4947-A567-8153C85A6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Religious Institutions</a:t>
            </a:r>
          </a:p>
          <a:p>
            <a:endParaRPr lang="en-IN" dirty="0"/>
          </a:p>
          <a:p>
            <a:r>
              <a:rPr lang="en-IN" dirty="0"/>
              <a:t>Faith healers</a:t>
            </a:r>
          </a:p>
          <a:p>
            <a:endParaRPr lang="en-IN" dirty="0"/>
          </a:p>
          <a:p>
            <a:r>
              <a:rPr lang="en-IN" dirty="0"/>
              <a:t>Ayurvedic, Naturopathy</a:t>
            </a:r>
          </a:p>
        </p:txBody>
      </p:sp>
    </p:spTree>
    <p:extLst>
      <p:ext uri="{BB962C8B-B14F-4D97-AF65-F5344CB8AC3E}">
        <p14:creationId xmlns:p14="http://schemas.microsoft.com/office/powerpoint/2010/main" val="168426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2030F3-A959-4CCA-8F5F-D9C75254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Summing up…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89FED8-0D42-4044-A64D-1BC0E6CE9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7953"/>
            <a:ext cx="3568148" cy="3774281"/>
          </a:xfrm>
          <a:prstGeom prst="snip1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dirty="0"/>
              <a:t>Government sector</a:t>
            </a:r>
          </a:p>
          <a:p>
            <a:pPr lvl="1"/>
            <a:r>
              <a:rPr lang="en-IN" dirty="0"/>
              <a:t>General hospitals</a:t>
            </a:r>
          </a:p>
          <a:p>
            <a:pPr lvl="1"/>
            <a:r>
              <a:rPr lang="en-IN" dirty="0"/>
              <a:t>Specialised De-addiction Centres</a:t>
            </a:r>
          </a:p>
          <a:p>
            <a:pPr lvl="1"/>
            <a:r>
              <a:rPr lang="en-IN" dirty="0"/>
              <a:t>OST centre</a:t>
            </a:r>
          </a:p>
          <a:p>
            <a:endParaRPr lang="en-IN" dirty="0"/>
          </a:p>
          <a:p>
            <a:r>
              <a:rPr lang="en-IN" dirty="0"/>
              <a:t>NGOs</a:t>
            </a:r>
          </a:p>
          <a:p>
            <a:pPr lvl="1"/>
            <a:r>
              <a:rPr lang="en-IN" dirty="0"/>
              <a:t>De-addiction Centres</a:t>
            </a:r>
          </a:p>
          <a:p>
            <a:pPr lvl="1"/>
            <a:r>
              <a:rPr lang="en-IN" dirty="0"/>
              <a:t>OST centres</a:t>
            </a:r>
          </a:p>
          <a:p>
            <a:pPr lvl="1"/>
            <a:r>
              <a:rPr lang="en-IN" dirty="0"/>
              <a:t>TI programmes</a:t>
            </a:r>
          </a:p>
          <a:p>
            <a:endParaRPr lang="en-I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FCDAC8-4178-4060-BEEA-92BC3BCAA1C8}"/>
              </a:ext>
            </a:extLst>
          </p:cNvPr>
          <p:cNvSpPr txBox="1">
            <a:spLocks/>
          </p:cNvSpPr>
          <p:nvPr/>
        </p:nvSpPr>
        <p:spPr>
          <a:xfrm>
            <a:off x="4485025" y="1167953"/>
            <a:ext cx="3568148" cy="3774281"/>
          </a:xfrm>
          <a:prstGeom prst="snip1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68580" tIns="34290" rIns="68580" bIns="3429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/>
              <a:t>Private</a:t>
            </a:r>
          </a:p>
          <a:p>
            <a:pPr lvl="1"/>
            <a:r>
              <a:rPr lang="en-IN" dirty="0"/>
              <a:t>Medical doctors/hospital</a:t>
            </a:r>
          </a:p>
          <a:p>
            <a:pPr lvl="1"/>
            <a:r>
              <a:rPr lang="en-IN" dirty="0"/>
              <a:t>De-addiction centres</a:t>
            </a:r>
          </a:p>
          <a:p>
            <a:endParaRPr lang="en-IN" dirty="0"/>
          </a:p>
          <a:p>
            <a:r>
              <a:rPr lang="en-IN" dirty="0"/>
              <a:t>De-addiction camps</a:t>
            </a:r>
          </a:p>
          <a:p>
            <a:endParaRPr lang="en-IN" dirty="0"/>
          </a:p>
          <a:p>
            <a:r>
              <a:rPr lang="en-IN" dirty="0"/>
              <a:t>TC programmes</a:t>
            </a:r>
          </a:p>
          <a:p>
            <a:endParaRPr lang="en-IN" dirty="0"/>
          </a:p>
          <a:p>
            <a:r>
              <a:rPr lang="en-IN" dirty="0"/>
              <a:t>Faith healers/religious institutions</a:t>
            </a:r>
          </a:p>
        </p:txBody>
      </p:sp>
    </p:spTree>
    <p:extLst>
      <p:ext uri="{BB962C8B-B14F-4D97-AF65-F5344CB8AC3E}">
        <p14:creationId xmlns:p14="http://schemas.microsoft.com/office/powerpoint/2010/main" val="2069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362655-DBB5-487F-BC78-8E68DB49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Summing up…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DCAA177-A4C4-4E98-A444-F0ACF0E35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Counselling</a:t>
            </a:r>
          </a:p>
          <a:p>
            <a:r>
              <a:rPr lang="en-IN" dirty="0"/>
              <a:t>Medications general</a:t>
            </a:r>
          </a:p>
          <a:p>
            <a:r>
              <a:rPr lang="en-IN" dirty="0"/>
              <a:t>Medications for drug treatment for days/weeks</a:t>
            </a:r>
          </a:p>
          <a:p>
            <a:r>
              <a:rPr lang="en-IN" dirty="0"/>
              <a:t>Drug treatment medicines taken on daily basis for months (e.g. OST)</a:t>
            </a:r>
          </a:p>
          <a:p>
            <a:r>
              <a:rPr lang="en-IN" dirty="0"/>
              <a:t>Drug treatment medicines on take-home basis for months (e.g. alcohol, antagonist treatment)</a:t>
            </a:r>
          </a:p>
          <a:p>
            <a:r>
              <a:rPr lang="en-IN" dirty="0"/>
              <a:t>Other forms of treatment</a:t>
            </a:r>
          </a:p>
        </p:txBody>
      </p:sp>
    </p:spTree>
    <p:extLst>
      <p:ext uri="{BB962C8B-B14F-4D97-AF65-F5344CB8AC3E}">
        <p14:creationId xmlns:p14="http://schemas.microsoft.com/office/powerpoint/2010/main" val="193731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7388" y="1170445"/>
            <a:ext cx="4397693" cy="208710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5400" b="1" dirty="0" smtClean="0">
                <a:latin typeface="Garamond" panose="02020404030301010803" pitchFamily="18" charset="0"/>
              </a:rPr>
              <a:t>Thank you </a:t>
            </a:r>
            <a:endParaRPr lang="en-US" sz="5400" b="1" dirty="0">
              <a:latin typeface="Garamond" panose="020204040303010108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0951" y="4259301"/>
            <a:ext cx="4542672" cy="53091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r" defTabSz="685783"/>
            <a:r>
              <a:rPr lang="en-US" sz="150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National Drug Dependence Treatment Centre</a:t>
            </a:r>
            <a:br>
              <a:rPr lang="en-US" sz="150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</a:br>
            <a:r>
              <a:rPr lang="en-US" sz="1500" spc="-89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AIIMS</a:t>
            </a:r>
            <a:r>
              <a:rPr lang="en-US" sz="1500" spc="-89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, </a:t>
            </a:r>
            <a:r>
              <a:rPr lang="en-US" sz="1500" spc="-89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New Delhi</a:t>
            </a:r>
            <a:endParaRPr lang="en-US" sz="1500" spc="-89" dirty="0">
              <a:solidFill>
                <a:srgbClr val="5B9BD5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72" y="4145359"/>
            <a:ext cx="699930" cy="7851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066800" y="361950"/>
            <a:ext cx="3962615" cy="53091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/>
            <a:r>
              <a:rPr lang="en-US" sz="1500" dirty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Ministry of Social Justice and Empowerment, Government of India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25" y="109443"/>
            <a:ext cx="627690" cy="106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59230" y="261259"/>
            <a:ext cx="369745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en-US" sz="2400" dirty="0">
                <a:latin typeface="Cambria" panose="02040503050406030204" pitchFamily="18" charset="0"/>
              </a:rPr>
              <a:t>The usual drug-use ‘career’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83327" y="3503295"/>
            <a:ext cx="1506681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Experimentation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086100" y="2646045"/>
            <a:ext cx="205740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Occasional / Irregular  use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792807" y="1788795"/>
            <a:ext cx="148590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Regular  use</a:t>
            </a:r>
          </a:p>
        </p:txBody>
      </p:sp>
      <p:sp>
        <p:nvSpPr>
          <p:cNvPr id="12" name="Bent Arrow 11"/>
          <p:cNvSpPr/>
          <p:nvPr/>
        </p:nvSpPr>
        <p:spPr>
          <a:xfrm>
            <a:off x="2486545" y="2761385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4117398" y="1904135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9"/>
          <p:cNvSpPr txBox="1">
            <a:spLocks noChangeArrowheads="1"/>
          </p:cNvSpPr>
          <p:nvPr/>
        </p:nvSpPr>
        <p:spPr>
          <a:xfrm>
            <a:off x="5759161" y="2343150"/>
            <a:ext cx="2241839" cy="1049742"/>
          </a:xfrm>
          <a:prstGeom prst="rect">
            <a:avLst/>
          </a:prstGeom>
          <a:noFill/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en-US" sz="1400" dirty="0"/>
              <a:t>May be ‘harmful use’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sz="1400" dirty="0"/>
              <a:t>Symptoms of harm start appearing</a:t>
            </a:r>
          </a:p>
        </p:txBody>
      </p:sp>
    </p:spTree>
    <p:extLst>
      <p:ext uri="{BB962C8B-B14F-4D97-AF65-F5344CB8AC3E}">
        <p14:creationId xmlns:p14="http://schemas.microsoft.com/office/powerpoint/2010/main" val="523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61456" y="240477"/>
            <a:ext cx="369745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en-US" sz="2400" dirty="0">
                <a:latin typeface="Cambria" panose="02040503050406030204" pitchFamily="18" charset="0"/>
              </a:rPr>
              <a:t>The usual drug-use ‘career’</a:t>
            </a:r>
            <a:endParaRPr 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714500" y="3503295"/>
            <a:ext cx="1475508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Experimentation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086100" y="2646045"/>
            <a:ext cx="205740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Occasional / Irregular  use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792807" y="1788795"/>
            <a:ext cx="148590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Regular  use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17623" y="951548"/>
            <a:ext cx="2000250" cy="4400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spcBef>
                <a:spcPct val="0"/>
              </a:spcBef>
            </a:pPr>
            <a:r>
              <a:rPr lang="en-US" altLang="en-US" b="1" dirty="0"/>
              <a:t>Dependence / Addiction</a:t>
            </a:r>
          </a:p>
        </p:txBody>
      </p:sp>
      <p:sp>
        <p:nvSpPr>
          <p:cNvPr id="12" name="Bent Arrow 11"/>
          <p:cNvSpPr/>
          <p:nvPr/>
        </p:nvSpPr>
        <p:spPr>
          <a:xfrm>
            <a:off x="2486545" y="2761385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4117398" y="1904135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>
            <a:off x="5344045" y="1028701"/>
            <a:ext cx="485255" cy="649432"/>
          </a:xfrm>
          <a:prstGeom prst="ben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6973" y="332510"/>
            <a:ext cx="7772400" cy="622343"/>
          </a:xfrm>
        </p:spPr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70C0"/>
                </a:solidFill>
                <a:latin typeface="+mn-lt"/>
              </a:rPr>
              <a:t>IMPORTANT TO REMEMBER</a:t>
            </a:r>
            <a:endParaRPr lang="en-GB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799" y="945574"/>
            <a:ext cx="7897091" cy="3771900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100" dirty="0"/>
              <a:t>An individual passes through different stages before becoming ‘dependent’ on a particular substance</a:t>
            </a:r>
          </a:p>
          <a:p>
            <a:endParaRPr lang="en-US" altLang="en-US" sz="2100" dirty="0"/>
          </a:p>
          <a:p>
            <a:r>
              <a:rPr lang="en-US" altLang="en-US" sz="2100" dirty="0"/>
              <a:t>Not every individual using/experimenting with substance goes on to become ‘dependent’ on the substance</a:t>
            </a:r>
          </a:p>
          <a:p>
            <a:endParaRPr lang="en-US" altLang="en-US" sz="2100" dirty="0"/>
          </a:p>
          <a:p>
            <a:r>
              <a:rPr lang="en-US" altLang="en-US" sz="2100" dirty="0"/>
              <a:t>Multiple biological and environmental factors govern the progression of an individual from one stage to </a:t>
            </a:r>
            <a:r>
              <a:rPr lang="en-US" altLang="en-US" sz="2100" dirty="0" smtClean="0"/>
              <a:t>next</a:t>
            </a:r>
          </a:p>
          <a:p>
            <a:endParaRPr lang="en-US" altLang="en-US" sz="2100" dirty="0" smtClean="0"/>
          </a:p>
          <a:p>
            <a:r>
              <a:rPr lang="en-US" altLang="en-US" sz="2100" b="1" dirty="0" smtClean="0"/>
              <a:t>How do we differentiate those who are using the substance in moderation with those who are having problems with its use?</a:t>
            </a:r>
            <a:endParaRPr lang="en-US" altLang="en-US" sz="2100" b="1" dirty="0"/>
          </a:p>
        </p:txBody>
      </p:sp>
    </p:spTree>
    <p:extLst>
      <p:ext uri="{BB962C8B-B14F-4D97-AF65-F5344CB8AC3E}">
        <p14:creationId xmlns:p14="http://schemas.microsoft.com/office/powerpoint/2010/main" val="423859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14900" y="1028700"/>
            <a:ext cx="2400300" cy="3257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10632" y="1028700"/>
            <a:ext cx="2400300" cy="3257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12847" y="1028701"/>
            <a:ext cx="1930553" cy="228780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450"/>
              </a:spcBef>
            </a:pPr>
            <a:r>
              <a:rPr lang="en-US" sz="3200" b="1" u="sng" dirty="0" smtClean="0">
                <a:solidFill>
                  <a:schemeClr val="accent2">
                    <a:lumMod val="75000"/>
                  </a:schemeClr>
                </a:solidFill>
              </a:rPr>
              <a:t>USE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sz="1800" dirty="0"/>
          </a:p>
          <a:p>
            <a:pPr algn="ctr">
              <a:spcBef>
                <a:spcPts val="450"/>
              </a:spcBef>
            </a:pPr>
            <a:r>
              <a:rPr lang="en-US" sz="1800" b="1" dirty="0"/>
              <a:t>The ingestion of alcohol or other drugs without the experience of any negative consequences.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63279" y="287979"/>
            <a:ext cx="4014497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Drug Use related Terms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43500" y="1028701"/>
            <a:ext cx="2000250" cy="245451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ts val="450"/>
              </a:spcBef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For example</a:t>
            </a:r>
            <a:endParaRPr lang="en-US" sz="1800" dirty="0"/>
          </a:p>
          <a:p>
            <a:pPr algn="ctr">
              <a:spcBef>
                <a:spcPts val="450"/>
              </a:spcBef>
            </a:pPr>
            <a:r>
              <a:rPr lang="en-US" sz="1800" b="1" dirty="0"/>
              <a:t>If an individual drank alcohol at a party and no negative consequences emerged </a:t>
            </a:r>
            <a:r>
              <a:rPr lang="en-US" sz="1800" b="1" dirty="0">
                <a:sym typeface="Wingdings" panose="05000000000000000000" pitchFamily="2" charset="2"/>
              </a:rPr>
              <a:t> </a:t>
            </a:r>
            <a:r>
              <a:rPr lang="en-US" sz="1800" b="1" dirty="0"/>
              <a:t>USED ALCOHOL</a:t>
            </a:r>
          </a:p>
        </p:txBody>
      </p:sp>
      <p:pic>
        <p:nvPicPr>
          <p:cNvPr id="1026" name="Picture 2" descr="http://www.ifairer.com/article_image/say-no-to-coffee-and-yes-to-beerknow-why-1386405344-coffee-beer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1" y="3543301"/>
            <a:ext cx="1259341" cy="111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78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2154</Words>
  <Application>Microsoft Office PowerPoint</Application>
  <PresentationFormat>On-screen Show (16:9)</PresentationFormat>
  <Paragraphs>444</Paragraphs>
  <Slides>55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55</vt:i4>
      </vt:variant>
    </vt:vector>
  </HeadingPairs>
  <TitlesOfParts>
    <vt:vector size="67" baseType="lpstr">
      <vt:lpstr>Archer Semibold</vt:lpstr>
      <vt:lpstr>ArcherPro Semibold</vt:lpstr>
      <vt:lpstr>Arial</vt:lpstr>
      <vt:lpstr>Arial Narrow</vt:lpstr>
      <vt:lpstr>Calibri</vt:lpstr>
      <vt:lpstr>Calibri Light</vt:lpstr>
      <vt:lpstr>Cambria</vt:lpstr>
      <vt:lpstr>Garamond</vt:lpstr>
      <vt:lpstr>Wingdings</vt:lpstr>
      <vt:lpstr>Office Theme</vt:lpstr>
      <vt:lpstr>1_Office Theme</vt:lpstr>
      <vt:lpstr>2_Office Theme</vt:lpstr>
      <vt:lpstr>National Survey on Extent and Pattern of Substance Use in India</vt:lpstr>
      <vt:lpstr>PowerPoint Presentation</vt:lpstr>
      <vt:lpstr>Differential risk of harms with use of drugs</vt:lpstr>
      <vt:lpstr>PowerPoint Presentation</vt:lpstr>
      <vt:lpstr>PowerPoint Presentation</vt:lpstr>
      <vt:lpstr>PowerPoint Presentation</vt:lpstr>
      <vt:lpstr>PowerPoint Presentation</vt:lpstr>
      <vt:lpstr>IMPORTANT TO REMEMBER</vt:lpstr>
      <vt:lpstr>PowerPoint Presentation</vt:lpstr>
      <vt:lpstr>PowerPoint Presentation</vt:lpstr>
      <vt:lpstr>DEPENDENCE SYNDROME</vt:lpstr>
      <vt:lpstr>DEPENDENCE SYNDROME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Progression from use to dependence</vt:lpstr>
      <vt:lpstr>Progression from use to dependence</vt:lpstr>
      <vt:lpstr>PowerPoint Presentation</vt:lpstr>
      <vt:lpstr>Assessing substance use disorder</vt:lpstr>
      <vt:lpstr>Assessing substance use disorder: Structured questionnaire</vt:lpstr>
      <vt:lpstr>Alcohol, Smoking and Substance Involvement Screening Test (ASSIST)</vt:lpstr>
      <vt:lpstr>ASSIST</vt:lpstr>
      <vt:lpstr>ASSIST</vt:lpstr>
      <vt:lpstr>PowerPoint Presentation</vt:lpstr>
      <vt:lpstr>Individual with substance use disorder: Drug cycle</vt:lpstr>
      <vt:lpstr>Remission </vt:lpstr>
      <vt:lpstr>MANAGEMENT OF SUD: THE PLAYERS</vt:lpstr>
      <vt:lpstr>PowerPoint Presentation</vt:lpstr>
      <vt:lpstr>MANAGEMENT OF SUD: THE PLAYERS</vt:lpstr>
      <vt:lpstr>PowerPoint Presentation</vt:lpstr>
      <vt:lpstr>MANAGEMENT OF SUD: THE PLAYERS</vt:lpstr>
      <vt:lpstr>Ministry of Health: ‘De-addiction Centres’</vt:lpstr>
      <vt:lpstr>Ministry of Health: ‘De-addiction Centres’</vt:lpstr>
      <vt:lpstr>Ministry of Health : Drug Treatment Clinics</vt:lpstr>
      <vt:lpstr>MANAGEMENT OF SUD: THE PLAYERS</vt:lpstr>
      <vt:lpstr>MSJE: DDRC IRCA</vt:lpstr>
      <vt:lpstr>MSJE IRCAs</vt:lpstr>
      <vt:lpstr>MANAGEMENT OF SUD: THE PLAYERS</vt:lpstr>
      <vt:lpstr>Private Sector???</vt:lpstr>
      <vt:lpstr>MANAGEMENT OF SUD: THE PLAYERS</vt:lpstr>
      <vt:lpstr>Harm Reduction: NACO</vt:lpstr>
      <vt:lpstr>NACO OST Centres</vt:lpstr>
      <vt:lpstr>Models of treatment of SUD</vt:lpstr>
      <vt:lpstr>Models of treatment: Medical model</vt:lpstr>
      <vt:lpstr>Models of treatment: Psychological</vt:lpstr>
      <vt:lpstr>Models of treatment: 12-step facilitation / Anonymous</vt:lpstr>
      <vt:lpstr>Models of treatment: Therapeutic Community</vt:lpstr>
      <vt:lpstr>Models of treatment: Camp approach</vt:lpstr>
      <vt:lpstr>Models of treatment: Others</vt:lpstr>
      <vt:lpstr>Summing up…</vt:lpstr>
      <vt:lpstr>Summing up…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 Use Disorders Terminologies</dc:title>
  <dc:creator>Ravindra Rao</dc:creator>
  <cp:lastModifiedBy>Alok Agrawal</cp:lastModifiedBy>
  <cp:revision>15</cp:revision>
  <dcterms:created xsi:type="dcterms:W3CDTF">2017-12-19T12:51:39Z</dcterms:created>
  <dcterms:modified xsi:type="dcterms:W3CDTF">2018-01-09T15:43:17Z</dcterms:modified>
</cp:coreProperties>
</file>