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17"/>
  </p:notesMasterIdLst>
  <p:sldIdLst>
    <p:sldId id="271" r:id="rId3"/>
    <p:sldId id="258" r:id="rId4"/>
    <p:sldId id="259" r:id="rId5"/>
    <p:sldId id="261" r:id="rId6"/>
    <p:sldId id="260" r:id="rId7"/>
    <p:sldId id="263" r:id="rId8"/>
    <p:sldId id="262" r:id="rId9"/>
    <p:sldId id="264" r:id="rId10"/>
    <p:sldId id="266" r:id="rId11"/>
    <p:sldId id="267" r:id="rId12"/>
    <p:sldId id="265" r:id="rId13"/>
    <p:sldId id="268" r:id="rId14"/>
    <p:sldId id="269" r:id="rId15"/>
    <p:sldId id="27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3875" autoAdjust="0"/>
  </p:normalViewPr>
  <p:slideViewPr>
    <p:cSldViewPr snapToGrid="0">
      <p:cViewPr varScale="1">
        <p:scale>
          <a:sx n="83" d="100"/>
          <a:sy n="83" d="100"/>
        </p:scale>
        <p:origin x="36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5/10/relationships/revisionInfo" Target="revisionInfo.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E5D79E-9FF0-4AE5-BED2-7AB2BE6CA362}" type="doc">
      <dgm:prSet loTypeId="urn:diagrams.loki3.com/BracketList" loCatId="list" qsTypeId="urn:microsoft.com/office/officeart/2005/8/quickstyle/simple1" qsCatId="simple" csTypeId="urn:microsoft.com/office/officeart/2005/8/colors/accent1_2" csCatId="accent1" phldr="1"/>
      <dgm:spPr/>
      <dgm:t>
        <a:bodyPr/>
        <a:lstStyle/>
        <a:p>
          <a:endParaRPr lang="en-US"/>
        </a:p>
      </dgm:t>
    </dgm:pt>
    <dgm:pt modelId="{5BAA4DAB-F020-4C29-AF63-9627F59153AF}">
      <dgm:prSet phldrT="[Text]"/>
      <dgm:spPr/>
      <dgm:t>
        <a:bodyPr/>
        <a:lstStyle/>
        <a:p>
          <a:r>
            <a:rPr lang="en-US" b="1" dirty="0"/>
            <a:t>Questionnaire A</a:t>
          </a:r>
        </a:p>
      </dgm:t>
    </dgm:pt>
    <dgm:pt modelId="{1339A333-D61E-4B36-B267-2034A0263B20}" type="parTrans" cxnId="{CC58B3E1-5226-4D90-863A-33830BB6BDA6}">
      <dgm:prSet/>
      <dgm:spPr/>
      <dgm:t>
        <a:bodyPr/>
        <a:lstStyle/>
        <a:p>
          <a:endParaRPr lang="en-US" b="1"/>
        </a:p>
      </dgm:t>
    </dgm:pt>
    <dgm:pt modelId="{6AF00F79-9B07-475E-8F7E-762C85882589}" type="sibTrans" cxnId="{CC58B3E1-5226-4D90-863A-33830BB6BDA6}">
      <dgm:prSet/>
      <dgm:spPr/>
      <dgm:t>
        <a:bodyPr/>
        <a:lstStyle/>
        <a:p>
          <a:endParaRPr lang="en-US" b="1"/>
        </a:p>
      </dgm:t>
    </dgm:pt>
    <dgm:pt modelId="{B7784993-ACD4-4BAA-B481-5C0944CD524D}">
      <dgm:prSet phldrT="[Text]"/>
      <dgm:spPr/>
      <dgm:t>
        <a:bodyPr/>
        <a:lstStyle/>
        <a:p>
          <a:r>
            <a:rPr lang="en-US" b="1" dirty="0"/>
            <a:t>Applied to the ‘</a:t>
          </a:r>
          <a:r>
            <a:rPr lang="en-US" b="1" u="sng" dirty="0"/>
            <a:t>Head of household</a:t>
          </a:r>
          <a:r>
            <a:rPr lang="en-US" b="1" dirty="0"/>
            <a:t>’</a:t>
          </a:r>
        </a:p>
      </dgm:t>
    </dgm:pt>
    <dgm:pt modelId="{82874249-4D15-4F70-9F10-B76140D723DE}" type="parTrans" cxnId="{72508FA9-A7EA-44F6-8863-3F549125FB0F}">
      <dgm:prSet/>
      <dgm:spPr/>
      <dgm:t>
        <a:bodyPr/>
        <a:lstStyle/>
        <a:p>
          <a:endParaRPr lang="en-US" b="1"/>
        </a:p>
      </dgm:t>
    </dgm:pt>
    <dgm:pt modelId="{2FF1B848-4DC8-4A0C-9743-B4BA07F9DF69}" type="sibTrans" cxnId="{72508FA9-A7EA-44F6-8863-3F549125FB0F}">
      <dgm:prSet/>
      <dgm:spPr/>
      <dgm:t>
        <a:bodyPr/>
        <a:lstStyle/>
        <a:p>
          <a:endParaRPr lang="en-US" b="1"/>
        </a:p>
      </dgm:t>
    </dgm:pt>
    <dgm:pt modelId="{0893429D-E2EA-4D7C-9960-39E8B4654A37}">
      <dgm:prSet phldrT="[Text]"/>
      <dgm:spPr/>
      <dgm:t>
        <a:bodyPr/>
        <a:lstStyle/>
        <a:p>
          <a:r>
            <a:rPr lang="en-US" b="1" dirty="0"/>
            <a:t>Questionnaire B1</a:t>
          </a:r>
        </a:p>
      </dgm:t>
    </dgm:pt>
    <dgm:pt modelId="{A4B165E4-7247-4864-B4D0-1F3F8DFEA53D}" type="parTrans" cxnId="{C6AAB0A2-1F31-4F9A-91CB-3496AB472646}">
      <dgm:prSet/>
      <dgm:spPr/>
      <dgm:t>
        <a:bodyPr/>
        <a:lstStyle/>
        <a:p>
          <a:endParaRPr lang="en-US" b="1"/>
        </a:p>
      </dgm:t>
    </dgm:pt>
    <dgm:pt modelId="{D5E1D651-0A46-499D-A4E7-88A88856232D}" type="sibTrans" cxnId="{C6AAB0A2-1F31-4F9A-91CB-3496AB472646}">
      <dgm:prSet/>
      <dgm:spPr/>
      <dgm:t>
        <a:bodyPr/>
        <a:lstStyle/>
        <a:p>
          <a:endParaRPr lang="en-US" b="1"/>
        </a:p>
      </dgm:t>
    </dgm:pt>
    <dgm:pt modelId="{9A2DB379-C65B-470E-AD94-55B6A4F07C09}">
      <dgm:prSet phldrT="[Text]"/>
      <dgm:spPr/>
      <dgm:t>
        <a:bodyPr/>
        <a:lstStyle/>
        <a:p>
          <a:r>
            <a:rPr lang="en-US" b="1" dirty="0"/>
            <a:t>Applied to all ‘</a:t>
          </a:r>
          <a:r>
            <a:rPr lang="en-US" b="1" u="sng" dirty="0"/>
            <a:t>Eligible individuals</a:t>
          </a:r>
          <a:r>
            <a:rPr lang="en-US" b="1" dirty="0"/>
            <a:t>’</a:t>
          </a:r>
        </a:p>
      </dgm:t>
    </dgm:pt>
    <dgm:pt modelId="{8A55F21D-3CD9-4D0D-9BBD-4B224AF2DC8E}" type="parTrans" cxnId="{695C8556-36BE-455A-9B00-210A3E5A172C}">
      <dgm:prSet/>
      <dgm:spPr/>
      <dgm:t>
        <a:bodyPr/>
        <a:lstStyle/>
        <a:p>
          <a:endParaRPr lang="en-US" b="1"/>
        </a:p>
      </dgm:t>
    </dgm:pt>
    <dgm:pt modelId="{97CD6296-C8E0-4DB6-AF47-835E6FF65A28}" type="sibTrans" cxnId="{695C8556-36BE-455A-9B00-210A3E5A172C}">
      <dgm:prSet/>
      <dgm:spPr/>
      <dgm:t>
        <a:bodyPr/>
        <a:lstStyle/>
        <a:p>
          <a:endParaRPr lang="en-US" b="1"/>
        </a:p>
      </dgm:t>
    </dgm:pt>
    <dgm:pt modelId="{9FD2C8DC-27BA-4528-95A6-85FEC5218A6C}">
      <dgm:prSet phldrT="[Text]"/>
      <dgm:spPr/>
      <dgm:t>
        <a:bodyPr/>
        <a:lstStyle/>
        <a:p>
          <a:r>
            <a:rPr lang="en-US" b="1" dirty="0"/>
            <a:t>Questionnaire B2</a:t>
          </a:r>
        </a:p>
      </dgm:t>
    </dgm:pt>
    <dgm:pt modelId="{C4C48250-C492-4F2D-BAC2-C12FDB441B2F}" type="parTrans" cxnId="{2191DC85-A300-46A2-B3E6-53E5DC0C825C}">
      <dgm:prSet/>
      <dgm:spPr/>
      <dgm:t>
        <a:bodyPr/>
        <a:lstStyle/>
        <a:p>
          <a:endParaRPr lang="en-US" b="1"/>
        </a:p>
      </dgm:t>
    </dgm:pt>
    <dgm:pt modelId="{CEEDFBBA-D40B-4BAF-B7F6-2616D63FDC35}" type="sibTrans" cxnId="{2191DC85-A300-46A2-B3E6-53E5DC0C825C}">
      <dgm:prSet/>
      <dgm:spPr/>
      <dgm:t>
        <a:bodyPr/>
        <a:lstStyle/>
        <a:p>
          <a:endParaRPr lang="en-US" b="1"/>
        </a:p>
      </dgm:t>
    </dgm:pt>
    <dgm:pt modelId="{9DE74344-0CBD-4B2A-AFA9-89CCC95E9826}">
      <dgm:prSet phldrT="[Text]"/>
      <dgm:spPr/>
      <dgm:t>
        <a:bodyPr/>
        <a:lstStyle/>
        <a:p>
          <a:r>
            <a:rPr lang="en-US" b="1" dirty="0"/>
            <a:t>Applied to individuals reporting ‘</a:t>
          </a:r>
          <a:r>
            <a:rPr lang="en-US" b="1" u="sng" dirty="0"/>
            <a:t>Use of any psychoactive substance in past one year (MINUS TOBACCO)</a:t>
          </a:r>
          <a:r>
            <a:rPr lang="en-US" b="1" dirty="0"/>
            <a:t>’</a:t>
          </a:r>
        </a:p>
      </dgm:t>
    </dgm:pt>
    <dgm:pt modelId="{2C5357EF-0EC7-4C8E-B162-74BEE39A25BF}" type="parTrans" cxnId="{49ED2644-D4BB-4AC5-B370-18F3C06DBEC0}">
      <dgm:prSet/>
      <dgm:spPr/>
      <dgm:t>
        <a:bodyPr/>
        <a:lstStyle/>
        <a:p>
          <a:endParaRPr lang="en-US" b="1"/>
        </a:p>
      </dgm:t>
    </dgm:pt>
    <dgm:pt modelId="{4C12F095-4F60-4C8B-B4DB-03FA76C4F8D7}" type="sibTrans" cxnId="{49ED2644-D4BB-4AC5-B370-18F3C06DBEC0}">
      <dgm:prSet/>
      <dgm:spPr/>
      <dgm:t>
        <a:bodyPr/>
        <a:lstStyle/>
        <a:p>
          <a:endParaRPr lang="en-US" b="1"/>
        </a:p>
      </dgm:t>
    </dgm:pt>
    <dgm:pt modelId="{5A412CD7-B491-4036-A5CF-051BB0A8B741}" type="pres">
      <dgm:prSet presAssocID="{98E5D79E-9FF0-4AE5-BED2-7AB2BE6CA362}" presName="Name0" presStyleCnt="0">
        <dgm:presLayoutVars>
          <dgm:dir/>
          <dgm:animLvl val="lvl"/>
          <dgm:resizeHandles val="exact"/>
        </dgm:presLayoutVars>
      </dgm:prSet>
      <dgm:spPr/>
      <dgm:t>
        <a:bodyPr/>
        <a:lstStyle/>
        <a:p>
          <a:endParaRPr lang="en-US"/>
        </a:p>
      </dgm:t>
    </dgm:pt>
    <dgm:pt modelId="{D300E4B6-B8D5-45F8-B465-3D6809E62484}" type="pres">
      <dgm:prSet presAssocID="{5BAA4DAB-F020-4C29-AF63-9627F59153AF}" presName="linNode" presStyleCnt="0"/>
      <dgm:spPr/>
    </dgm:pt>
    <dgm:pt modelId="{39F8ECF7-904F-45FE-87CA-206C443A199E}" type="pres">
      <dgm:prSet presAssocID="{5BAA4DAB-F020-4C29-AF63-9627F59153AF}" presName="parTx" presStyleLbl="revTx" presStyleIdx="0" presStyleCnt="3" custScaleX="140956">
        <dgm:presLayoutVars>
          <dgm:chMax val="1"/>
          <dgm:bulletEnabled val="1"/>
        </dgm:presLayoutVars>
      </dgm:prSet>
      <dgm:spPr/>
      <dgm:t>
        <a:bodyPr/>
        <a:lstStyle/>
        <a:p>
          <a:endParaRPr lang="en-US"/>
        </a:p>
      </dgm:t>
    </dgm:pt>
    <dgm:pt modelId="{D404854F-2209-4F38-AB06-C51187D9ED05}" type="pres">
      <dgm:prSet presAssocID="{5BAA4DAB-F020-4C29-AF63-9627F59153AF}" presName="bracket" presStyleLbl="parChTrans1D1" presStyleIdx="0" presStyleCnt="3"/>
      <dgm:spPr/>
    </dgm:pt>
    <dgm:pt modelId="{D2ADEAFC-F606-4B2A-AB44-0ABD3D398345}" type="pres">
      <dgm:prSet presAssocID="{5BAA4DAB-F020-4C29-AF63-9627F59153AF}" presName="spH" presStyleCnt="0"/>
      <dgm:spPr/>
    </dgm:pt>
    <dgm:pt modelId="{49B76FE4-362E-4A05-B01C-E3D15E4143EC}" type="pres">
      <dgm:prSet presAssocID="{5BAA4DAB-F020-4C29-AF63-9627F59153AF}" presName="desTx" presStyleLbl="node1" presStyleIdx="0" presStyleCnt="3" custScaleX="88581">
        <dgm:presLayoutVars>
          <dgm:bulletEnabled val="1"/>
        </dgm:presLayoutVars>
      </dgm:prSet>
      <dgm:spPr/>
      <dgm:t>
        <a:bodyPr/>
        <a:lstStyle/>
        <a:p>
          <a:endParaRPr lang="en-US"/>
        </a:p>
      </dgm:t>
    </dgm:pt>
    <dgm:pt modelId="{349C50DB-2080-4C59-A335-AD307CFC0E99}" type="pres">
      <dgm:prSet presAssocID="{6AF00F79-9B07-475E-8F7E-762C85882589}" presName="spV" presStyleCnt="0"/>
      <dgm:spPr/>
    </dgm:pt>
    <dgm:pt modelId="{BF25918C-D9A5-4706-871B-9978B3C54CF2}" type="pres">
      <dgm:prSet presAssocID="{0893429D-E2EA-4D7C-9960-39E8B4654A37}" presName="linNode" presStyleCnt="0"/>
      <dgm:spPr/>
    </dgm:pt>
    <dgm:pt modelId="{8D925BC9-9B1D-4ABC-A859-3ACC5816F314}" type="pres">
      <dgm:prSet presAssocID="{0893429D-E2EA-4D7C-9960-39E8B4654A37}" presName="parTx" presStyleLbl="revTx" presStyleIdx="1" presStyleCnt="3" custScaleX="142313">
        <dgm:presLayoutVars>
          <dgm:chMax val="1"/>
          <dgm:bulletEnabled val="1"/>
        </dgm:presLayoutVars>
      </dgm:prSet>
      <dgm:spPr/>
      <dgm:t>
        <a:bodyPr/>
        <a:lstStyle/>
        <a:p>
          <a:endParaRPr lang="en-US"/>
        </a:p>
      </dgm:t>
    </dgm:pt>
    <dgm:pt modelId="{0D654CCD-0A3E-497F-89C7-6C90BBE5572B}" type="pres">
      <dgm:prSet presAssocID="{0893429D-E2EA-4D7C-9960-39E8B4654A37}" presName="bracket" presStyleLbl="parChTrans1D1" presStyleIdx="1" presStyleCnt="3"/>
      <dgm:spPr/>
    </dgm:pt>
    <dgm:pt modelId="{C3E53B92-81A9-44E8-8FBF-963821AE8131}" type="pres">
      <dgm:prSet presAssocID="{0893429D-E2EA-4D7C-9960-39E8B4654A37}" presName="spH" presStyleCnt="0"/>
      <dgm:spPr/>
    </dgm:pt>
    <dgm:pt modelId="{D74BB08D-8A70-4956-B4D1-51ADDD378313}" type="pres">
      <dgm:prSet presAssocID="{0893429D-E2EA-4D7C-9960-39E8B4654A37}" presName="desTx" presStyleLbl="node1" presStyleIdx="1" presStyleCnt="3" custScaleX="88581">
        <dgm:presLayoutVars>
          <dgm:bulletEnabled val="1"/>
        </dgm:presLayoutVars>
      </dgm:prSet>
      <dgm:spPr/>
      <dgm:t>
        <a:bodyPr/>
        <a:lstStyle/>
        <a:p>
          <a:endParaRPr lang="en-US"/>
        </a:p>
      </dgm:t>
    </dgm:pt>
    <dgm:pt modelId="{F68AAB3F-9328-44E2-B799-09EAB7E4DF0A}" type="pres">
      <dgm:prSet presAssocID="{D5E1D651-0A46-499D-A4E7-88A88856232D}" presName="spV" presStyleCnt="0"/>
      <dgm:spPr/>
    </dgm:pt>
    <dgm:pt modelId="{6E82A5F7-5ABF-4D9D-8E2B-B818ED390A57}" type="pres">
      <dgm:prSet presAssocID="{9FD2C8DC-27BA-4528-95A6-85FEC5218A6C}" presName="linNode" presStyleCnt="0"/>
      <dgm:spPr/>
    </dgm:pt>
    <dgm:pt modelId="{94B79224-B4C2-47C4-A594-9D409741AFED}" type="pres">
      <dgm:prSet presAssocID="{9FD2C8DC-27BA-4528-95A6-85FEC5218A6C}" presName="parTx" presStyleLbl="revTx" presStyleIdx="2" presStyleCnt="3" custScaleX="142313">
        <dgm:presLayoutVars>
          <dgm:chMax val="1"/>
          <dgm:bulletEnabled val="1"/>
        </dgm:presLayoutVars>
      </dgm:prSet>
      <dgm:spPr/>
      <dgm:t>
        <a:bodyPr/>
        <a:lstStyle/>
        <a:p>
          <a:endParaRPr lang="en-US"/>
        </a:p>
      </dgm:t>
    </dgm:pt>
    <dgm:pt modelId="{7731A27E-102F-4102-B2BF-E7D4F1CAE66A}" type="pres">
      <dgm:prSet presAssocID="{9FD2C8DC-27BA-4528-95A6-85FEC5218A6C}" presName="bracket" presStyleLbl="parChTrans1D1" presStyleIdx="2" presStyleCnt="3"/>
      <dgm:spPr/>
    </dgm:pt>
    <dgm:pt modelId="{5AF38780-79CA-42F8-AEFC-19C36161AC84}" type="pres">
      <dgm:prSet presAssocID="{9FD2C8DC-27BA-4528-95A6-85FEC5218A6C}" presName="spH" presStyleCnt="0"/>
      <dgm:spPr/>
    </dgm:pt>
    <dgm:pt modelId="{B8856079-09B5-49A7-8232-FBE2A57F67AD}" type="pres">
      <dgm:prSet presAssocID="{9FD2C8DC-27BA-4528-95A6-85FEC5218A6C}" presName="desTx" presStyleLbl="node1" presStyleIdx="2" presStyleCnt="3" custScaleX="88581">
        <dgm:presLayoutVars>
          <dgm:bulletEnabled val="1"/>
        </dgm:presLayoutVars>
      </dgm:prSet>
      <dgm:spPr/>
      <dgm:t>
        <a:bodyPr/>
        <a:lstStyle/>
        <a:p>
          <a:endParaRPr lang="en-US"/>
        </a:p>
      </dgm:t>
    </dgm:pt>
  </dgm:ptLst>
  <dgm:cxnLst>
    <dgm:cxn modelId="{72508FA9-A7EA-44F6-8863-3F549125FB0F}" srcId="{5BAA4DAB-F020-4C29-AF63-9627F59153AF}" destId="{B7784993-ACD4-4BAA-B481-5C0944CD524D}" srcOrd="0" destOrd="0" parTransId="{82874249-4D15-4F70-9F10-B76140D723DE}" sibTransId="{2FF1B848-4DC8-4A0C-9743-B4BA07F9DF69}"/>
    <dgm:cxn modelId="{CC58B3E1-5226-4D90-863A-33830BB6BDA6}" srcId="{98E5D79E-9FF0-4AE5-BED2-7AB2BE6CA362}" destId="{5BAA4DAB-F020-4C29-AF63-9627F59153AF}" srcOrd="0" destOrd="0" parTransId="{1339A333-D61E-4B36-B267-2034A0263B20}" sibTransId="{6AF00F79-9B07-475E-8F7E-762C85882589}"/>
    <dgm:cxn modelId="{695C8556-36BE-455A-9B00-210A3E5A172C}" srcId="{0893429D-E2EA-4D7C-9960-39E8B4654A37}" destId="{9A2DB379-C65B-470E-AD94-55B6A4F07C09}" srcOrd="0" destOrd="0" parTransId="{8A55F21D-3CD9-4D0D-9BBD-4B224AF2DC8E}" sibTransId="{97CD6296-C8E0-4DB6-AF47-835E6FF65A28}"/>
    <dgm:cxn modelId="{DA895B01-07F5-4AE9-BD51-D2E259272E0E}" type="presOf" srcId="{98E5D79E-9FF0-4AE5-BED2-7AB2BE6CA362}" destId="{5A412CD7-B491-4036-A5CF-051BB0A8B741}" srcOrd="0" destOrd="0" presId="urn:diagrams.loki3.com/BracketList"/>
    <dgm:cxn modelId="{C6AAB0A2-1F31-4F9A-91CB-3496AB472646}" srcId="{98E5D79E-9FF0-4AE5-BED2-7AB2BE6CA362}" destId="{0893429D-E2EA-4D7C-9960-39E8B4654A37}" srcOrd="1" destOrd="0" parTransId="{A4B165E4-7247-4864-B4D0-1F3F8DFEA53D}" sibTransId="{D5E1D651-0A46-499D-A4E7-88A88856232D}"/>
    <dgm:cxn modelId="{FF3058C2-B531-4626-A983-47AE02983FAF}" type="presOf" srcId="{5BAA4DAB-F020-4C29-AF63-9627F59153AF}" destId="{39F8ECF7-904F-45FE-87CA-206C443A199E}" srcOrd="0" destOrd="0" presId="urn:diagrams.loki3.com/BracketList"/>
    <dgm:cxn modelId="{8D61D6E2-A15C-4ADE-B616-10AF9F4441B2}" type="presOf" srcId="{9FD2C8DC-27BA-4528-95A6-85FEC5218A6C}" destId="{94B79224-B4C2-47C4-A594-9D409741AFED}" srcOrd="0" destOrd="0" presId="urn:diagrams.loki3.com/BracketList"/>
    <dgm:cxn modelId="{F47AEC1E-18C9-46C2-A60E-812F784CFFA1}" type="presOf" srcId="{9A2DB379-C65B-470E-AD94-55B6A4F07C09}" destId="{D74BB08D-8A70-4956-B4D1-51ADDD378313}" srcOrd="0" destOrd="0" presId="urn:diagrams.loki3.com/BracketList"/>
    <dgm:cxn modelId="{1AEF15C7-D712-4C0D-9787-20A7611A310D}" type="presOf" srcId="{9DE74344-0CBD-4B2A-AFA9-89CCC95E9826}" destId="{B8856079-09B5-49A7-8232-FBE2A57F67AD}" srcOrd="0" destOrd="0" presId="urn:diagrams.loki3.com/BracketList"/>
    <dgm:cxn modelId="{2191DC85-A300-46A2-B3E6-53E5DC0C825C}" srcId="{98E5D79E-9FF0-4AE5-BED2-7AB2BE6CA362}" destId="{9FD2C8DC-27BA-4528-95A6-85FEC5218A6C}" srcOrd="2" destOrd="0" parTransId="{C4C48250-C492-4F2D-BAC2-C12FDB441B2F}" sibTransId="{CEEDFBBA-D40B-4BAF-B7F6-2616D63FDC35}"/>
    <dgm:cxn modelId="{D64E5A4F-0800-40BE-BDDF-3BD1B899F240}" type="presOf" srcId="{B7784993-ACD4-4BAA-B481-5C0944CD524D}" destId="{49B76FE4-362E-4A05-B01C-E3D15E4143EC}" srcOrd="0" destOrd="0" presId="urn:diagrams.loki3.com/BracketList"/>
    <dgm:cxn modelId="{2DDF5B51-0929-4111-A456-54F5146C5990}" type="presOf" srcId="{0893429D-E2EA-4D7C-9960-39E8B4654A37}" destId="{8D925BC9-9B1D-4ABC-A859-3ACC5816F314}" srcOrd="0" destOrd="0" presId="urn:diagrams.loki3.com/BracketList"/>
    <dgm:cxn modelId="{49ED2644-D4BB-4AC5-B370-18F3C06DBEC0}" srcId="{9FD2C8DC-27BA-4528-95A6-85FEC5218A6C}" destId="{9DE74344-0CBD-4B2A-AFA9-89CCC95E9826}" srcOrd="0" destOrd="0" parTransId="{2C5357EF-0EC7-4C8E-B162-74BEE39A25BF}" sibTransId="{4C12F095-4F60-4C8B-B4DB-03FA76C4F8D7}"/>
    <dgm:cxn modelId="{6510C4C0-5A70-4C21-8BBE-517426320AA6}" type="presParOf" srcId="{5A412CD7-B491-4036-A5CF-051BB0A8B741}" destId="{D300E4B6-B8D5-45F8-B465-3D6809E62484}" srcOrd="0" destOrd="0" presId="urn:diagrams.loki3.com/BracketList"/>
    <dgm:cxn modelId="{C95613B4-A91F-46BB-8260-44A4088EB2F7}" type="presParOf" srcId="{D300E4B6-B8D5-45F8-B465-3D6809E62484}" destId="{39F8ECF7-904F-45FE-87CA-206C443A199E}" srcOrd="0" destOrd="0" presId="urn:diagrams.loki3.com/BracketList"/>
    <dgm:cxn modelId="{D423A609-3CCB-48B0-B521-88D8DB6F5FC9}" type="presParOf" srcId="{D300E4B6-B8D5-45F8-B465-3D6809E62484}" destId="{D404854F-2209-4F38-AB06-C51187D9ED05}" srcOrd="1" destOrd="0" presId="urn:diagrams.loki3.com/BracketList"/>
    <dgm:cxn modelId="{4FC0F485-6009-46FB-8F37-E238FD04AA8B}" type="presParOf" srcId="{D300E4B6-B8D5-45F8-B465-3D6809E62484}" destId="{D2ADEAFC-F606-4B2A-AB44-0ABD3D398345}" srcOrd="2" destOrd="0" presId="urn:diagrams.loki3.com/BracketList"/>
    <dgm:cxn modelId="{56E066E3-F0EB-4755-ADCE-C3F115F00AC0}" type="presParOf" srcId="{D300E4B6-B8D5-45F8-B465-3D6809E62484}" destId="{49B76FE4-362E-4A05-B01C-E3D15E4143EC}" srcOrd="3" destOrd="0" presId="urn:diagrams.loki3.com/BracketList"/>
    <dgm:cxn modelId="{504314F9-BC50-4044-A46C-26BC806729E0}" type="presParOf" srcId="{5A412CD7-B491-4036-A5CF-051BB0A8B741}" destId="{349C50DB-2080-4C59-A335-AD307CFC0E99}" srcOrd="1" destOrd="0" presId="urn:diagrams.loki3.com/BracketList"/>
    <dgm:cxn modelId="{2C63A0A3-6F8F-4947-BE3E-6CA3CBE6503E}" type="presParOf" srcId="{5A412CD7-B491-4036-A5CF-051BB0A8B741}" destId="{BF25918C-D9A5-4706-871B-9978B3C54CF2}" srcOrd="2" destOrd="0" presId="urn:diagrams.loki3.com/BracketList"/>
    <dgm:cxn modelId="{BB008EAA-E71A-4967-910C-B13762D7684F}" type="presParOf" srcId="{BF25918C-D9A5-4706-871B-9978B3C54CF2}" destId="{8D925BC9-9B1D-4ABC-A859-3ACC5816F314}" srcOrd="0" destOrd="0" presId="urn:diagrams.loki3.com/BracketList"/>
    <dgm:cxn modelId="{0398289B-429B-4F79-AC38-80C4BCF47186}" type="presParOf" srcId="{BF25918C-D9A5-4706-871B-9978B3C54CF2}" destId="{0D654CCD-0A3E-497F-89C7-6C90BBE5572B}" srcOrd="1" destOrd="0" presId="urn:diagrams.loki3.com/BracketList"/>
    <dgm:cxn modelId="{4202288D-5F61-4110-B252-E114E60ECB11}" type="presParOf" srcId="{BF25918C-D9A5-4706-871B-9978B3C54CF2}" destId="{C3E53B92-81A9-44E8-8FBF-963821AE8131}" srcOrd="2" destOrd="0" presId="urn:diagrams.loki3.com/BracketList"/>
    <dgm:cxn modelId="{735F6EF3-EAC8-4A55-B503-DC312535E3D7}" type="presParOf" srcId="{BF25918C-D9A5-4706-871B-9978B3C54CF2}" destId="{D74BB08D-8A70-4956-B4D1-51ADDD378313}" srcOrd="3" destOrd="0" presId="urn:diagrams.loki3.com/BracketList"/>
    <dgm:cxn modelId="{C6146A3F-A5FD-48CF-B3BE-E0B0362AB143}" type="presParOf" srcId="{5A412CD7-B491-4036-A5CF-051BB0A8B741}" destId="{F68AAB3F-9328-44E2-B799-09EAB7E4DF0A}" srcOrd="3" destOrd="0" presId="urn:diagrams.loki3.com/BracketList"/>
    <dgm:cxn modelId="{6EA8F3AA-FD8C-4C84-9A6F-98964EA49B68}" type="presParOf" srcId="{5A412CD7-B491-4036-A5CF-051BB0A8B741}" destId="{6E82A5F7-5ABF-4D9D-8E2B-B818ED390A57}" srcOrd="4" destOrd="0" presId="urn:diagrams.loki3.com/BracketList"/>
    <dgm:cxn modelId="{A1907530-53E6-4B8F-8E03-0CC9D3217E45}" type="presParOf" srcId="{6E82A5F7-5ABF-4D9D-8E2B-B818ED390A57}" destId="{94B79224-B4C2-47C4-A594-9D409741AFED}" srcOrd="0" destOrd="0" presId="urn:diagrams.loki3.com/BracketList"/>
    <dgm:cxn modelId="{D62633EF-8362-437B-AD8B-B2E586092E93}" type="presParOf" srcId="{6E82A5F7-5ABF-4D9D-8E2B-B818ED390A57}" destId="{7731A27E-102F-4102-B2BF-E7D4F1CAE66A}" srcOrd="1" destOrd="0" presId="urn:diagrams.loki3.com/BracketList"/>
    <dgm:cxn modelId="{0467E8D3-D4C2-4DD4-845A-189A8177DD7A}" type="presParOf" srcId="{6E82A5F7-5ABF-4D9D-8E2B-B818ED390A57}" destId="{5AF38780-79CA-42F8-AEFC-19C36161AC84}" srcOrd="2" destOrd="0" presId="urn:diagrams.loki3.com/BracketList"/>
    <dgm:cxn modelId="{67B408FF-91F2-4FB0-BB41-CDA24941FBCF}" type="presParOf" srcId="{6E82A5F7-5ABF-4D9D-8E2B-B818ED390A57}" destId="{B8856079-09B5-49A7-8232-FBE2A57F67AD}" srcOrd="3" destOrd="0" presId="urn:diagrams.loki3.com/Bracket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9F8ECF7-904F-45FE-87CA-206C443A199E}">
      <dsp:nvSpPr>
        <dsp:cNvPr id="0" name=""/>
        <dsp:cNvSpPr/>
      </dsp:nvSpPr>
      <dsp:spPr>
        <a:xfrm>
          <a:off x="1368" y="248498"/>
          <a:ext cx="3393427" cy="554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71120" rIns="199136" bIns="71120" numCol="1" spcCol="1270" anchor="ctr" anchorCtr="0">
          <a:noAutofit/>
        </a:bodyPr>
        <a:lstStyle/>
        <a:p>
          <a:pPr lvl="0" algn="r" defTabSz="1244600">
            <a:lnSpc>
              <a:spcPct val="90000"/>
            </a:lnSpc>
            <a:spcBef>
              <a:spcPct val="0"/>
            </a:spcBef>
            <a:spcAft>
              <a:spcPct val="35000"/>
            </a:spcAft>
          </a:pPr>
          <a:r>
            <a:rPr lang="en-US" sz="2800" b="1" kern="1200" dirty="0"/>
            <a:t>Questionnaire A</a:t>
          </a:r>
        </a:p>
      </dsp:txBody>
      <dsp:txXfrm>
        <a:off x="1368" y="248498"/>
        <a:ext cx="3393427" cy="554400"/>
      </dsp:txXfrm>
    </dsp:sp>
    <dsp:sp modelId="{D404854F-2209-4F38-AB06-C51187D9ED05}">
      <dsp:nvSpPr>
        <dsp:cNvPr id="0" name=""/>
        <dsp:cNvSpPr/>
      </dsp:nvSpPr>
      <dsp:spPr>
        <a:xfrm>
          <a:off x="3394795" y="222511"/>
          <a:ext cx="481487" cy="606375"/>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49B76FE4-362E-4A05-B01C-E3D15E4143EC}">
      <dsp:nvSpPr>
        <dsp:cNvPr id="0" name=""/>
        <dsp:cNvSpPr/>
      </dsp:nvSpPr>
      <dsp:spPr>
        <a:xfrm>
          <a:off x="4068877" y="222511"/>
          <a:ext cx="5800486" cy="6063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85750" lvl="1" indent="-285750" algn="l" defTabSz="1244600">
            <a:lnSpc>
              <a:spcPct val="90000"/>
            </a:lnSpc>
            <a:spcBef>
              <a:spcPct val="0"/>
            </a:spcBef>
            <a:spcAft>
              <a:spcPct val="15000"/>
            </a:spcAft>
            <a:buChar char="••"/>
          </a:pPr>
          <a:r>
            <a:rPr lang="en-US" sz="2800" b="1" kern="1200" dirty="0"/>
            <a:t>Applied to the ‘</a:t>
          </a:r>
          <a:r>
            <a:rPr lang="en-US" sz="2800" b="1" u="sng" kern="1200" dirty="0"/>
            <a:t>Head of household</a:t>
          </a:r>
          <a:r>
            <a:rPr lang="en-US" sz="2800" b="1" kern="1200" dirty="0"/>
            <a:t>’</a:t>
          </a:r>
        </a:p>
      </dsp:txBody>
      <dsp:txXfrm>
        <a:off x="4068877" y="222511"/>
        <a:ext cx="5800486" cy="606375"/>
      </dsp:txXfrm>
    </dsp:sp>
    <dsp:sp modelId="{8D925BC9-9B1D-4ABC-A859-3ACC5816F314}">
      <dsp:nvSpPr>
        <dsp:cNvPr id="0" name=""/>
        <dsp:cNvSpPr/>
      </dsp:nvSpPr>
      <dsp:spPr>
        <a:xfrm>
          <a:off x="1368" y="955674"/>
          <a:ext cx="3412377" cy="554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71120" rIns="199136" bIns="71120" numCol="1" spcCol="1270" anchor="ctr" anchorCtr="0">
          <a:noAutofit/>
        </a:bodyPr>
        <a:lstStyle/>
        <a:p>
          <a:pPr lvl="0" algn="r" defTabSz="1244600">
            <a:lnSpc>
              <a:spcPct val="90000"/>
            </a:lnSpc>
            <a:spcBef>
              <a:spcPct val="0"/>
            </a:spcBef>
            <a:spcAft>
              <a:spcPct val="35000"/>
            </a:spcAft>
          </a:pPr>
          <a:r>
            <a:rPr lang="en-US" sz="2800" b="1" kern="1200" dirty="0"/>
            <a:t>Questionnaire B1</a:t>
          </a:r>
        </a:p>
      </dsp:txBody>
      <dsp:txXfrm>
        <a:off x="1368" y="955674"/>
        <a:ext cx="3412377" cy="554400"/>
      </dsp:txXfrm>
    </dsp:sp>
    <dsp:sp modelId="{0D654CCD-0A3E-497F-89C7-6C90BBE5572B}">
      <dsp:nvSpPr>
        <dsp:cNvPr id="0" name=""/>
        <dsp:cNvSpPr/>
      </dsp:nvSpPr>
      <dsp:spPr>
        <a:xfrm>
          <a:off x="3413746" y="929686"/>
          <a:ext cx="479559" cy="606375"/>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D74BB08D-8A70-4956-B4D1-51ADDD378313}">
      <dsp:nvSpPr>
        <dsp:cNvPr id="0" name=""/>
        <dsp:cNvSpPr/>
      </dsp:nvSpPr>
      <dsp:spPr>
        <a:xfrm>
          <a:off x="4085129" y="929686"/>
          <a:ext cx="5777261" cy="606375"/>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85750" lvl="1" indent="-285750" algn="l" defTabSz="1244600">
            <a:lnSpc>
              <a:spcPct val="90000"/>
            </a:lnSpc>
            <a:spcBef>
              <a:spcPct val="0"/>
            </a:spcBef>
            <a:spcAft>
              <a:spcPct val="15000"/>
            </a:spcAft>
            <a:buChar char="••"/>
          </a:pPr>
          <a:r>
            <a:rPr lang="en-US" sz="2800" b="1" kern="1200" dirty="0"/>
            <a:t>Applied to all ‘</a:t>
          </a:r>
          <a:r>
            <a:rPr lang="en-US" sz="2800" b="1" u="sng" kern="1200" dirty="0"/>
            <a:t>Eligible individuals</a:t>
          </a:r>
          <a:r>
            <a:rPr lang="en-US" sz="2800" b="1" kern="1200" dirty="0"/>
            <a:t>’</a:t>
          </a:r>
        </a:p>
      </dsp:txBody>
      <dsp:txXfrm>
        <a:off x="4085129" y="929686"/>
        <a:ext cx="5777261" cy="606375"/>
      </dsp:txXfrm>
    </dsp:sp>
    <dsp:sp modelId="{94B79224-B4C2-47C4-A594-9D409741AFED}">
      <dsp:nvSpPr>
        <dsp:cNvPr id="0" name=""/>
        <dsp:cNvSpPr/>
      </dsp:nvSpPr>
      <dsp:spPr>
        <a:xfrm>
          <a:off x="1368" y="2260561"/>
          <a:ext cx="3412377" cy="5544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9136" tIns="71120" rIns="199136" bIns="71120" numCol="1" spcCol="1270" anchor="ctr" anchorCtr="0">
          <a:noAutofit/>
        </a:bodyPr>
        <a:lstStyle/>
        <a:p>
          <a:pPr lvl="0" algn="r" defTabSz="1244600">
            <a:lnSpc>
              <a:spcPct val="90000"/>
            </a:lnSpc>
            <a:spcBef>
              <a:spcPct val="0"/>
            </a:spcBef>
            <a:spcAft>
              <a:spcPct val="35000"/>
            </a:spcAft>
          </a:pPr>
          <a:r>
            <a:rPr lang="en-US" sz="2800" b="1" kern="1200" dirty="0"/>
            <a:t>Questionnaire B2</a:t>
          </a:r>
        </a:p>
      </dsp:txBody>
      <dsp:txXfrm>
        <a:off x="1368" y="2260561"/>
        <a:ext cx="3412377" cy="554400"/>
      </dsp:txXfrm>
    </dsp:sp>
    <dsp:sp modelId="{7731A27E-102F-4102-B2BF-E7D4F1CAE66A}">
      <dsp:nvSpPr>
        <dsp:cNvPr id="0" name=""/>
        <dsp:cNvSpPr/>
      </dsp:nvSpPr>
      <dsp:spPr>
        <a:xfrm>
          <a:off x="3413746" y="1636861"/>
          <a:ext cx="479559" cy="1801800"/>
        </a:xfrm>
        <a:prstGeom prst="leftBrace">
          <a:avLst>
            <a:gd name="adj1" fmla="val 35000"/>
            <a:gd name="adj2" fmla="val 50000"/>
          </a:avLst>
        </a:prstGeom>
        <a:noFill/>
        <a:ln w="12700" cap="flat" cmpd="sng" algn="ctr">
          <a:solidFill>
            <a:schemeClr val="accent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B8856079-09B5-49A7-8232-FBE2A57F67AD}">
      <dsp:nvSpPr>
        <dsp:cNvPr id="0" name=""/>
        <dsp:cNvSpPr/>
      </dsp:nvSpPr>
      <dsp:spPr>
        <a:xfrm>
          <a:off x="4085129" y="1636861"/>
          <a:ext cx="5777261" cy="1801800"/>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marL="285750" lvl="1" indent="-285750" algn="l" defTabSz="1244600">
            <a:lnSpc>
              <a:spcPct val="90000"/>
            </a:lnSpc>
            <a:spcBef>
              <a:spcPct val="0"/>
            </a:spcBef>
            <a:spcAft>
              <a:spcPct val="15000"/>
            </a:spcAft>
            <a:buChar char="••"/>
          </a:pPr>
          <a:r>
            <a:rPr lang="en-US" sz="2800" b="1" kern="1200" dirty="0"/>
            <a:t>Applied to individuals reporting ‘</a:t>
          </a:r>
          <a:r>
            <a:rPr lang="en-US" sz="2800" b="1" u="sng" kern="1200" dirty="0"/>
            <a:t>Use of any psychoactive substance in past one year (MINUS TOBACCO)</a:t>
          </a:r>
          <a:r>
            <a:rPr lang="en-US" sz="2800" b="1" kern="1200" dirty="0"/>
            <a:t>’</a:t>
          </a:r>
        </a:p>
      </dsp:txBody>
      <dsp:txXfrm>
        <a:off x="4085129" y="1636861"/>
        <a:ext cx="5777261" cy="1801800"/>
      </dsp:txXfrm>
    </dsp:sp>
  </dsp:spTree>
</dsp:drawing>
</file>

<file path=ppt/diagrams/layout1.xml><?xml version="1.0" encoding="utf-8"?>
<dgm:layoutDef xmlns:dgm="http://schemas.openxmlformats.org/drawingml/2006/diagram" xmlns:a="http://schemas.openxmlformats.org/drawingml/2006/main" uniqueId="urn:diagrams.loki3.com/BracketList">
  <dgm:title val="Vertical Bracket List"/>
  <dgm:desc val="Use to show grouped blocks of information.  Works well with large amounts of Level 2 text."/>
  <dgm:catLst>
    <dgm:cat type="list" pri="4110"/>
    <dgm:cat type="officeonline" pri="3000"/>
  </dgm:catLst>
  <dgm:sampData>
    <dgm:dataModel>
      <dgm:ptLst>
        <dgm:pt modelId="0" type="doc"/>
        <dgm:pt modelId="1">
          <dgm:prSet phldr="1"/>
        </dgm:pt>
        <dgm:pt modelId="11">
          <dgm:prSet phldr="1"/>
        </dgm:pt>
        <dgm:pt modelId="2">
          <dgm:prSet phldr="1"/>
        </dgm:pt>
        <dgm:pt modelId="21">
          <dgm:prSet phldr="1"/>
        </dgm:pt>
      </dgm:ptLst>
      <dgm:cxnLst>
        <dgm:cxn modelId="3" srcId="0" destId="1" srcOrd="0" destOrd="0"/>
        <dgm:cxn modelId="4" srcId="1" destId="11" srcOrd="0" destOrd="0"/>
        <dgm:cxn modelId="5" srcId="0" destId="2" srcOrd="0" destOrd="0"/>
        <dgm:cxn modelId="6" srcId="2" destId="21" srcOrd="0" destOrd="0"/>
      </dgm:cxnLst>
      <dgm:bg/>
      <dgm:whole/>
    </dgm:dataModel>
  </dgm:sampData>
  <dgm:styleData useDef="1">
    <dgm:dataModel>
      <dgm:ptLst/>
      <dgm:bg/>
      <dgm:whole/>
    </dgm:dataModel>
  </dgm:styleData>
  <dgm:clrData useDef="1">
    <dgm:dataModel>
      <dgm:pt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V" refType="primFontSz" refFor="des" refForName="parTx" fact="0.1"/>
      <dgm:constr type="primFontSz" for="des" forName="parTx" val="65"/>
      <dgm:constr type="primFontSz" for="des" forName="desTx" refType="primFontSz" refFor="des" refForName="parTx"/>
      <dgm:constr type="h" for="des" forName="parTx" refType="primFontSz" refFor="des" refForName="parTx" fact="0.55"/>
      <dgm:constr type="h" for="des" forName="bracket" refType="primFontSz" refFor="des" refForName="parTx" fact="0.55"/>
      <dgm:constr type="h" for="des" forName="desTx" refType="primFontSz" refFor="des" refForName="parTx" fact="0.55"/>
    </dgm:constrLst>
    <dgm:ruleLst>
      <dgm:rule type="primFontSz" for="des" forName="parTx" val="5" fact="NaN" max="NaN"/>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Tx" refType="w" fact="0.25"/>
          <dgm:constr type="w" for="ch" forName="bracket" refType="w" fact="0.05"/>
          <dgm:constr type="w" for="ch" forName="spH" refType="w" fact="0.02"/>
          <dgm:constr type="w" for="ch" forName="desTx" refType="w" fact="0.68"/>
          <dgm:constr type="h" for="ch" forName="bracket" refType="h" refFor="ch" refForName="desTx" op="gte"/>
          <dgm:constr type="h" for="ch" forName="bracket" refType="h" refFor="ch" refForName="parTx" op="gte"/>
          <dgm:constr type="h" for="ch" forName="desTx" refType="h" refFor="ch" refForName="parTx" op="gte"/>
        </dgm:constrLst>
        <dgm:ruleLst/>
        <dgm:layoutNode name="parTx" styleLbl="revTx">
          <dgm:varLst>
            <dgm:chMax val="1"/>
            <dgm:bulletEnabled val="1"/>
          </dgm:varLst>
          <dgm:choose name="Name8">
            <dgm:if name="Name9" func="var" arg="dir" op="equ" val="norm">
              <dgm:alg type="tx">
                <dgm:param type="parTxLTRAlign" val="r"/>
              </dgm:alg>
            </dgm:if>
            <dgm:else name="Name10">
              <dgm:alg type="tx">
                <dgm:param type="parTxLTRAlign" val="l"/>
              </dgm:alg>
            </dgm:else>
          </dgm:choose>
          <dgm:shape xmlns:r="http://schemas.openxmlformats.org/officeDocument/2006/relationships" type="rect" r:blip="">
            <dgm:adjLst/>
          </dgm:shape>
          <dgm:presOf axis="self" ptType="node"/>
          <dgm:constrLst>
            <dgm:constr type="tMarg" refType="primFontSz" fact="0.2"/>
            <dgm:constr type="bMarg" refType="primFontSz" fact="0.2"/>
          </dgm:constrLst>
          <dgm:ruleLst>
            <dgm:rule type="h" val="INF" fact="NaN" max="NaN"/>
          </dgm:ruleLst>
        </dgm:layoutNode>
        <dgm:layoutNode name="bracket" styleLbl="parChTrans1D1">
          <dgm:alg type="sp"/>
          <dgm:choose name="Name11">
            <dgm:if name="Name12" func="var" arg="dir" op="equ" val="norm">
              <dgm:shape xmlns:r="http://schemas.openxmlformats.org/officeDocument/2006/relationships" type="leftBrace" r:blip="">
                <dgm:adjLst>
                  <dgm:adj idx="1" val="0.35"/>
                </dgm:adjLst>
              </dgm:shape>
            </dgm:if>
            <dgm:else name="Name13">
              <dgm:shape xmlns:r="http://schemas.openxmlformats.org/officeDocument/2006/relationships" rot="180" type="leftBrace" r:blip="">
                <dgm:adjLst>
                  <dgm:adj idx="1" val="0.35"/>
                </dgm:adjLst>
              </dgm:shape>
            </dgm:else>
          </dgm:choose>
          <dgm:presOf/>
        </dgm:layoutNode>
        <dgm:layoutNode name="spH">
          <dgm:alg type="sp"/>
        </dgm:layoutNode>
        <dgm:choose name="Name14">
          <dgm:if name="Name15" axis="ch" ptType="node" func="cnt" op="gte" val="1">
            <dgm:layoutNode name="desTx" styleLbl="node1">
              <dgm:varLst>
                <dgm:bulletEnabled val="1"/>
              </dgm:varLst>
              <dgm:alg type="tx">
                <dgm:param type="stBulletLvl" val="1"/>
                <dgm:param type="txAnchorVertCh" val="mid"/>
              </dgm:alg>
              <dgm:shape xmlns:r="http://schemas.openxmlformats.org/officeDocument/2006/relationships" type="rect" r:blip="">
                <dgm:adjLst/>
              </dgm:shape>
              <dgm:presOf axis="des" ptType="node"/>
              <dgm:constrLst>
                <dgm:constr type="secFontSz" refType="primFontSz"/>
                <dgm:constr type="tMarg" refType="primFontSz" fact="0.3"/>
                <dgm:constr type="bMarg" refType="primFontSz" fact="0.3"/>
                <dgm:constr type="lMarg" refType="primFontSz" fact="0.3"/>
                <dgm:constr type="rMarg" refType="primFontSz" fact="0.3"/>
              </dgm:constrLst>
              <dgm:ruleLst>
                <dgm:rule type="h" val="INF" fact="NaN" max="NaN"/>
              </dgm:ruleLst>
            </dgm:layoutNode>
          </dgm:if>
          <dgm:else name="Name16"/>
        </dgm:choose>
      </dgm:layoutNode>
      <dgm:forEach name="Name17" axis="followSib" ptType="sibTrans" cnt="1">
        <dgm:layoutNode name="spV">
          <dgm:alg type="sp"/>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6C4FBFE-17D8-40BD-ABDC-04F18D083909}" type="datetimeFigureOut">
              <a:rPr lang="en-IN" smtClean="0"/>
              <a:t>09-01-2018</a:t>
            </a:fld>
            <a:endParaRPr lang="en-I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2212FB-6D95-40C0-A1FE-6CCF46B9F3EB}" type="slidenum">
              <a:rPr lang="en-IN" smtClean="0"/>
              <a:t>‹#›</a:t>
            </a:fld>
            <a:endParaRPr lang="en-IN"/>
          </a:p>
        </p:txBody>
      </p:sp>
    </p:spTree>
    <p:extLst>
      <p:ext uri="{BB962C8B-B14F-4D97-AF65-F5344CB8AC3E}">
        <p14:creationId xmlns:p14="http://schemas.microsoft.com/office/powerpoint/2010/main" val="3016388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91CA274-F1DD-45D2-AD79-2E4E20D155E9}" type="slidenum">
              <a:rPr lang="en-US" smtClean="0">
                <a:solidFill>
                  <a:prstClr val="black"/>
                </a:solidFill>
              </a:rPr>
              <a:pPr/>
              <a:t>1</a:t>
            </a:fld>
            <a:endParaRPr lang="en-US">
              <a:solidFill>
                <a:prstClr val="black"/>
              </a:solidFill>
            </a:endParaRPr>
          </a:p>
        </p:txBody>
      </p:sp>
    </p:spTree>
    <p:extLst>
      <p:ext uri="{BB962C8B-B14F-4D97-AF65-F5344CB8AC3E}">
        <p14:creationId xmlns:p14="http://schemas.microsoft.com/office/powerpoint/2010/main" val="42816810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presenter can discuss here on how to initiate interviews in household survey</a:t>
            </a:r>
          </a:p>
        </p:txBody>
      </p:sp>
      <p:sp>
        <p:nvSpPr>
          <p:cNvPr id="4" name="Slide Number Placeholder 3"/>
          <p:cNvSpPr>
            <a:spLocks noGrp="1"/>
          </p:cNvSpPr>
          <p:nvPr>
            <p:ph type="sldNum" sz="quarter" idx="10"/>
          </p:nvPr>
        </p:nvSpPr>
        <p:spPr/>
        <p:txBody>
          <a:bodyPr/>
          <a:lstStyle/>
          <a:p>
            <a:fld id="{7D2212FB-6D95-40C0-A1FE-6CCF46B9F3EB}" type="slidenum">
              <a:rPr lang="en-IN" smtClean="0"/>
              <a:t>6</a:t>
            </a:fld>
            <a:endParaRPr lang="en-IN"/>
          </a:p>
        </p:txBody>
      </p:sp>
    </p:spTree>
    <p:extLst>
      <p:ext uri="{BB962C8B-B14F-4D97-AF65-F5344CB8AC3E}">
        <p14:creationId xmlns:p14="http://schemas.microsoft.com/office/powerpoint/2010/main" val="27522173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presenter can discuss here on how to be neutral</a:t>
            </a:r>
          </a:p>
        </p:txBody>
      </p:sp>
      <p:sp>
        <p:nvSpPr>
          <p:cNvPr id="4" name="Slide Number Placeholder 3"/>
          <p:cNvSpPr>
            <a:spLocks noGrp="1"/>
          </p:cNvSpPr>
          <p:nvPr>
            <p:ph type="sldNum" sz="quarter" idx="10"/>
          </p:nvPr>
        </p:nvSpPr>
        <p:spPr/>
        <p:txBody>
          <a:bodyPr/>
          <a:lstStyle/>
          <a:p>
            <a:fld id="{7D2212FB-6D95-40C0-A1FE-6CCF46B9F3EB}" type="slidenum">
              <a:rPr lang="en-IN" smtClean="0"/>
              <a:t>8</a:t>
            </a:fld>
            <a:endParaRPr lang="en-IN"/>
          </a:p>
        </p:txBody>
      </p:sp>
    </p:spTree>
    <p:extLst>
      <p:ext uri="{BB962C8B-B14F-4D97-AF65-F5344CB8AC3E}">
        <p14:creationId xmlns:p14="http://schemas.microsoft.com/office/powerpoint/2010/main" val="3446413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dirty="0"/>
              <a:t>The presenter can discuss here on how to be non-judgemental</a:t>
            </a:r>
          </a:p>
        </p:txBody>
      </p:sp>
      <p:sp>
        <p:nvSpPr>
          <p:cNvPr id="4" name="Slide Number Placeholder 3"/>
          <p:cNvSpPr>
            <a:spLocks noGrp="1"/>
          </p:cNvSpPr>
          <p:nvPr>
            <p:ph type="sldNum" sz="quarter" idx="10"/>
          </p:nvPr>
        </p:nvSpPr>
        <p:spPr/>
        <p:txBody>
          <a:bodyPr/>
          <a:lstStyle/>
          <a:p>
            <a:fld id="{7D2212FB-6D95-40C0-A1FE-6CCF46B9F3EB}" type="slidenum">
              <a:rPr lang="en-IN" smtClean="0"/>
              <a:t>9</a:t>
            </a:fld>
            <a:endParaRPr lang="en-IN"/>
          </a:p>
        </p:txBody>
      </p:sp>
    </p:spTree>
    <p:extLst>
      <p:ext uri="{BB962C8B-B14F-4D97-AF65-F5344CB8AC3E}">
        <p14:creationId xmlns:p14="http://schemas.microsoft.com/office/powerpoint/2010/main" val="39626480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IN" dirty="0"/>
          </a:p>
        </p:txBody>
      </p:sp>
      <p:sp>
        <p:nvSpPr>
          <p:cNvPr id="4" name="Slide Number Placeholder 3"/>
          <p:cNvSpPr>
            <a:spLocks noGrp="1"/>
          </p:cNvSpPr>
          <p:nvPr>
            <p:ph type="sldNum" sz="quarter" idx="10"/>
          </p:nvPr>
        </p:nvSpPr>
        <p:spPr/>
        <p:txBody>
          <a:bodyPr/>
          <a:lstStyle/>
          <a:p>
            <a:fld id="{7D2212FB-6D95-40C0-A1FE-6CCF46B9F3EB}" type="slidenum">
              <a:rPr lang="en-IN" smtClean="0"/>
              <a:t>10</a:t>
            </a:fld>
            <a:endParaRPr lang="en-IN"/>
          </a:p>
        </p:txBody>
      </p:sp>
    </p:spTree>
    <p:extLst>
      <p:ext uri="{BB962C8B-B14F-4D97-AF65-F5344CB8AC3E}">
        <p14:creationId xmlns:p14="http://schemas.microsoft.com/office/powerpoint/2010/main" val="38958908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IN" b="1" dirty="0"/>
              <a:t>Note on how to conduct role play is in Guidance note. </a:t>
            </a:r>
            <a:endParaRPr lang="en-IN" b="1"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smtClean="0"/>
              <a:t>After this presentation and role play, display the various materials to be used in HHS interviews (Questionnaire in local language, PIS and consent forms and discuss them as described in the guidance for Day 2 of HHS training)</a:t>
            </a:r>
          </a:p>
        </p:txBody>
      </p:sp>
      <p:sp>
        <p:nvSpPr>
          <p:cNvPr id="4" name="Slide Number Placeholder 3"/>
          <p:cNvSpPr>
            <a:spLocks noGrp="1"/>
          </p:cNvSpPr>
          <p:nvPr>
            <p:ph type="sldNum" sz="quarter" idx="10"/>
          </p:nvPr>
        </p:nvSpPr>
        <p:spPr/>
        <p:txBody>
          <a:bodyPr/>
          <a:lstStyle/>
          <a:p>
            <a:fld id="{7D2212FB-6D95-40C0-A1FE-6CCF46B9F3EB}" type="slidenum">
              <a:rPr lang="en-IN" smtClean="0"/>
              <a:t>14</a:t>
            </a:fld>
            <a:endParaRPr lang="en-IN"/>
          </a:p>
        </p:txBody>
      </p:sp>
    </p:spTree>
    <p:extLst>
      <p:ext uri="{BB962C8B-B14F-4D97-AF65-F5344CB8AC3E}">
        <p14:creationId xmlns:p14="http://schemas.microsoft.com/office/powerpoint/2010/main" val="1351555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171B2AEA-57E6-4384-9390-7410E360F847}" type="datetime1">
              <a:rPr lang="en-US" smtClean="0">
                <a:solidFill>
                  <a:prstClr val="black">
                    <a:tint val="75000"/>
                  </a:prstClr>
                </a:solidFill>
              </a:r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NATIONAL SURVEY ON SUBSTANCE USE IN INDIA</a:t>
            </a: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66628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FE5ADE9-307F-4625-8152-E300EAFFEE93}" type="datetime1">
              <a:rPr lang="en-US" smtClean="0">
                <a:solidFill>
                  <a:prstClr val="black">
                    <a:tint val="75000"/>
                  </a:prstClr>
                </a:solidFill>
              </a:r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NATIONAL SURVEY ON SUBSTANCE USE IN INDIA</a:t>
            </a: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8104912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FAE6DAD8-4BE8-4956-B6F7-1F1A8731DD5D}" type="datetime1">
              <a:rPr lang="en-US" smtClean="0">
                <a:solidFill>
                  <a:prstClr val="black">
                    <a:tint val="75000"/>
                  </a:prstClr>
                </a:solidFill>
              </a:r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NATIONAL SURVEY ON SUBSTANCE USE IN INDIA</a:t>
            </a: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583992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67"/>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71B2AEA-57E6-4384-9390-7410E360F847}" type="datetime1">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2706644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00589A"/>
        </a:solidFill>
        <a:effectLst/>
      </p:bgPr>
    </p:bg>
    <p:spTree>
      <p:nvGrpSpPr>
        <p:cNvPr id="1" name=""/>
        <p:cNvGrpSpPr/>
        <p:nvPr/>
      </p:nvGrpSpPr>
      <p:grpSpPr>
        <a:xfrm>
          <a:off x="0" y="0"/>
          <a:ext cx="0" cy="0"/>
          <a:chOff x="0" y="0"/>
          <a:chExt cx="0" cy="0"/>
        </a:xfrm>
      </p:grpSpPr>
      <p:sp>
        <p:nvSpPr>
          <p:cNvPr id="8" name="Rectangle 7"/>
          <p:cNvSpPr/>
          <p:nvPr userDrawn="1"/>
        </p:nvSpPr>
        <p:spPr>
          <a:xfrm>
            <a:off x="0" y="1228302"/>
            <a:ext cx="12192000" cy="51861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rtlCol="0" anchor="ctr"/>
          <a:lstStyle/>
          <a:p>
            <a:pPr algn="ctr" defTabSz="914377"/>
            <a:endParaRPr lang="en-US" sz="1867">
              <a:solidFill>
                <a:prstClr val="white"/>
              </a:solidFill>
            </a:endParaRPr>
          </a:p>
        </p:txBody>
      </p:sp>
      <p:sp>
        <p:nvSpPr>
          <p:cNvPr id="2" name="Title 1"/>
          <p:cNvSpPr>
            <a:spLocks noGrp="1"/>
          </p:cNvSpPr>
          <p:nvPr>
            <p:ph type="title"/>
          </p:nvPr>
        </p:nvSpPr>
        <p:spPr>
          <a:xfrm>
            <a:off x="838200" y="40806"/>
            <a:ext cx="10515600" cy="1163431"/>
          </a:xfrm>
        </p:spPr>
        <p:txBody>
          <a:bodyPr>
            <a:normAutofit/>
          </a:bodyPr>
          <a:lstStyle>
            <a:lvl1pPr algn="ctr">
              <a:defRPr sz="3600" b="1">
                <a:solidFill>
                  <a:schemeClr val="accent1">
                    <a:lumMod val="20000"/>
                    <a:lumOff val="80000"/>
                  </a:schemeClr>
                </a:solidFill>
                <a:effectLst>
                  <a:outerShdw blurRad="38100" dist="38100" dir="2700000" algn="tl">
                    <a:srgbClr val="000000">
                      <a:alpha val="43137"/>
                    </a:srgbClr>
                  </a:outerShdw>
                </a:effectLst>
                <a:latin typeface="Archer Semibold" pitchFamily="50" charset="0"/>
              </a:defRPr>
            </a:lvl1pPr>
          </a:lstStyle>
          <a:p>
            <a:r>
              <a:rPr lang="en-US" dirty="0" smtClean="0"/>
              <a:t>Click to edit Master title style</a:t>
            </a:r>
            <a:endParaRPr lang="en-US" dirty="0"/>
          </a:p>
        </p:txBody>
      </p:sp>
      <p:sp>
        <p:nvSpPr>
          <p:cNvPr id="3" name="Content Placeholder 2"/>
          <p:cNvSpPr>
            <a:spLocks noGrp="1"/>
          </p:cNvSpPr>
          <p:nvPr>
            <p:ph idx="1"/>
          </p:nvPr>
        </p:nvSpPr>
        <p:spPr>
          <a:xfrm>
            <a:off x="838200" y="1524824"/>
            <a:ext cx="10515600" cy="43513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838200" y="6451887"/>
            <a:ext cx="2743200" cy="365125"/>
          </a:xfrm>
        </p:spPr>
        <p:txBody>
          <a:bodyPr/>
          <a:lstStyle>
            <a:lvl1pPr>
              <a:defRPr b="1">
                <a:solidFill>
                  <a:schemeClr val="bg1">
                    <a:lumMod val="85000"/>
                  </a:schemeClr>
                </a:solidFill>
              </a:defRPr>
            </a:lvl1pPr>
          </a:lstStyle>
          <a:p>
            <a:fld id="{003B7071-A7D8-4D99-B4F9-EF549053E347}" type="datetime1">
              <a:rPr lang="en-US" smtClean="0">
                <a:solidFill>
                  <a:prstClr val="white">
                    <a:lumMod val="85000"/>
                  </a:prstClr>
                </a:solidFill>
              </a:rPr>
              <a:pPr/>
              <a:t>09-Jan-18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4038600" y="6451887"/>
            <a:ext cx="4114800" cy="365125"/>
          </a:xfrm>
        </p:spPr>
        <p:txBody>
          <a:bodyPr/>
          <a:lstStyle>
            <a:lvl1pPr>
              <a:defRPr b="1">
                <a:solidFill>
                  <a:schemeClr val="bg1">
                    <a:lumMod val="85000"/>
                  </a:schemeClr>
                </a:solidFill>
              </a:defRPr>
            </a:lvl1pPr>
          </a:lstStyle>
          <a:p>
            <a:r>
              <a:rPr lang="en-US" dirty="0" smtClean="0">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p:cNvSpPr>
            <a:spLocks noGrp="1"/>
          </p:cNvSpPr>
          <p:nvPr>
            <p:ph type="sldNum" sz="quarter" idx="12"/>
          </p:nvPr>
        </p:nvSpPr>
        <p:spPr>
          <a:xfrm>
            <a:off x="8610600" y="6451887"/>
            <a:ext cx="2743200" cy="365125"/>
          </a:xfrm>
        </p:spPr>
        <p:txBody>
          <a:bodyPr/>
          <a:lstStyle>
            <a:lvl1pPr>
              <a:defRPr b="1">
                <a:solidFill>
                  <a:schemeClr val="bg1">
                    <a:lumMod val="85000"/>
                  </a:schemeClr>
                </a:solidFill>
              </a:defRPr>
            </a:lvl1pPr>
          </a:lstStyle>
          <a:p>
            <a:r>
              <a:rPr lang="en-US" dirty="0" smtClean="0">
                <a:solidFill>
                  <a:prstClr val="white">
                    <a:lumMod val="85000"/>
                  </a:prstClr>
                </a:solidFill>
              </a:rPr>
              <a:t>NDDTC, AIIMS, NEW DELHI</a:t>
            </a:r>
            <a:endParaRPr lang="en-US" dirty="0">
              <a:solidFill>
                <a:prstClr val="white">
                  <a:lumMod val="85000"/>
                </a:prstClr>
              </a:solidFill>
            </a:endParaRPr>
          </a:p>
        </p:txBody>
      </p:sp>
      <p:pic>
        <p:nvPicPr>
          <p:cNvPr id="7" name="Picture 6"/>
          <p:cNvPicPr>
            <a:picLocks noChangeAspect="1"/>
          </p:cNvPicPr>
          <p:nvPr userDrawn="1"/>
        </p:nvPicPr>
        <p:blipFill>
          <a:blip r:embed="rId2" cstate="print"/>
          <a:stretch>
            <a:fillRect/>
          </a:stretch>
        </p:blipFill>
        <p:spPr>
          <a:xfrm rot="10800000">
            <a:off x="-24825" y="-5218"/>
            <a:ext cx="1288141" cy="1665651"/>
          </a:xfrm>
          <a:prstGeom prst="rect">
            <a:avLst/>
          </a:prstGeom>
        </p:spPr>
      </p:pic>
      <p:pic>
        <p:nvPicPr>
          <p:cNvPr id="9" name="Picture 2" descr="Image result for aiims diamond jubilee logo"/>
          <p:cNvPicPr>
            <a:picLocks noChangeAspect="1" noChangeArrowheads="1"/>
          </p:cNvPicPr>
          <p:nvPr userDrawn="1"/>
        </p:nvPicPr>
        <p:blipFill>
          <a:blip r:embed="rId3" cstate="print"/>
          <a:srcRect/>
          <a:stretch>
            <a:fillRect/>
          </a:stretch>
        </p:blipFill>
        <p:spPr bwMode="auto">
          <a:xfrm>
            <a:off x="10858082" y="95945"/>
            <a:ext cx="1238383" cy="1066800"/>
          </a:xfrm>
          <a:prstGeom prst="rect">
            <a:avLst/>
          </a:prstGeom>
          <a:noFill/>
        </p:spPr>
      </p:pic>
    </p:spTree>
    <p:extLst>
      <p:ext uri="{BB962C8B-B14F-4D97-AF65-F5344CB8AC3E}">
        <p14:creationId xmlns:p14="http://schemas.microsoft.com/office/powerpoint/2010/main" val="374130839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67">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2C74C357-A9B5-4D9A-B1CC-AEBC3A2B52DE}" type="datetime1">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145343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9"/>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8974514-103C-428B-8DBA-27D86AEC9A71}" type="datetime1">
              <a:rPr lang="en-US" smtClean="0">
                <a:solidFill>
                  <a:prstClr val="black">
                    <a:tint val="75000"/>
                  </a:prstClr>
                </a:solidFill>
              </a:rPr>
              <a:pPr/>
              <a:t>09-Jan-18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1878463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67"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67"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39F1D33D-C32D-40DF-8201-8B510063736A}" type="datetime1">
              <a:rPr lang="en-US" smtClean="0">
                <a:solidFill>
                  <a:prstClr val="black">
                    <a:tint val="75000"/>
                  </a:prstClr>
                </a:solidFill>
              </a:rPr>
              <a:pPr/>
              <a:t>09-Jan-18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00611863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655EF1F-C100-4F82-9629-515BD2F71C7F}" type="datetime1">
              <a:rPr lang="en-US" smtClean="0">
                <a:solidFill>
                  <a:prstClr val="black">
                    <a:tint val="75000"/>
                  </a:prstClr>
                </a:solidFill>
              </a:rPr>
              <a:pPr/>
              <a:t>09-Jan-18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094275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7BD147-95E0-432D-BD0E-095335D90467}" type="datetime1">
              <a:rPr lang="en-US" smtClean="0">
                <a:solidFill>
                  <a:prstClr val="black">
                    <a:tint val="75000"/>
                  </a:prstClr>
                </a:solidFill>
              </a:rPr>
              <a:pPr/>
              <a:t>09-Jan-18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65094285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67"/>
            </a:lvl2pPr>
            <a:lvl3pPr marL="914377" indent="0">
              <a:buNone/>
              <a:defRPr sz="1200"/>
            </a:lvl3pPr>
            <a:lvl4pPr marL="1371566" indent="0">
              <a:buNone/>
              <a:defRPr sz="1067"/>
            </a:lvl4pPr>
            <a:lvl5pPr marL="1828754" indent="0">
              <a:buNone/>
              <a:defRPr sz="1067"/>
            </a:lvl5pPr>
            <a:lvl6pPr marL="2285943" indent="0">
              <a:buNone/>
              <a:defRPr sz="1067"/>
            </a:lvl6pPr>
            <a:lvl7pPr marL="2743131" indent="0">
              <a:buNone/>
              <a:defRPr sz="1067"/>
            </a:lvl7pPr>
            <a:lvl8pPr marL="3200320" indent="0">
              <a:buNone/>
              <a:defRPr sz="1067"/>
            </a:lvl8pPr>
            <a:lvl9pPr marL="3657509" indent="0">
              <a:buNone/>
              <a:defRPr sz="1067"/>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5ACA416-6CCB-401C-B42B-D9957EBA98E3}" type="datetime1">
              <a:rPr lang="en-US" smtClean="0">
                <a:solidFill>
                  <a:prstClr val="black">
                    <a:tint val="75000"/>
                  </a:prstClr>
                </a:solidFill>
              </a:rPr>
              <a:pPr/>
              <a:t>09-Jan-18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697174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bg>
      <p:bgPr>
        <a:solidFill>
          <a:srgbClr val="00589A"/>
        </a:solidFill>
        <a:effectLst/>
      </p:bgPr>
    </p:bg>
    <p:spTree>
      <p:nvGrpSpPr>
        <p:cNvPr id="1" name=""/>
        <p:cNvGrpSpPr/>
        <p:nvPr/>
      </p:nvGrpSpPr>
      <p:grpSpPr>
        <a:xfrm>
          <a:off x="0" y="0"/>
          <a:ext cx="0" cy="0"/>
          <a:chOff x="0" y="0"/>
          <a:chExt cx="0" cy="0"/>
        </a:xfrm>
      </p:grpSpPr>
      <p:sp>
        <p:nvSpPr>
          <p:cNvPr id="8" name="Rectangle 7"/>
          <p:cNvSpPr/>
          <p:nvPr userDrawn="1"/>
        </p:nvSpPr>
        <p:spPr>
          <a:xfrm>
            <a:off x="0" y="1228301"/>
            <a:ext cx="12192000" cy="51861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2" name="Title 1"/>
          <p:cNvSpPr>
            <a:spLocks noGrp="1"/>
          </p:cNvSpPr>
          <p:nvPr>
            <p:ph type="title"/>
          </p:nvPr>
        </p:nvSpPr>
        <p:spPr>
          <a:xfrm>
            <a:off x="838200" y="40806"/>
            <a:ext cx="10515600" cy="1163430"/>
          </a:xfrm>
        </p:spPr>
        <p:txBody>
          <a:bodyPr>
            <a:normAutofit/>
          </a:bodyPr>
          <a:lstStyle>
            <a:lvl1pPr algn="ctr">
              <a:defRPr sz="3600" b="1">
                <a:solidFill>
                  <a:schemeClr val="accent1">
                    <a:lumMod val="20000"/>
                    <a:lumOff val="80000"/>
                  </a:schemeClr>
                </a:solidFill>
                <a:effectLst>
                  <a:outerShdw blurRad="38100" dist="38100" dir="2700000" algn="tl">
                    <a:srgbClr val="000000">
                      <a:alpha val="43137"/>
                    </a:srgbClr>
                  </a:outerShdw>
                </a:effectLst>
                <a:latin typeface="Archer Semibold" pitchFamily="50" charset="0"/>
              </a:defRPr>
            </a:lvl1pPr>
          </a:lstStyle>
          <a:p>
            <a:r>
              <a:rPr lang="en-US" dirty="0"/>
              <a:t>Click to edit Master title style</a:t>
            </a:r>
          </a:p>
        </p:txBody>
      </p:sp>
      <p:sp>
        <p:nvSpPr>
          <p:cNvPr id="3" name="Content Placeholder 2"/>
          <p:cNvSpPr>
            <a:spLocks noGrp="1"/>
          </p:cNvSpPr>
          <p:nvPr>
            <p:ph idx="1"/>
          </p:nvPr>
        </p:nvSpPr>
        <p:spPr>
          <a:xfrm>
            <a:off x="838200" y="1524825"/>
            <a:ext cx="10515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838200" y="6451886"/>
            <a:ext cx="2743200" cy="365125"/>
          </a:xfrm>
        </p:spPr>
        <p:txBody>
          <a:bodyPr/>
          <a:lstStyle>
            <a:lvl1pPr>
              <a:defRPr b="1">
                <a:solidFill>
                  <a:schemeClr val="bg1">
                    <a:lumMod val="85000"/>
                  </a:schemeClr>
                </a:solidFill>
              </a:defRPr>
            </a:lvl1pPr>
          </a:lstStyle>
          <a:p>
            <a:fld id="{003B7071-A7D8-4D99-B4F9-EF549053E347}" type="datetime1">
              <a:rPr lang="en-US" smtClean="0">
                <a:solidFill>
                  <a:prstClr val="white">
                    <a:lumMod val="85000"/>
                  </a:prstClr>
                </a:solidFill>
              </a:rPr>
              <a:t>09-Jan-18</a:t>
            </a:fld>
            <a:endParaRPr lang="en-US" dirty="0">
              <a:solidFill>
                <a:prstClr val="white">
                  <a:lumMod val="85000"/>
                </a:prstClr>
              </a:solidFill>
            </a:endParaRPr>
          </a:p>
        </p:txBody>
      </p:sp>
      <p:sp>
        <p:nvSpPr>
          <p:cNvPr id="5" name="Footer Placeholder 4"/>
          <p:cNvSpPr>
            <a:spLocks noGrp="1"/>
          </p:cNvSpPr>
          <p:nvPr>
            <p:ph type="ftr" sz="quarter" idx="11"/>
          </p:nvPr>
        </p:nvSpPr>
        <p:spPr>
          <a:xfrm>
            <a:off x="4038600" y="6451886"/>
            <a:ext cx="4114800" cy="365125"/>
          </a:xfrm>
        </p:spPr>
        <p:txBody>
          <a:bodyPr/>
          <a:lstStyle>
            <a:lvl1pPr>
              <a:defRPr b="1">
                <a:solidFill>
                  <a:schemeClr val="bg1">
                    <a:lumMod val="85000"/>
                  </a:schemeClr>
                </a:solidFill>
              </a:defRPr>
            </a:lvl1pPr>
          </a:lstStyle>
          <a:p>
            <a:r>
              <a:rPr lang="en-US" dirty="0">
                <a:solidFill>
                  <a:prstClr val="white">
                    <a:lumMod val="85000"/>
                  </a:prstClr>
                </a:solidFill>
              </a:rPr>
              <a:t>NATIONAL SURVEY ON SUBSTANCE USE IN INDIA</a:t>
            </a:r>
          </a:p>
        </p:txBody>
      </p:sp>
      <p:sp>
        <p:nvSpPr>
          <p:cNvPr id="6" name="Slide Number Placeholder 5"/>
          <p:cNvSpPr>
            <a:spLocks noGrp="1"/>
          </p:cNvSpPr>
          <p:nvPr>
            <p:ph type="sldNum" sz="quarter" idx="12"/>
          </p:nvPr>
        </p:nvSpPr>
        <p:spPr>
          <a:xfrm>
            <a:off x="8610600" y="6451886"/>
            <a:ext cx="2743200" cy="365125"/>
          </a:xfrm>
        </p:spPr>
        <p:txBody>
          <a:bodyPr/>
          <a:lstStyle>
            <a:lvl1pPr>
              <a:defRPr b="1">
                <a:solidFill>
                  <a:schemeClr val="bg1">
                    <a:lumMod val="85000"/>
                  </a:schemeClr>
                </a:solidFill>
              </a:defRPr>
            </a:lvl1pPr>
          </a:lstStyle>
          <a:p>
            <a:r>
              <a:rPr lang="en-US" dirty="0">
                <a:solidFill>
                  <a:prstClr val="white">
                    <a:lumMod val="85000"/>
                  </a:prstClr>
                </a:solidFill>
              </a:rPr>
              <a:t>NDDTC, AIIMS, NEW DELHI</a:t>
            </a:r>
          </a:p>
        </p:txBody>
      </p:sp>
      <p:pic>
        <p:nvPicPr>
          <p:cNvPr id="7" name="Picture 6"/>
          <p:cNvPicPr>
            <a:picLocks noChangeAspect="1"/>
          </p:cNvPicPr>
          <p:nvPr userDrawn="1"/>
        </p:nvPicPr>
        <p:blipFill>
          <a:blip r:embed="rId2" cstate="print"/>
          <a:stretch>
            <a:fillRect/>
          </a:stretch>
        </p:blipFill>
        <p:spPr>
          <a:xfrm rot="10800000">
            <a:off x="-24825" y="-5218"/>
            <a:ext cx="1288141" cy="1665651"/>
          </a:xfrm>
          <a:prstGeom prst="rect">
            <a:avLst/>
          </a:prstGeom>
        </p:spPr>
      </p:pic>
      <p:pic>
        <p:nvPicPr>
          <p:cNvPr id="9" name="Picture 2" descr="Image result for aiims diamond jubilee logo"/>
          <p:cNvPicPr>
            <a:picLocks noChangeAspect="1" noChangeArrowheads="1"/>
          </p:cNvPicPr>
          <p:nvPr userDrawn="1"/>
        </p:nvPicPr>
        <p:blipFill>
          <a:blip r:embed="rId3" cstate="print"/>
          <a:srcRect/>
          <a:stretch>
            <a:fillRect/>
          </a:stretch>
        </p:blipFill>
        <p:spPr bwMode="auto">
          <a:xfrm>
            <a:off x="10858081" y="95945"/>
            <a:ext cx="1238383" cy="1066800"/>
          </a:xfrm>
          <a:prstGeom prst="rect">
            <a:avLst/>
          </a:prstGeom>
          <a:noFill/>
        </p:spPr>
      </p:pic>
    </p:spTree>
    <p:extLst>
      <p:ext uri="{BB962C8B-B14F-4D97-AF65-F5344CB8AC3E}">
        <p14:creationId xmlns:p14="http://schemas.microsoft.com/office/powerpoint/2010/main" val="283325162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67"/>
            </a:lvl2pPr>
            <a:lvl3pPr marL="914377" indent="0">
              <a:buNone/>
              <a:defRPr sz="1200"/>
            </a:lvl3pPr>
            <a:lvl4pPr marL="1371566" indent="0">
              <a:buNone/>
              <a:defRPr sz="1067"/>
            </a:lvl4pPr>
            <a:lvl5pPr marL="1828754" indent="0">
              <a:buNone/>
              <a:defRPr sz="1067"/>
            </a:lvl5pPr>
            <a:lvl6pPr marL="2285943" indent="0">
              <a:buNone/>
              <a:defRPr sz="1067"/>
            </a:lvl6pPr>
            <a:lvl7pPr marL="2743131" indent="0">
              <a:buNone/>
              <a:defRPr sz="1067"/>
            </a:lvl7pPr>
            <a:lvl8pPr marL="3200320" indent="0">
              <a:buNone/>
              <a:defRPr sz="1067"/>
            </a:lvl8pPr>
            <a:lvl9pPr marL="3657509" indent="0">
              <a:buNone/>
              <a:defRPr sz="1067"/>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6B76FE5-1EEA-4EB4-8677-E052DEE7D4F0}" type="datetime1">
              <a:rPr lang="en-US" smtClean="0">
                <a:solidFill>
                  <a:prstClr val="black">
                    <a:tint val="75000"/>
                  </a:prstClr>
                </a:solidFill>
              </a:rPr>
              <a:pPr/>
              <a:t>09-Jan-18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44023808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FE5ADE9-307F-4625-8152-E300EAFFEE93}" type="datetime1">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728409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AE6DAD8-4BE8-4956-B6F7-1F1A8731DD5D}" type="datetime1">
              <a:rPr lang="en-US" smtClean="0">
                <a:solidFill>
                  <a:prstClr val="black">
                    <a:tint val="75000"/>
                  </a:prstClr>
                </a:solidFill>
              </a:rPr>
              <a:p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smtClean="0">
                <a:solidFill>
                  <a:prstClr val="black">
                    <a:tint val="75000"/>
                  </a:prstClr>
                </a:solidFill>
              </a:rPr>
              <a:t>NATIONAL SURVEY ON SUBSTANCE USE IN INDIA</a:t>
            </a: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3779730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2C74C357-A9B5-4D9A-B1CC-AEBC3A2B52DE}" type="datetime1">
              <a:rPr lang="en-US" smtClean="0">
                <a:solidFill>
                  <a:prstClr val="black">
                    <a:tint val="75000"/>
                  </a:prstClr>
                </a:solidFill>
              </a:rPr>
              <a:t>09-Jan-18</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r>
              <a:rPr lang="en-US">
                <a:solidFill>
                  <a:prstClr val="black">
                    <a:tint val="75000"/>
                  </a:prstClr>
                </a:solidFill>
              </a:rPr>
              <a:t>NATIONAL SURVEY ON SUBSTANCE USE IN INDIA</a:t>
            </a:r>
          </a:p>
        </p:txBody>
      </p:sp>
      <p:sp>
        <p:nvSpPr>
          <p:cNvPr id="6" name="Slide Number Placeholder 5"/>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982642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8974514-103C-428B-8DBA-27D86AEC9A71}" type="datetime1">
              <a:rPr lang="en-US" smtClean="0">
                <a:solidFill>
                  <a:prstClr val="black">
                    <a:tint val="75000"/>
                  </a:prstClr>
                </a:solidFill>
              </a:rPr>
              <a:t>09-Jan-18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solidFill>
                  <a:prstClr val="black">
                    <a:tint val="75000"/>
                  </a:prstClr>
                </a:solidFill>
              </a:rPr>
              <a:t>NATIONAL SURVEY ON SUBSTANCE USE IN INDIA</a:t>
            </a: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36940978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39F1D33D-C32D-40DF-8201-8B510063736A}" type="datetime1">
              <a:rPr lang="en-US" smtClean="0">
                <a:solidFill>
                  <a:prstClr val="black">
                    <a:tint val="75000"/>
                  </a:prstClr>
                </a:solidFill>
              </a:rPr>
              <a:t>09-Jan-18</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r>
              <a:rPr lang="en-US">
                <a:solidFill>
                  <a:prstClr val="black">
                    <a:tint val="75000"/>
                  </a:prstClr>
                </a:solidFill>
              </a:rPr>
              <a:t>NATIONAL SURVEY ON SUBSTANCE USE IN INDIA</a:t>
            </a:r>
          </a:p>
        </p:txBody>
      </p:sp>
      <p:sp>
        <p:nvSpPr>
          <p:cNvPr id="9" name="Slide Number Placeholder 8"/>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5063321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655EF1F-C100-4F82-9629-515BD2F71C7F}" type="datetime1">
              <a:rPr lang="en-US" smtClean="0">
                <a:solidFill>
                  <a:prstClr val="black">
                    <a:tint val="75000"/>
                  </a:prstClr>
                </a:solidFill>
              </a:rPr>
              <a:t>09-Jan-18</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r>
              <a:rPr lang="en-US">
                <a:solidFill>
                  <a:prstClr val="black">
                    <a:tint val="75000"/>
                  </a:prstClr>
                </a:solidFill>
              </a:rPr>
              <a:t>NATIONAL SURVEY ON SUBSTANCE USE IN INDIA</a:t>
            </a:r>
          </a:p>
        </p:txBody>
      </p:sp>
      <p:sp>
        <p:nvSpPr>
          <p:cNvPr id="5" name="Slide Number Placeholder 4"/>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4718103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57BD147-95E0-432D-BD0E-095335D90467}" type="datetime1">
              <a:rPr lang="en-US" smtClean="0">
                <a:solidFill>
                  <a:prstClr val="black">
                    <a:tint val="75000"/>
                  </a:prstClr>
                </a:solidFill>
              </a:rPr>
              <a:t>09-Jan-18</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r>
              <a:rPr lang="en-US">
                <a:solidFill>
                  <a:prstClr val="black">
                    <a:tint val="75000"/>
                  </a:prstClr>
                </a:solidFill>
              </a:rPr>
              <a:t>NATIONAL SURVEY ON SUBSTANCE USE IN INDIA</a:t>
            </a:r>
          </a:p>
        </p:txBody>
      </p:sp>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94874054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A5ACA416-6CCB-401C-B42B-D9957EBA98E3}" type="datetime1">
              <a:rPr lang="en-US" smtClean="0">
                <a:solidFill>
                  <a:prstClr val="black">
                    <a:tint val="75000"/>
                  </a:prstClr>
                </a:solidFill>
              </a:rPr>
              <a:t>09-Jan-18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solidFill>
                  <a:prstClr val="black">
                    <a:tint val="75000"/>
                  </a:prstClr>
                </a:solidFill>
              </a:rPr>
              <a:t>NATIONAL SURVEY ON SUBSTANCE USE IN INDIA</a:t>
            </a: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96253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6B76FE5-1EEA-4EB4-8677-E052DEE7D4F0}" type="datetime1">
              <a:rPr lang="en-US" smtClean="0">
                <a:solidFill>
                  <a:prstClr val="black">
                    <a:tint val="75000"/>
                  </a:prstClr>
                </a:solidFill>
              </a:rPr>
              <a:t>09-Jan-18</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r>
              <a:rPr lang="en-US">
                <a:solidFill>
                  <a:prstClr val="black">
                    <a:tint val="75000"/>
                  </a:prstClr>
                </a:solidFill>
              </a:rPr>
              <a:t>NATIONAL SURVEY ON SUBSTANCE USE IN INDIA</a:t>
            </a:r>
          </a:p>
        </p:txBody>
      </p:sp>
      <p:sp>
        <p:nvSpPr>
          <p:cNvPr id="7" name="Slide Number Placeholder 6"/>
          <p:cNvSpPr>
            <a:spLocks noGrp="1"/>
          </p:cNvSpPr>
          <p:nvPr>
            <p:ph type="sldNum" sz="quarter" idx="12"/>
          </p:nvPr>
        </p:nvSpPr>
        <p:spPr/>
        <p:txBody>
          <a:body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2114805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589A">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1AD011-854A-45D6-81A7-39B991BF4059}" type="datetime1">
              <a:rPr lang="en-US" smtClean="0">
                <a:solidFill>
                  <a:prstClr val="black">
                    <a:tint val="75000"/>
                  </a:prstClr>
                </a:solidFill>
              </a:rPr>
              <a:t>09-Jan-18</a:t>
            </a:fld>
            <a:endParaRPr 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solidFill>
                  <a:prstClr val="black">
                    <a:tint val="75000"/>
                  </a:prstClr>
                </a:solidFill>
              </a:rPr>
              <a:t>NATIONAL SURVEY ON SUBSTANCE USE IN INDIA</a:t>
            </a: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3544B5-BB55-4033-9598-A7D231231CFB}"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1010891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00589A">
            <a:alpha val="0"/>
          </a:srgb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68580" tIns="34290" rIns="68580" bIns="3429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9"/>
          </a:xfrm>
          <a:prstGeom prst="rect">
            <a:avLst/>
          </a:prstGeom>
        </p:spPr>
        <p:txBody>
          <a:bodyPr vert="horz" lIns="68580" tIns="34290" rIns="68580" bIns="3429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1"/>
            <a:ext cx="2743200" cy="365125"/>
          </a:xfrm>
          <a:prstGeom prst="rect">
            <a:avLst/>
          </a:prstGeom>
        </p:spPr>
        <p:txBody>
          <a:bodyPr vert="horz" lIns="68580" tIns="34290" rIns="68580" bIns="34290" rtlCol="0" anchor="ctr"/>
          <a:lstStyle>
            <a:lvl1pPr algn="l">
              <a:defRPr sz="1200">
                <a:solidFill>
                  <a:schemeClr val="tx1">
                    <a:tint val="75000"/>
                  </a:schemeClr>
                </a:solidFill>
              </a:defRPr>
            </a:lvl1pPr>
          </a:lstStyle>
          <a:p>
            <a:pPr defTabSz="914377"/>
            <a:fld id="{B11AD011-854A-45D6-81A7-39B991BF4059}" type="datetime1">
              <a:rPr lang="en-US" smtClean="0">
                <a:solidFill>
                  <a:prstClr val="black">
                    <a:tint val="75000"/>
                  </a:prstClr>
                </a:solidFill>
                <a:cs typeface="Arial" charset="0"/>
              </a:rPr>
              <a:pPr defTabSz="914377"/>
              <a:t>09-Jan-18</a:t>
            </a:fld>
            <a:endParaRPr lang="en-US">
              <a:solidFill>
                <a:prstClr val="black">
                  <a:tint val="75000"/>
                </a:prstClr>
              </a:solidFill>
              <a:cs typeface="Arial" charset="0"/>
            </a:endParaRPr>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68580" tIns="34290" rIns="68580" bIns="34290" rtlCol="0" anchor="ctr"/>
          <a:lstStyle>
            <a:lvl1pPr algn="ctr">
              <a:defRPr sz="1200">
                <a:solidFill>
                  <a:schemeClr val="tx1">
                    <a:tint val="75000"/>
                  </a:schemeClr>
                </a:solidFill>
              </a:defRPr>
            </a:lvl1pPr>
          </a:lstStyle>
          <a:p>
            <a:pPr defTabSz="914377"/>
            <a:r>
              <a:rPr lang="en-US" smtClean="0">
                <a:solidFill>
                  <a:prstClr val="black">
                    <a:tint val="75000"/>
                  </a:prstClr>
                </a:solidFill>
                <a:cs typeface="Arial" charset="0"/>
              </a:rPr>
              <a:t>NATIONAL SURVEY ON SUBSTANCE USE IN INDIA</a:t>
            </a:r>
            <a:endParaRPr lang="en-US">
              <a:solidFill>
                <a:prstClr val="black">
                  <a:tint val="75000"/>
                </a:prstClr>
              </a:solidFill>
              <a:cs typeface="Arial" charset="0"/>
            </a:endParaRPr>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68580" tIns="34290" rIns="68580" bIns="34290" rtlCol="0" anchor="ctr"/>
          <a:lstStyle>
            <a:lvl1pPr algn="r">
              <a:defRPr sz="1200">
                <a:solidFill>
                  <a:schemeClr val="tx1">
                    <a:tint val="75000"/>
                  </a:schemeClr>
                </a:solidFill>
              </a:defRPr>
            </a:lvl1pPr>
          </a:lstStyle>
          <a:p>
            <a:pPr defTabSz="914377"/>
            <a:fld id="{FE3544B5-BB55-4033-9598-A7D231231CFB}" type="slidenum">
              <a:rPr lang="en-US" smtClean="0">
                <a:solidFill>
                  <a:prstClr val="black">
                    <a:tint val="75000"/>
                  </a:prstClr>
                </a:solidFill>
                <a:cs typeface="Arial" charset="0"/>
              </a:rPr>
              <a:pPr defTabSz="914377"/>
              <a:t>‹#›</a:t>
            </a:fld>
            <a:endParaRPr lang="en-US">
              <a:solidFill>
                <a:prstClr val="black">
                  <a:tint val="75000"/>
                </a:prstClr>
              </a:solidFill>
              <a:cs typeface="Arial" charset="0"/>
            </a:endParaRPr>
          </a:p>
        </p:txBody>
      </p:sp>
    </p:spTree>
    <p:extLst>
      <p:ext uri="{BB962C8B-B14F-4D97-AF65-F5344CB8AC3E}">
        <p14:creationId xmlns:p14="http://schemas.microsoft.com/office/powerpoint/2010/main" val="85652856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hdr="0"/>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67" kern="1200">
          <a:solidFill>
            <a:schemeClr val="tx1"/>
          </a:solidFill>
          <a:latin typeface="+mn-lt"/>
          <a:ea typeface="+mn-ea"/>
          <a:cs typeface="+mn-cs"/>
        </a:defRPr>
      </a:lvl9pPr>
    </p:bodyStyle>
    <p:otherStyle>
      <a:defPPr>
        <a:defRPr lang="en-US"/>
      </a:defPPr>
      <a:lvl1pPr marL="0" algn="l" defTabSz="914377" rtl="0" eaLnBrk="1" latinLnBrk="0" hangingPunct="1">
        <a:defRPr sz="1867" kern="1200">
          <a:solidFill>
            <a:schemeClr val="tx1"/>
          </a:solidFill>
          <a:latin typeface="+mn-lt"/>
          <a:ea typeface="+mn-ea"/>
          <a:cs typeface="+mn-cs"/>
        </a:defRPr>
      </a:lvl1pPr>
      <a:lvl2pPr marL="457189" algn="l" defTabSz="914377" rtl="0" eaLnBrk="1" latinLnBrk="0" hangingPunct="1">
        <a:defRPr sz="1867" kern="1200">
          <a:solidFill>
            <a:schemeClr val="tx1"/>
          </a:solidFill>
          <a:latin typeface="+mn-lt"/>
          <a:ea typeface="+mn-ea"/>
          <a:cs typeface="+mn-cs"/>
        </a:defRPr>
      </a:lvl2pPr>
      <a:lvl3pPr marL="914377" algn="l" defTabSz="914377" rtl="0" eaLnBrk="1" latinLnBrk="0" hangingPunct="1">
        <a:defRPr sz="1867" kern="1200">
          <a:solidFill>
            <a:schemeClr val="tx1"/>
          </a:solidFill>
          <a:latin typeface="+mn-lt"/>
          <a:ea typeface="+mn-ea"/>
          <a:cs typeface="+mn-cs"/>
        </a:defRPr>
      </a:lvl3pPr>
      <a:lvl4pPr marL="1371566" algn="l" defTabSz="914377" rtl="0" eaLnBrk="1" latinLnBrk="0" hangingPunct="1">
        <a:defRPr sz="1867" kern="1200">
          <a:solidFill>
            <a:schemeClr val="tx1"/>
          </a:solidFill>
          <a:latin typeface="+mn-lt"/>
          <a:ea typeface="+mn-ea"/>
          <a:cs typeface="+mn-cs"/>
        </a:defRPr>
      </a:lvl4pPr>
      <a:lvl5pPr marL="1828754" algn="l" defTabSz="914377" rtl="0" eaLnBrk="1" latinLnBrk="0" hangingPunct="1">
        <a:defRPr sz="1867" kern="1200">
          <a:solidFill>
            <a:schemeClr val="tx1"/>
          </a:solidFill>
          <a:latin typeface="+mn-lt"/>
          <a:ea typeface="+mn-ea"/>
          <a:cs typeface="+mn-cs"/>
        </a:defRPr>
      </a:lvl5pPr>
      <a:lvl6pPr marL="2285943" algn="l" defTabSz="914377" rtl="0" eaLnBrk="1" latinLnBrk="0" hangingPunct="1">
        <a:defRPr sz="1867" kern="1200">
          <a:solidFill>
            <a:schemeClr val="tx1"/>
          </a:solidFill>
          <a:latin typeface="+mn-lt"/>
          <a:ea typeface="+mn-ea"/>
          <a:cs typeface="+mn-cs"/>
        </a:defRPr>
      </a:lvl6pPr>
      <a:lvl7pPr marL="2743131" algn="l" defTabSz="914377" rtl="0" eaLnBrk="1" latinLnBrk="0" hangingPunct="1">
        <a:defRPr sz="1867" kern="1200">
          <a:solidFill>
            <a:schemeClr val="tx1"/>
          </a:solidFill>
          <a:latin typeface="+mn-lt"/>
          <a:ea typeface="+mn-ea"/>
          <a:cs typeface="+mn-cs"/>
        </a:defRPr>
      </a:lvl7pPr>
      <a:lvl8pPr marL="3200320" algn="l" defTabSz="914377" rtl="0" eaLnBrk="1" latinLnBrk="0" hangingPunct="1">
        <a:defRPr sz="1867" kern="1200">
          <a:solidFill>
            <a:schemeClr val="tx1"/>
          </a:solidFill>
          <a:latin typeface="+mn-lt"/>
          <a:ea typeface="+mn-ea"/>
          <a:cs typeface="+mn-cs"/>
        </a:defRPr>
      </a:lvl8pPr>
      <a:lvl9pPr marL="3657509" algn="l" defTabSz="914377" rtl="0" eaLnBrk="1" latinLnBrk="0" hangingPunct="1">
        <a:defRPr sz="186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2.xml"/><Relationship Id="rId5" Type="http://schemas.openxmlformats.org/officeDocument/2006/relationships/image" Target="../media/image4.jpe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p:cNvGrpSpPr/>
        <p:nvPr/>
      </p:nvGrpSpPr>
      <p:grpSpPr>
        <a:xfrm>
          <a:off x="0" y="0"/>
          <a:ext cx="0" cy="0"/>
          <a:chOff x="0" y="0"/>
          <a:chExt cx="0" cy="0"/>
        </a:xfrm>
      </p:grpSpPr>
      <p:sp>
        <p:nvSpPr>
          <p:cNvPr id="22" name="Rectangle 21"/>
          <p:cNvSpPr/>
          <p:nvPr/>
        </p:nvSpPr>
        <p:spPr>
          <a:xfrm>
            <a:off x="-1" y="1231869"/>
            <a:ext cx="12187997" cy="4986651"/>
          </a:xfrm>
          <a:prstGeom prst="rect">
            <a:avLst/>
          </a:prstGeom>
          <a:solidFill>
            <a:srgbClr val="153553"/>
          </a:solidFill>
          <a:ln>
            <a:noFill/>
          </a:ln>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defTabSz="914354"/>
            <a:endParaRPr lang="en-US" sz="1867" dirty="0">
              <a:solidFill>
                <a:prstClr val="white"/>
              </a:solidFill>
            </a:endParaRPr>
          </a:p>
        </p:txBody>
      </p:sp>
      <p:sp>
        <p:nvSpPr>
          <p:cNvPr id="16" name="Rectangle 15"/>
          <p:cNvSpPr/>
          <p:nvPr/>
        </p:nvSpPr>
        <p:spPr>
          <a:xfrm>
            <a:off x="961369" y="5580272"/>
            <a:ext cx="11226635" cy="1107752"/>
          </a:xfrm>
          <a:prstGeom prst="rect">
            <a:avLst/>
          </a:prstGeom>
          <a:solidFill>
            <a:srgbClr val="F5F5F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39" tIns="45719" rIns="91439" bIns="45719" rtlCol="0" anchor="ctr"/>
          <a:lstStyle/>
          <a:p>
            <a:pPr algn="ctr" defTabSz="914354"/>
            <a:endParaRPr lang="en-US" sz="1867" dirty="0">
              <a:solidFill>
                <a:prstClr val="black"/>
              </a:solidFill>
            </a:endParaRPr>
          </a:p>
        </p:txBody>
      </p:sp>
      <p:sp>
        <p:nvSpPr>
          <p:cNvPr id="5" name="Subtitle 4"/>
          <p:cNvSpPr>
            <a:spLocks noGrp="1"/>
          </p:cNvSpPr>
          <p:nvPr>
            <p:ph type="subTitle" idx="1"/>
          </p:nvPr>
        </p:nvSpPr>
        <p:spPr>
          <a:xfrm>
            <a:off x="838201" y="2588821"/>
            <a:ext cx="8536771" cy="2059379"/>
          </a:xfrm>
        </p:spPr>
        <p:txBody>
          <a:bodyPr>
            <a:noAutofit/>
          </a:bodyPr>
          <a:lstStyle/>
          <a:p>
            <a:pPr algn="l">
              <a:lnSpc>
                <a:spcPct val="100000"/>
              </a:lnSpc>
              <a:spcBef>
                <a:spcPts val="200"/>
              </a:spcBef>
            </a:pPr>
            <a:r>
              <a:rPr lang="en-US" sz="3600" b="1" spc="300" dirty="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rPr>
              <a:t>Session 4</a:t>
            </a:r>
            <a:r>
              <a:rPr lang="en-US" sz="3600" b="1" spc="300" dirty="0" smtClean="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rPr>
              <a:t>:</a:t>
            </a:r>
            <a:endParaRPr lang="en-US" sz="3600" b="1" spc="300" dirty="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endParaRPr>
          </a:p>
          <a:p>
            <a:pPr algn="l">
              <a:lnSpc>
                <a:spcPct val="100000"/>
              </a:lnSpc>
              <a:spcBef>
                <a:spcPts val="200"/>
              </a:spcBef>
            </a:pPr>
            <a:r>
              <a:rPr lang="en-US" sz="3733" b="1" spc="300" dirty="0" smtClean="0">
                <a:ln w="0"/>
                <a:solidFill>
                  <a:schemeClr val="accent1">
                    <a:lumMod val="40000"/>
                    <a:lumOff val="60000"/>
                  </a:schemeClr>
                </a:solidFill>
                <a:effectLst>
                  <a:glow rad="63500">
                    <a:schemeClr val="accent5">
                      <a:satMod val="175000"/>
                      <a:alpha val="40000"/>
                    </a:schemeClr>
                  </a:glow>
                  <a:outerShdw blurRad="38100" dist="25400" dir="5400000" algn="ctr" rotWithShape="0">
                    <a:srgbClr val="6E747A">
                      <a:alpha val="43000"/>
                    </a:srgbClr>
                  </a:outerShdw>
                </a:effectLst>
                <a:latin typeface="ArcherPro Semibold" panose="02000000000000000000" charset="0"/>
              </a:rPr>
              <a:t>BASICS OF CONDUCTING INTERVIEW</a:t>
            </a:r>
            <a:endParaRPr lang="en-US" sz="3733" dirty="0">
              <a:solidFill>
                <a:schemeClr val="bg1">
                  <a:lumMod val="95000"/>
                </a:schemeClr>
              </a:solidFill>
              <a:effectLst>
                <a:glow rad="63500">
                  <a:schemeClr val="accent5">
                    <a:satMod val="175000"/>
                    <a:alpha val="40000"/>
                  </a:schemeClr>
                </a:glow>
                <a:outerShdw blurRad="38100" dist="25400" dir="5400000" algn="ctr" rotWithShape="0">
                  <a:srgbClr val="6E747A">
                    <a:alpha val="43000"/>
                  </a:srgbClr>
                </a:outerShdw>
              </a:effectLst>
            </a:endParaRPr>
          </a:p>
        </p:txBody>
      </p:sp>
      <p:sp>
        <p:nvSpPr>
          <p:cNvPr id="9" name="Rectangle 8"/>
          <p:cNvSpPr/>
          <p:nvPr/>
        </p:nvSpPr>
        <p:spPr>
          <a:xfrm>
            <a:off x="6691745" y="5766223"/>
            <a:ext cx="3643747" cy="738662"/>
          </a:xfrm>
          <a:prstGeom prst="rect">
            <a:avLst/>
          </a:prstGeom>
        </p:spPr>
        <p:txBody>
          <a:bodyPr wrap="square" lIns="91439" tIns="45719" rIns="91439" bIns="45719">
            <a:spAutoFit/>
          </a:bodyPr>
          <a:lstStyle/>
          <a:p>
            <a:pPr defTabSz="914354"/>
            <a:r>
              <a:rPr lang="en-US" sz="1400" b="1" dirty="0">
                <a:solidFill>
                  <a:prstClr val="black"/>
                </a:solidFill>
                <a:cs typeface="Arial" charset="0"/>
              </a:rPr>
              <a:t>National Drug Dependence Treatment Centre (NDDTC) </a:t>
            </a:r>
            <a:br>
              <a:rPr lang="en-US" sz="1400" b="1" dirty="0">
                <a:solidFill>
                  <a:prstClr val="black"/>
                </a:solidFill>
                <a:cs typeface="Arial" charset="0"/>
              </a:rPr>
            </a:br>
            <a:r>
              <a:rPr lang="en-US" sz="1400" b="1" dirty="0">
                <a:solidFill>
                  <a:prstClr val="black"/>
                </a:solidFill>
                <a:cs typeface="Arial" charset="0"/>
              </a:rPr>
              <a:t>AIIMS, New Delhi</a:t>
            </a:r>
          </a:p>
        </p:txBody>
      </p:sp>
      <p:sp>
        <p:nvSpPr>
          <p:cNvPr id="11" name="Rectangle 10"/>
          <p:cNvSpPr/>
          <p:nvPr/>
        </p:nvSpPr>
        <p:spPr>
          <a:xfrm>
            <a:off x="1984394" y="5863074"/>
            <a:ext cx="3384244" cy="523218"/>
          </a:xfrm>
          <a:prstGeom prst="rect">
            <a:avLst/>
          </a:prstGeom>
        </p:spPr>
        <p:txBody>
          <a:bodyPr wrap="square" lIns="91439" tIns="45719" rIns="91439" bIns="45719">
            <a:spAutoFit/>
          </a:bodyPr>
          <a:lstStyle/>
          <a:p>
            <a:pPr defTabSz="914354"/>
            <a:r>
              <a:rPr lang="en-US" sz="1400" b="1" dirty="0">
                <a:solidFill>
                  <a:prstClr val="black"/>
                </a:solidFill>
                <a:cs typeface="Arial" charset="0"/>
              </a:rPr>
              <a:t>Ministry of Social Justice &amp; Empowerment,</a:t>
            </a:r>
          </a:p>
          <a:p>
            <a:pPr defTabSz="914354"/>
            <a:r>
              <a:rPr lang="en-US" sz="1400" b="1" dirty="0">
                <a:solidFill>
                  <a:prstClr val="black"/>
                </a:solidFill>
                <a:cs typeface="Arial" charset="0"/>
              </a:rPr>
              <a:t>Government of India</a:t>
            </a:r>
          </a:p>
        </p:txBody>
      </p:sp>
      <p:pic>
        <p:nvPicPr>
          <p:cNvPr id="12" name="Picture 1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01713" y="5720106"/>
            <a:ext cx="484891" cy="824313"/>
          </a:xfrm>
          <a:prstGeom prst="rect">
            <a:avLst/>
          </a:prstGeom>
        </p:spPr>
      </p:pic>
      <p:pic>
        <p:nvPicPr>
          <p:cNvPr id="7" name="Picture 6"/>
          <p:cNvPicPr>
            <a:picLocks noChangeAspect="1"/>
          </p:cNvPicPr>
          <p:nvPr/>
        </p:nvPicPr>
        <p:blipFill rotWithShape="1">
          <a:blip r:embed="rId4" cstate="print"/>
          <a:srcRect l="24663" r="7949"/>
          <a:stretch/>
        </p:blipFill>
        <p:spPr>
          <a:xfrm>
            <a:off x="9374985" y="838201"/>
            <a:ext cx="2813007" cy="5397707"/>
          </a:xfrm>
          <a:prstGeom prst="rect">
            <a:avLst/>
          </a:prstGeom>
        </p:spPr>
      </p:pic>
      <p:sp>
        <p:nvSpPr>
          <p:cNvPr id="19" name="Rectangle 18"/>
          <p:cNvSpPr/>
          <p:nvPr/>
        </p:nvSpPr>
        <p:spPr>
          <a:xfrm>
            <a:off x="1744836" y="1231234"/>
            <a:ext cx="8237365" cy="656460"/>
          </a:xfrm>
          <a:prstGeom prst="rect">
            <a:avLst/>
          </a:prstGeom>
        </p:spPr>
        <p:txBody>
          <a:bodyPr wrap="square" lIns="91439" tIns="45719" rIns="91439" bIns="45719">
            <a:spAutoFit/>
          </a:bodyPr>
          <a:lstStyle/>
          <a:p>
            <a:pPr algn="ctr" defTabSz="914332">
              <a:lnSpc>
                <a:spcPct val="150000"/>
              </a:lnSpc>
            </a:pPr>
            <a:r>
              <a:rPr lang="en-US" sz="2800" b="1" spc="300" dirty="0">
                <a:ln w="0"/>
                <a:solidFill>
                  <a:srgbClr val="FFFF00"/>
                </a:solidFill>
                <a:effectLst>
                  <a:outerShdw blurRad="38100" dist="25400" dir="5400000" algn="ctr" rotWithShape="0">
                    <a:srgbClr val="6E747A">
                      <a:alpha val="43000"/>
                    </a:srgbClr>
                  </a:outerShdw>
                </a:effectLst>
                <a:latin typeface="ArcherPro Semibold" panose="02000000000000000000"/>
                <a:cs typeface="Arial" charset="0"/>
              </a:rPr>
              <a:t>State-level Training on Household Survey</a:t>
            </a:r>
            <a:endParaRPr lang="en-US" sz="2800" b="1" spc="300" dirty="0">
              <a:ln w="0"/>
              <a:solidFill>
                <a:srgbClr val="FFFF00"/>
              </a:solidFill>
              <a:effectLst>
                <a:outerShdw blurRad="38100" dist="25400" dir="5400000" algn="ctr" rotWithShape="0">
                  <a:srgbClr val="6E747A">
                    <a:alpha val="43000"/>
                  </a:srgbClr>
                </a:outerShdw>
              </a:effectLst>
              <a:latin typeface="ArcherPro Semibold" panose="02000000000000000000"/>
              <a:cs typeface="Arial" charset="0"/>
            </a:endParaRPr>
          </a:p>
        </p:txBody>
      </p:sp>
      <p:sp>
        <p:nvSpPr>
          <p:cNvPr id="20" name="Title 19"/>
          <p:cNvSpPr>
            <a:spLocks noGrp="1"/>
          </p:cNvSpPr>
          <p:nvPr>
            <p:ph type="ctrTitle"/>
          </p:nvPr>
        </p:nvSpPr>
        <p:spPr>
          <a:xfrm>
            <a:off x="457202" y="386943"/>
            <a:ext cx="11358748" cy="438582"/>
          </a:xfrm>
          <a:prstGeom prst="rect">
            <a:avLst/>
          </a:prstGeom>
        </p:spPr>
        <p:txBody>
          <a:bodyPr wrap="square">
            <a:spAutoFit/>
          </a:bodyPr>
          <a:lstStyle/>
          <a:p>
            <a:pPr>
              <a:lnSpc>
                <a:spcPct val="100000"/>
              </a:lnSpc>
            </a:pPr>
            <a:r>
              <a:rPr lang="en-US" sz="2400" b="1" i="1" dirty="0">
                <a:solidFill>
                  <a:schemeClr val="bg1"/>
                </a:solidFill>
                <a:effectLst>
                  <a:outerShdw blurRad="38100" dist="38100" dir="2700000" algn="tl">
                    <a:srgbClr val="000000">
                      <a:alpha val="43137"/>
                    </a:srgbClr>
                  </a:outerShdw>
                </a:effectLst>
                <a:latin typeface="ArcherPro Semibold" panose="02000000000000000000" charset="0"/>
              </a:rPr>
              <a:t>National Survey on </a:t>
            </a:r>
            <a:r>
              <a:rPr lang="en-US" sz="2400" b="1" i="1" dirty="0">
                <a:solidFill>
                  <a:schemeClr val="bg1"/>
                </a:solidFill>
                <a:effectLst>
                  <a:outerShdw blurRad="38100" dist="38100" dir="2700000" algn="tl">
                    <a:srgbClr val="000000">
                      <a:alpha val="43137"/>
                    </a:srgbClr>
                  </a:outerShdw>
                </a:effectLst>
                <a:latin typeface="ArcherPro Semibold" panose="02000000000000000000" charset="0"/>
              </a:rPr>
              <a:t>Extent </a:t>
            </a:r>
            <a:r>
              <a:rPr lang="en-US" sz="2400" b="1" i="1" dirty="0">
                <a:solidFill>
                  <a:schemeClr val="bg1"/>
                </a:solidFill>
                <a:effectLst>
                  <a:outerShdw blurRad="38100" dist="38100" dir="2700000" algn="tl">
                    <a:srgbClr val="000000">
                      <a:alpha val="43137"/>
                    </a:srgbClr>
                  </a:outerShdw>
                </a:effectLst>
                <a:latin typeface="ArcherPro Semibold" panose="02000000000000000000" charset="0"/>
              </a:rPr>
              <a:t>and Pattern </a:t>
            </a:r>
            <a:r>
              <a:rPr lang="en-US" sz="2400" b="1" i="1" dirty="0">
                <a:solidFill>
                  <a:schemeClr val="bg1"/>
                </a:solidFill>
                <a:effectLst>
                  <a:outerShdw blurRad="38100" dist="38100" dir="2700000" algn="tl">
                    <a:srgbClr val="000000">
                      <a:alpha val="43137"/>
                    </a:srgbClr>
                  </a:outerShdw>
                </a:effectLst>
                <a:latin typeface="ArcherPro Semibold" panose="02000000000000000000" charset="0"/>
              </a:rPr>
              <a:t>of Substance Use in India</a:t>
            </a:r>
            <a:endParaRPr lang="en-US" sz="2400" b="1" i="1" dirty="0">
              <a:ln w="0"/>
              <a:solidFill>
                <a:schemeClr val="bg1"/>
              </a:solidFill>
              <a:effectLst>
                <a:outerShdw blurRad="38100" dist="38100" dir="2700000" algn="tl">
                  <a:srgbClr val="000000">
                    <a:alpha val="43137"/>
                  </a:srgbClr>
                </a:outerShdw>
              </a:effectLst>
              <a:latin typeface="ArcherPro Semibold" panose="02000000000000000000" charset="0"/>
              <a:ea typeface="+mn-ea"/>
              <a:cs typeface="+mn-cs"/>
            </a:endParaRPr>
          </a:p>
        </p:txBody>
      </p:sp>
      <p:pic>
        <p:nvPicPr>
          <p:cNvPr id="27" name="Picture 2" descr="C:\Users\acer\Documents\ALOK DATA\NDDTC-DEPT\All_India_Institute_of_Medical_Sciences_(Logo).jpg"/>
          <p:cNvPicPr>
            <a:picLocks noChangeAspect="1" noChangeArrowheads="1"/>
          </p:cNvPicPr>
          <p:nvPr/>
        </p:nvPicPr>
        <p:blipFill>
          <a:blip r:embed="rId5" cstate="print"/>
          <a:srcRect/>
          <a:stretch>
            <a:fillRect/>
          </a:stretch>
        </p:blipFill>
        <p:spPr bwMode="auto">
          <a:xfrm>
            <a:off x="5798212" y="5660497"/>
            <a:ext cx="809325" cy="907531"/>
          </a:xfrm>
          <a:prstGeom prst="rect">
            <a:avLst/>
          </a:prstGeom>
          <a:noFill/>
        </p:spPr>
      </p:pic>
      <p:sp>
        <p:nvSpPr>
          <p:cNvPr id="4" name="Slide Number Placeholder 3"/>
          <p:cNvSpPr>
            <a:spLocks noGrp="1"/>
          </p:cNvSpPr>
          <p:nvPr>
            <p:ph type="sldNum" sz="quarter" idx="12"/>
          </p:nvPr>
        </p:nvSpPr>
        <p:spPr/>
        <p:txBody>
          <a:bodyPr/>
          <a:lstStyle/>
          <a:p>
            <a:fld id="{FE3544B5-BB55-4033-9598-A7D231231CFB}" type="slidenum">
              <a:rPr lang="en-US" smtClean="0">
                <a:solidFill>
                  <a:prstClr val="black">
                    <a:tint val="75000"/>
                  </a:prstClr>
                </a:solidFill>
              </a:rPr>
              <a:pPr/>
              <a:t>1</a:t>
            </a:fld>
            <a:endParaRPr lang="en-US">
              <a:solidFill>
                <a:prstClr val="black">
                  <a:tint val="75000"/>
                </a:prstClr>
              </a:solidFill>
            </a:endParaRPr>
          </a:p>
        </p:txBody>
      </p:sp>
    </p:spTree>
    <p:extLst>
      <p:ext uri="{BB962C8B-B14F-4D97-AF65-F5344CB8AC3E}">
        <p14:creationId xmlns:p14="http://schemas.microsoft.com/office/powerpoint/2010/main" val="34039007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DC5B6AD-F810-4008-8F40-1B34B1CF0B93}"/>
              </a:ext>
            </a:extLst>
          </p:cNvPr>
          <p:cNvSpPr>
            <a:spLocks noGrp="1"/>
          </p:cNvSpPr>
          <p:nvPr>
            <p:ph type="title"/>
          </p:nvPr>
        </p:nvSpPr>
        <p:spPr/>
        <p:txBody>
          <a:bodyPr/>
          <a:lstStyle/>
          <a:p>
            <a:r>
              <a:rPr lang="en-IN" dirty="0"/>
              <a:t>Conducting interview: how to ask questions? </a:t>
            </a:r>
          </a:p>
        </p:txBody>
      </p:sp>
      <p:sp>
        <p:nvSpPr>
          <p:cNvPr id="3" name="Content Placeholder 2">
            <a:extLst>
              <a:ext uri="{FF2B5EF4-FFF2-40B4-BE49-F238E27FC236}">
                <a16:creationId xmlns:a16="http://schemas.microsoft.com/office/drawing/2014/main" xmlns="" id="{E04904A7-EEE9-48D4-925A-997F36D2538C}"/>
              </a:ext>
            </a:extLst>
          </p:cNvPr>
          <p:cNvSpPr>
            <a:spLocks noGrp="1"/>
          </p:cNvSpPr>
          <p:nvPr>
            <p:ph idx="1"/>
          </p:nvPr>
        </p:nvSpPr>
        <p:spPr/>
        <p:txBody>
          <a:bodyPr/>
          <a:lstStyle/>
          <a:p>
            <a:r>
              <a:rPr lang="en-IN" dirty="0"/>
              <a:t>The responses to the questions would be as reported by the household respondent (</a:t>
            </a:r>
            <a:r>
              <a:rPr lang="en-IN" u="sng" dirty="0"/>
              <a:t>self-report</a:t>
            </a:r>
            <a:r>
              <a:rPr lang="en-IN" dirty="0"/>
              <a:t>). </a:t>
            </a:r>
          </a:p>
          <a:p>
            <a:r>
              <a:rPr lang="en-IN" dirty="0"/>
              <a:t>You do not have to ask for records for confirming the response of the household respondents. </a:t>
            </a:r>
          </a:p>
          <a:p>
            <a:r>
              <a:rPr lang="en-IN" i="1" dirty="0"/>
              <a:t>For example, when the household respondent responds that he/she is taking medical treatment for a physical illness, this need not be confirmed by asking for the doctor’s prescription. </a:t>
            </a:r>
            <a:endParaRPr lang="en-IN" b="1" i="1" dirty="0"/>
          </a:p>
        </p:txBody>
      </p:sp>
      <p:sp>
        <p:nvSpPr>
          <p:cNvPr id="4" name="Date Placeholder 3">
            <a:extLst>
              <a:ext uri="{FF2B5EF4-FFF2-40B4-BE49-F238E27FC236}">
                <a16:creationId xmlns:a16="http://schemas.microsoft.com/office/drawing/2014/main" xmlns="" id="{3678EEEE-7E43-4F23-918D-32031E4BD8F7}"/>
              </a:ext>
            </a:extLst>
          </p:cNvPr>
          <p:cNvSpPr>
            <a:spLocks noGrp="1"/>
          </p:cNvSpPr>
          <p:nvPr>
            <p:ph type="dt" sz="half" idx="10"/>
          </p:nvPr>
        </p:nvSpPr>
        <p:spPr/>
        <p:txBody>
          <a:bodyPr/>
          <a:lstStyle/>
          <a:p>
            <a:fld id="{003B7071-A7D8-4D99-B4F9-EF549053E347}" type="datetime1">
              <a:rPr lang="en-US" smtClean="0">
                <a:solidFill>
                  <a:prstClr val="white">
                    <a:lumMod val="85000"/>
                  </a:prstClr>
                </a:solidFill>
              </a:rPr>
              <a:t>09-Jan-18</a:t>
            </a:fld>
            <a:endParaRPr lang="en-US" dirty="0">
              <a:solidFill>
                <a:prstClr val="white">
                  <a:lumMod val="85000"/>
                </a:prstClr>
              </a:solidFill>
            </a:endParaRPr>
          </a:p>
        </p:txBody>
      </p:sp>
      <p:sp>
        <p:nvSpPr>
          <p:cNvPr id="5" name="Footer Placeholder 4">
            <a:extLst>
              <a:ext uri="{FF2B5EF4-FFF2-40B4-BE49-F238E27FC236}">
                <a16:creationId xmlns:a16="http://schemas.microsoft.com/office/drawing/2014/main" xmlns="" id="{769580B9-AAE4-4EE3-ADC9-50F66FB2534D}"/>
              </a:ext>
            </a:extLst>
          </p:cNvPr>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a:extLst>
              <a:ext uri="{FF2B5EF4-FFF2-40B4-BE49-F238E27FC236}">
                <a16:creationId xmlns:a16="http://schemas.microsoft.com/office/drawing/2014/main" xmlns="" id="{696B41EB-D6E9-4B71-9132-BB4B12AC650D}"/>
              </a:ext>
            </a:extLst>
          </p:cNvPr>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7278284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9B0BE753-C927-42FE-BA2A-9677A7817D2A}"/>
              </a:ext>
            </a:extLst>
          </p:cNvPr>
          <p:cNvSpPr>
            <a:spLocks noGrp="1"/>
          </p:cNvSpPr>
          <p:nvPr>
            <p:ph type="title"/>
          </p:nvPr>
        </p:nvSpPr>
        <p:spPr/>
        <p:txBody>
          <a:bodyPr/>
          <a:lstStyle/>
          <a:p>
            <a:r>
              <a:rPr lang="en-IN" dirty="0"/>
              <a:t>Conducting interview: </a:t>
            </a:r>
          </a:p>
        </p:txBody>
      </p:sp>
      <p:sp>
        <p:nvSpPr>
          <p:cNvPr id="3" name="Content Placeholder 2">
            <a:extLst>
              <a:ext uri="{FF2B5EF4-FFF2-40B4-BE49-F238E27FC236}">
                <a16:creationId xmlns:a16="http://schemas.microsoft.com/office/drawing/2014/main" xmlns="" id="{C52471B8-C6D1-4CC2-99C8-CD5B9DB34B1E}"/>
              </a:ext>
            </a:extLst>
          </p:cNvPr>
          <p:cNvSpPr>
            <a:spLocks noGrp="1"/>
          </p:cNvSpPr>
          <p:nvPr>
            <p:ph idx="1"/>
          </p:nvPr>
        </p:nvSpPr>
        <p:spPr/>
        <p:txBody>
          <a:bodyPr>
            <a:normAutofit lnSpcReduction="10000"/>
          </a:bodyPr>
          <a:lstStyle/>
          <a:p>
            <a:r>
              <a:rPr lang="en-IN" dirty="0"/>
              <a:t>At any time of the interview, do not offer advice on the household respondent’s condition/illness. </a:t>
            </a:r>
          </a:p>
          <a:p>
            <a:pPr marL="457200" lvl="1" indent="0">
              <a:buNone/>
            </a:pPr>
            <a:r>
              <a:rPr lang="en-IN" i="1" dirty="0"/>
              <a:t>For example: </a:t>
            </a:r>
          </a:p>
          <a:p>
            <a:pPr marL="457200" lvl="1" indent="0">
              <a:buNone/>
            </a:pPr>
            <a:r>
              <a:rPr lang="en-IN" i="1" dirty="0"/>
              <a:t>the household respondent may show his/her prescription during the interview and ask for the interviewer’s opinion or the household respondent may ask for treatment of his/her illness. The interviewer should not provide any opinion/advice in such instances, and instead refer him/her to nearby healthcare facility. </a:t>
            </a:r>
          </a:p>
          <a:p>
            <a:pPr marL="0" indent="0">
              <a:buNone/>
            </a:pPr>
            <a:r>
              <a:rPr lang="en-IN" dirty="0"/>
              <a:t>If the household respondent asks for help regarding his/her drug use, refer him/her to a drug treatment centre run/supported by the Government. Keep a list of such centres in the district/state ready for referral, if </a:t>
            </a:r>
            <a:r>
              <a:rPr lang="en-IN" dirty="0" smtClean="0"/>
              <a:t>required</a:t>
            </a:r>
            <a:r>
              <a:rPr lang="en-IN" dirty="0"/>
              <a:t> </a:t>
            </a:r>
            <a:r>
              <a:rPr lang="en-IN" dirty="0" smtClean="0"/>
              <a:t>or ask your district supervisor for guidance.</a:t>
            </a:r>
            <a:endParaRPr lang="en-IN" dirty="0"/>
          </a:p>
        </p:txBody>
      </p:sp>
      <p:sp>
        <p:nvSpPr>
          <p:cNvPr id="4" name="Date Placeholder 3">
            <a:extLst>
              <a:ext uri="{FF2B5EF4-FFF2-40B4-BE49-F238E27FC236}">
                <a16:creationId xmlns:a16="http://schemas.microsoft.com/office/drawing/2014/main" xmlns="" id="{16A4DE8C-AAE8-4D3C-B6E2-20F8FF2ED508}"/>
              </a:ext>
            </a:extLst>
          </p:cNvPr>
          <p:cNvSpPr>
            <a:spLocks noGrp="1"/>
          </p:cNvSpPr>
          <p:nvPr>
            <p:ph type="dt" sz="half" idx="10"/>
          </p:nvPr>
        </p:nvSpPr>
        <p:spPr/>
        <p:txBody>
          <a:bodyPr/>
          <a:lstStyle/>
          <a:p>
            <a:fld id="{003B7071-A7D8-4D99-B4F9-EF549053E347}" type="datetime1">
              <a:rPr lang="en-US" smtClean="0">
                <a:solidFill>
                  <a:prstClr val="white">
                    <a:lumMod val="85000"/>
                  </a:prstClr>
                </a:solidFill>
              </a:rPr>
              <a:t>09-Jan-18</a:t>
            </a:fld>
            <a:endParaRPr lang="en-US" dirty="0">
              <a:solidFill>
                <a:prstClr val="white">
                  <a:lumMod val="85000"/>
                </a:prstClr>
              </a:solidFill>
            </a:endParaRPr>
          </a:p>
        </p:txBody>
      </p:sp>
      <p:sp>
        <p:nvSpPr>
          <p:cNvPr id="5" name="Footer Placeholder 4">
            <a:extLst>
              <a:ext uri="{FF2B5EF4-FFF2-40B4-BE49-F238E27FC236}">
                <a16:creationId xmlns:a16="http://schemas.microsoft.com/office/drawing/2014/main" xmlns="" id="{3569509D-12D6-4272-B2A8-ED365AE05446}"/>
              </a:ext>
            </a:extLst>
          </p:cNvPr>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a:extLst>
              <a:ext uri="{FF2B5EF4-FFF2-40B4-BE49-F238E27FC236}">
                <a16:creationId xmlns:a16="http://schemas.microsoft.com/office/drawing/2014/main" xmlns="" id="{505EA04A-E872-4C3D-A3F6-B0F67765F52B}"/>
              </a:ext>
            </a:extLst>
          </p:cNvPr>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401238213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EA0F8C9-8111-4003-9D32-B46CE6EFDADD}"/>
              </a:ext>
            </a:extLst>
          </p:cNvPr>
          <p:cNvSpPr>
            <a:spLocks noGrp="1"/>
          </p:cNvSpPr>
          <p:nvPr>
            <p:ph type="title"/>
          </p:nvPr>
        </p:nvSpPr>
        <p:spPr/>
        <p:txBody>
          <a:bodyPr/>
          <a:lstStyle/>
          <a:p>
            <a:r>
              <a:rPr lang="en-IN" dirty="0"/>
              <a:t>Conducting interview</a:t>
            </a:r>
          </a:p>
        </p:txBody>
      </p:sp>
      <p:sp>
        <p:nvSpPr>
          <p:cNvPr id="3" name="Content Placeholder 2">
            <a:extLst>
              <a:ext uri="{FF2B5EF4-FFF2-40B4-BE49-F238E27FC236}">
                <a16:creationId xmlns:a16="http://schemas.microsoft.com/office/drawing/2014/main" xmlns="" id="{EF5EAC15-EE36-421E-BEB2-F40E5BEB56BA}"/>
              </a:ext>
            </a:extLst>
          </p:cNvPr>
          <p:cNvSpPr>
            <a:spLocks noGrp="1"/>
          </p:cNvSpPr>
          <p:nvPr>
            <p:ph idx="1"/>
          </p:nvPr>
        </p:nvSpPr>
        <p:spPr/>
        <p:txBody>
          <a:bodyPr/>
          <a:lstStyle/>
          <a:p>
            <a:r>
              <a:rPr lang="en-IN" dirty="0"/>
              <a:t>Do not make false promises to the household respondents during or after the interview on behalf of the organisations involved in the survey. </a:t>
            </a:r>
          </a:p>
          <a:p>
            <a:endParaRPr lang="en-IN" dirty="0"/>
          </a:p>
          <a:p>
            <a:r>
              <a:rPr lang="en-IN" dirty="0"/>
              <a:t>You can inform the household respondents that whatever request they have made will be passed on to the coordination agency for necessary action. </a:t>
            </a:r>
          </a:p>
        </p:txBody>
      </p:sp>
      <p:sp>
        <p:nvSpPr>
          <p:cNvPr id="4" name="Date Placeholder 3">
            <a:extLst>
              <a:ext uri="{FF2B5EF4-FFF2-40B4-BE49-F238E27FC236}">
                <a16:creationId xmlns:a16="http://schemas.microsoft.com/office/drawing/2014/main" xmlns="" id="{3C40FF99-FEF7-4BD3-B673-0AE5B6C39AF0}"/>
              </a:ext>
            </a:extLst>
          </p:cNvPr>
          <p:cNvSpPr>
            <a:spLocks noGrp="1"/>
          </p:cNvSpPr>
          <p:nvPr>
            <p:ph type="dt" sz="half" idx="10"/>
          </p:nvPr>
        </p:nvSpPr>
        <p:spPr/>
        <p:txBody>
          <a:bodyPr/>
          <a:lstStyle/>
          <a:p>
            <a:fld id="{003B7071-A7D8-4D99-B4F9-EF549053E347}" type="datetime1">
              <a:rPr lang="en-US" smtClean="0">
                <a:solidFill>
                  <a:prstClr val="white">
                    <a:lumMod val="85000"/>
                  </a:prstClr>
                </a:solidFill>
              </a:rPr>
              <a:t>09-Jan-18</a:t>
            </a:fld>
            <a:endParaRPr lang="en-US" dirty="0">
              <a:solidFill>
                <a:prstClr val="white">
                  <a:lumMod val="85000"/>
                </a:prstClr>
              </a:solidFill>
            </a:endParaRPr>
          </a:p>
        </p:txBody>
      </p:sp>
      <p:sp>
        <p:nvSpPr>
          <p:cNvPr id="5" name="Footer Placeholder 4">
            <a:extLst>
              <a:ext uri="{FF2B5EF4-FFF2-40B4-BE49-F238E27FC236}">
                <a16:creationId xmlns:a16="http://schemas.microsoft.com/office/drawing/2014/main" xmlns="" id="{81B5D1E8-9D55-4BAE-AF6A-203900242F35}"/>
              </a:ext>
            </a:extLst>
          </p:cNvPr>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a:extLst>
              <a:ext uri="{FF2B5EF4-FFF2-40B4-BE49-F238E27FC236}">
                <a16:creationId xmlns:a16="http://schemas.microsoft.com/office/drawing/2014/main" xmlns="" id="{835632E3-C011-457D-BCBB-50CB8BF1DE20}"/>
              </a:ext>
            </a:extLst>
          </p:cNvPr>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40492262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24881C9C-EAFC-49E5-BBC5-FE00B25C219D}"/>
              </a:ext>
            </a:extLst>
          </p:cNvPr>
          <p:cNvSpPr>
            <a:spLocks noGrp="1"/>
          </p:cNvSpPr>
          <p:nvPr>
            <p:ph type="title"/>
          </p:nvPr>
        </p:nvSpPr>
        <p:spPr/>
        <p:txBody>
          <a:bodyPr/>
          <a:lstStyle/>
          <a:p>
            <a:r>
              <a:rPr lang="en-IN" dirty="0"/>
              <a:t>Conducting interview:</a:t>
            </a:r>
          </a:p>
        </p:txBody>
      </p:sp>
      <p:sp>
        <p:nvSpPr>
          <p:cNvPr id="3" name="Content Placeholder 2">
            <a:extLst>
              <a:ext uri="{FF2B5EF4-FFF2-40B4-BE49-F238E27FC236}">
                <a16:creationId xmlns:a16="http://schemas.microsoft.com/office/drawing/2014/main" xmlns="" id="{14EDBFF3-86F3-4D08-B9A9-7FFDEB9F5CA8}"/>
              </a:ext>
            </a:extLst>
          </p:cNvPr>
          <p:cNvSpPr>
            <a:spLocks noGrp="1"/>
          </p:cNvSpPr>
          <p:nvPr>
            <p:ph idx="1"/>
          </p:nvPr>
        </p:nvSpPr>
        <p:spPr/>
        <p:txBody>
          <a:bodyPr/>
          <a:lstStyle/>
          <a:p>
            <a:r>
              <a:rPr lang="en-IN" dirty="0"/>
              <a:t>What to do if respondent is intoxicated?</a:t>
            </a:r>
          </a:p>
          <a:p>
            <a:endParaRPr lang="en-IN" dirty="0"/>
          </a:p>
          <a:p>
            <a:r>
              <a:rPr lang="en-IN" dirty="0"/>
              <a:t>Exercise caution. </a:t>
            </a:r>
          </a:p>
          <a:p>
            <a:r>
              <a:rPr lang="en-IN" dirty="0"/>
              <a:t>Assess the situation, and see if interview possible </a:t>
            </a:r>
          </a:p>
          <a:p>
            <a:r>
              <a:rPr lang="en-IN" dirty="0"/>
              <a:t>You can postpone the interview and come back later for re-interview once the respondent is sober. </a:t>
            </a:r>
          </a:p>
        </p:txBody>
      </p:sp>
      <p:sp>
        <p:nvSpPr>
          <p:cNvPr id="4" name="Date Placeholder 3">
            <a:extLst>
              <a:ext uri="{FF2B5EF4-FFF2-40B4-BE49-F238E27FC236}">
                <a16:creationId xmlns:a16="http://schemas.microsoft.com/office/drawing/2014/main" xmlns="" id="{3A72A893-256A-488D-8B75-98A37C94F919}"/>
              </a:ext>
            </a:extLst>
          </p:cNvPr>
          <p:cNvSpPr>
            <a:spLocks noGrp="1"/>
          </p:cNvSpPr>
          <p:nvPr>
            <p:ph type="dt" sz="half" idx="10"/>
          </p:nvPr>
        </p:nvSpPr>
        <p:spPr/>
        <p:txBody>
          <a:bodyPr/>
          <a:lstStyle/>
          <a:p>
            <a:fld id="{003B7071-A7D8-4D99-B4F9-EF549053E347}" type="datetime1">
              <a:rPr lang="en-US" smtClean="0">
                <a:solidFill>
                  <a:prstClr val="white">
                    <a:lumMod val="85000"/>
                  </a:prstClr>
                </a:solidFill>
              </a:rPr>
              <a:t>09-Jan-18</a:t>
            </a:fld>
            <a:endParaRPr lang="en-US" dirty="0">
              <a:solidFill>
                <a:prstClr val="white">
                  <a:lumMod val="85000"/>
                </a:prstClr>
              </a:solidFill>
            </a:endParaRPr>
          </a:p>
        </p:txBody>
      </p:sp>
      <p:sp>
        <p:nvSpPr>
          <p:cNvPr id="5" name="Footer Placeholder 4">
            <a:extLst>
              <a:ext uri="{FF2B5EF4-FFF2-40B4-BE49-F238E27FC236}">
                <a16:creationId xmlns:a16="http://schemas.microsoft.com/office/drawing/2014/main" xmlns="" id="{79A94628-5D36-40A4-9416-4E12D36FB3E2}"/>
              </a:ext>
            </a:extLst>
          </p:cNvPr>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a:extLst>
              <a:ext uri="{FF2B5EF4-FFF2-40B4-BE49-F238E27FC236}">
                <a16:creationId xmlns:a16="http://schemas.microsoft.com/office/drawing/2014/main" xmlns="" id="{E57A91F5-1712-4806-96FE-B95749D6C23F}"/>
              </a:ext>
            </a:extLst>
          </p:cNvPr>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42696991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FC957BBC-83C5-400F-B23D-B57AFAA1A605}"/>
              </a:ext>
            </a:extLst>
          </p:cNvPr>
          <p:cNvSpPr>
            <a:spLocks noGrp="1"/>
          </p:cNvSpPr>
          <p:nvPr>
            <p:ph type="title"/>
          </p:nvPr>
        </p:nvSpPr>
        <p:spPr/>
        <p:txBody>
          <a:bodyPr/>
          <a:lstStyle/>
          <a:p>
            <a:endParaRPr lang="en-IN"/>
          </a:p>
        </p:txBody>
      </p:sp>
      <p:sp>
        <p:nvSpPr>
          <p:cNvPr id="3" name="Content Placeholder 2">
            <a:extLst>
              <a:ext uri="{FF2B5EF4-FFF2-40B4-BE49-F238E27FC236}">
                <a16:creationId xmlns:a16="http://schemas.microsoft.com/office/drawing/2014/main" xmlns="" id="{B7204C07-D5E0-444F-9AF7-E05329305606}"/>
              </a:ext>
            </a:extLst>
          </p:cNvPr>
          <p:cNvSpPr>
            <a:spLocks noGrp="1"/>
          </p:cNvSpPr>
          <p:nvPr>
            <p:ph idx="1"/>
          </p:nvPr>
        </p:nvSpPr>
        <p:spPr/>
        <p:txBody>
          <a:bodyPr/>
          <a:lstStyle/>
          <a:p>
            <a:pPr marL="0" indent="0">
              <a:buNone/>
            </a:pPr>
            <a:r>
              <a:rPr lang="en-IN" sz="3200" b="1" dirty="0"/>
              <a:t>Role play (10 minutes)</a:t>
            </a:r>
          </a:p>
          <a:p>
            <a:endParaRPr lang="en-IN" dirty="0"/>
          </a:p>
          <a:p>
            <a:r>
              <a:rPr lang="en-IN" dirty="0"/>
              <a:t>One small role play on how to initiate interview and establish rapport. </a:t>
            </a:r>
          </a:p>
        </p:txBody>
      </p:sp>
      <p:sp>
        <p:nvSpPr>
          <p:cNvPr id="4" name="Date Placeholder 3">
            <a:extLst>
              <a:ext uri="{FF2B5EF4-FFF2-40B4-BE49-F238E27FC236}">
                <a16:creationId xmlns:a16="http://schemas.microsoft.com/office/drawing/2014/main" xmlns="" id="{03F9263A-BC44-4478-B5B0-CFF35F9DC55E}"/>
              </a:ext>
            </a:extLst>
          </p:cNvPr>
          <p:cNvSpPr>
            <a:spLocks noGrp="1"/>
          </p:cNvSpPr>
          <p:nvPr>
            <p:ph type="dt" sz="half" idx="10"/>
          </p:nvPr>
        </p:nvSpPr>
        <p:spPr/>
        <p:txBody>
          <a:bodyPr/>
          <a:lstStyle/>
          <a:p>
            <a:fld id="{003B7071-A7D8-4D99-B4F9-EF549053E347}" type="datetime1">
              <a:rPr lang="en-US" smtClean="0">
                <a:solidFill>
                  <a:prstClr val="white">
                    <a:lumMod val="85000"/>
                  </a:prstClr>
                </a:solidFill>
              </a:rPr>
              <a:t>09-Jan-18</a:t>
            </a:fld>
            <a:endParaRPr lang="en-US" dirty="0">
              <a:solidFill>
                <a:prstClr val="white">
                  <a:lumMod val="85000"/>
                </a:prstClr>
              </a:solidFill>
            </a:endParaRPr>
          </a:p>
        </p:txBody>
      </p:sp>
      <p:sp>
        <p:nvSpPr>
          <p:cNvPr id="5" name="Footer Placeholder 4">
            <a:extLst>
              <a:ext uri="{FF2B5EF4-FFF2-40B4-BE49-F238E27FC236}">
                <a16:creationId xmlns:a16="http://schemas.microsoft.com/office/drawing/2014/main" xmlns="" id="{0C449FC7-3BE0-49D6-BD99-1A072F9A636C}"/>
              </a:ext>
            </a:extLst>
          </p:cNvPr>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a:extLst>
              <a:ext uri="{FF2B5EF4-FFF2-40B4-BE49-F238E27FC236}">
                <a16:creationId xmlns:a16="http://schemas.microsoft.com/office/drawing/2014/main" xmlns="" id="{1F0CCAFF-63A7-43BA-9630-6871A1366FB5}"/>
              </a:ext>
            </a:extLst>
          </p:cNvPr>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8664370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AD6F00BF-0810-44B7-A8FF-747E1E54E35B}"/>
              </a:ext>
            </a:extLst>
          </p:cNvPr>
          <p:cNvSpPr>
            <a:spLocks noGrp="1"/>
          </p:cNvSpPr>
          <p:nvPr>
            <p:ph type="title"/>
          </p:nvPr>
        </p:nvSpPr>
        <p:spPr/>
        <p:txBody>
          <a:bodyPr/>
          <a:lstStyle/>
          <a:p>
            <a:r>
              <a:rPr lang="en-IN" dirty="0"/>
              <a:t>Types of questionnaire</a:t>
            </a:r>
          </a:p>
        </p:txBody>
      </p:sp>
      <p:sp>
        <p:nvSpPr>
          <p:cNvPr id="4" name="Date Placeholder 3">
            <a:extLst>
              <a:ext uri="{FF2B5EF4-FFF2-40B4-BE49-F238E27FC236}">
                <a16:creationId xmlns:a16="http://schemas.microsoft.com/office/drawing/2014/main" xmlns="" id="{E0A69967-F897-4183-88BB-F55DCDC865C7}"/>
              </a:ext>
            </a:extLst>
          </p:cNvPr>
          <p:cNvSpPr>
            <a:spLocks noGrp="1"/>
          </p:cNvSpPr>
          <p:nvPr>
            <p:ph type="dt" sz="half" idx="10"/>
          </p:nvPr>
        </p:nvSpPr>
        <p:spPr/>
        <p:txBody>
          <a:bodyPr/>
          <a:lstStyle/>
          <a:p>
            <a:fld id="{003B7071-A7D8-4D99-B4F9-EF549053E347}" type="datetime1">
              <a:rPr lang="en-US" smtClean="0">
                <a:solidFill>
                  <a:prstClr val="white">
                    <a:lumMod val="85000"/>
                  </a:prstClr>
                </a:solidFill>
              </a:rPr>
              <a:t>09-Jan-18</a:t>
            </a:fld>
            <a:endParaRPr lang="en-US" dirty="0">
              <a:solidFill>
                <a:prstClr val="white">
                  <a:lumMod val="85000"/>
                </a:prstClr>
              </a:solidFill>
            </a:endParaRPr>
          </a:p>
        </p:txBody>
      </p:sp>
      <p:sp>
        <p:nvSpPr>
          <p:cNvPr id="5" name="Footer Placeholder 4">
            <a:extLst>
              <a:ext uri="{FF2B5EF4-FFF2-40B4-BE49-F238E27FC236}">
                <a16:creationId xmlns:a16="http://schemas.microsoft.com/office/drawing/2014/main" xmlns="" id="{D65BB2C9-9920-40C8-908E-FAD476169442}"/>
              </a:ext>
            </a:extLst>
          </p:cNvPr>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a:extLst>
              <a:ext uri="{FF2B5EF4-FFF2-40B4-BE49-F238E27FC236}">
                <a16:creationId xmlns:a16="http://schemas.microsoft.com/office/drawing/2014/main" xmlns="" id="{B78F9F99-592D-4BA7-AAD1-86D2D2A0BD4B}"/>
              </a:ext>
            </a:extLst>
          </p:cNvPr>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graphicFrame>
        <p:nvGraphicFramePr>
          <p:cNvPr id="7" name="Content Placeholder 3">
            <a:extLst>
              <a:ext uri="{FF2B5EF4-FFF2-40B4-BE49-F238E27FC236}">
                <a16:creationId xmlns:a16="http://schemas.microsoft.com/office/drawing/2014/main" xmlns="" id="{70055615-BAB6-45FC-9119-2B1B8A11C1EB}"/>
              </a:ext>
            </a:extLst>
          </p:cNvPr>
          <p:cNvGraphicFramePr>
            <a:graphicFrameLocks/>
          </p:cNvGraphicFramePr>
          <p:nvPr>
            <p:extLst>
              <p:ext uri="{D42A27DB-BD31-4B8C-83A1-F6EECF244321}">
                <p14:modId xmlns:p14="http://schemas.microsoft.com/office/powerpoint/2010/main" val="2522866272"/>
              </p:ext>
            </p:extLst>
          </p:nvPr>
        </p:nvGraphicFramePr>
        <p:xfrm>
          <a:off x="1191518" y="1828800"/>
          <a:ext cx="9870733" cy="36611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0283727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CC719F9-28C6-44E9-B640-8A594DCC573B}"/>
              </a:ext>
            </a:extLst>
          </p:cNvPr>
          <p:cNvSpPr>
            <a:spLocks noGrp="1"/>
          </p:cNvSpPr>
          <p:nvPr>
            <p:ph type="title"/>
          </p:nvPr>
        </p:nvSpPr>
        <p:spPr/>
        <p:txBody>
          <a:bodyPr/>
          <a:lstStyle/>
          <a:p>
            <a:r>
              <a:rPr lang="en-IN" dirty="0"/>
              <a:t>Before conducting interview…</a:t>
            </a:r>
          </a:p>
        </p:txBody>
      </p:sp>
      <p:sp>
        <p:nvSpPr>
          <p:cNvPr id="3" name="Content Placeholder 2">
            <a:extLst>
              <a:ext uri="{FF2B5EF4-FFF2-40B4-BE49-F238E27FC236}">
                <a16:creationId xmlns:a16="http://schemas.microsoft.com/office/drawing/2014/main" xmlns="" id="{0E687D7C-24F7-44E5-8DA4-09A89AE30F67}"/>
              </a:ext>
            </a:extLst>
          </p:cNvPr>
          <p:cNvSpPr>
            <a:spLocks noGrp="1"/>
          </p:cNvSpPr>
          <p:nvPr>
            <p:ph idx="1"/>
          </p:nvPr>
        </p:nvSpPr>
        <p:spPr/>
        <p:txBody>
          <a:bodyPr/>
          <a:lstStyle/>
          <a:p>
            <a:pPr lvl="0"/>
            <a:r>
              <a:rPr lang="en-IN" dirty="0"/>
              <a:t>Carry 8-10 hard copies of the household survey questionnaire, which can be used in case the handheld device develops technical snag, and cannot be used on that day.  </a:t>
            </a:r>
          </a:p>
          <a:p>
            <a:pPr lvl="0"/>
            <a:endParaRPr lang="en-IN" dirty="0"/>
          </a:p>
          <a:p>
            <a:pPr lvl="0"/>
            <a:r>
              <a:rPr lang="en-IN" dirty="0"/>
              <a:t>Greet the respondent in locally appropriate manner.</a:t>
            </a:r>
          </a:p>
          <a:p>
            <a:pPr lvl="0"/>
            <a:endParaRPr lang="en-IN" dirty="0"/>
          </a:p>
          <a:p>
            <a:pPr lvl="0"/>
            <a:r>
              <a:rPr lang="en-IN" dirty="0"/>
              <a:t>Introduce yourself and the team members. Show your identity card and authorisation letter if required and upon demand. </a:t>
            </a:r>
          </a:p>
          <a:p>
            <a:endParaRPr lang="en-IN" dirty="0"/>
          </a:p>
        </p:txBody>
      </p:sp>
      <p:sp>
        <p:nvSpPr>
          <p:cNvPr id="4" name="Date Placeholder 3">
            <a:extLst>
              <a:ext uri="{FF2B5EF4-FFF2-40B4-BE49-F238E27FC236}">
                <a16:creationId xmlns:a16="http://schemas.microsoft.com/office/drawing/2014/main" xmlns="" id="{18FCE5F5-0929-4870-BF05-F9E8DD6C64AE}"/>
              </a:ext>
            </a:extLst>
          </p:cNvPr>
          <p:cNvSpPr>
            <a:spLocks noGrp="1"/>
          </p:cNvSpPr>
          <p:nvPr>
            <p:ph type="dt" sz="half" idx="10"/>
          </p:nvPr>
        </p:nvSpPr>
        <p:spPr/>
        <p:txBody>
          <a:bodyPr/>
          <a:lstStyle/>
          <a:p>
            <a:fld id="{003B7071-A7D8-4D99-B4F9-EF549053E347}" type="datetime1">
              <a:rPr lang="en-US" smtClean="0">
                <a:solidFill>
                  <a:prstClr val="white">
                    <a:lumMod val="85000"/>
                  </a:prstClr>
                </a:solidFill>
              </a:rPr>
              <a:t>09-Jan-18</a:t>
            </a:fld>
            <a:endParaRPr lang="en-US" dirty="0">
              <a:solidFill>
                <a:prstClr val="white">
                  <a:lumMod val="85000"/>
                </a:prstClr>
              </a:solidFill>
            </a:endParaRPr>
          </a:p>
        </p:txBody>
      </p:sp>
      <p:sp>
        <p:nvSpPr>
          <p:cNvPr id="5" name="Footer Placeholder 4">
            <a:extLst>
              <a:ext uri="{FF2B5EF4-FFF2-40B4-BE49-F238E27FC236}">
                <a16:creationId xmlns:a16="http://schemas.microsoft.com/office/drawing/2014/main" xmlns="" id="{8C74FDBB-A96E-4A83-B4D4-BC12B98FFA0D}"/>
              </a:ext>
            </a:extLst>
          </p:cNvPr>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a:extLst>
              <a:ext uri="{FF2B5EF4-FFF2-40B4-BE49-F238E27FC236}">
                <a16:creationId xmlns:a16="http://schemas.microsoft.com/office/drawing/2014/main" xmlns="" id="{105B8D19-644C-4086-A7E7-6B78F96748DD}"/>
              </a:ext>
            </a:extLst>
          </p:cNvPr>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86370060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CC719F9-28C6-44E9-B640-8A594DCC573B}"/>
              </a:ext>
            </a:extLst>
          </p:cNvPr>
          <p:cNvSpPr>
            <a:spLocks noGrp="1"/>
          </p:cNvSpPr>
          <p:nvPr>
            <p:ph type="title"/>
          </p:nvPr>
        </p:nvSpPr>
        <p:spPr/>
        <p:txBody>
          <a:bodyPr/>
          <a:lstStyle/>
          <a:p>
            <a:r>
              <a:rPr lang="en-IN" dirty="0"/>
              <a:t>Before conducting interview…</a:t>
            </a:r>
          </a:p>
        </p:txBody>
      </p:sp>
      <p:sp>
        <p:nvSpPr>
          <p:cNvPr id="3" name="Content Placeholder 2">
            <a:extLst>
              <a:ext uri="{FF2B5EF4-FFF2-40B4-BE49-F238E27FC236}">
                <a16:creationId xmlns:a16="http://schemas.microsoft.com/office/drawing/2014/main" xmlns="" id="{0E687D7C-24F7-44E5-8DA4-09A89AE30F67}"/>
              </a:ext>
            </a:extLst>
          </p:cNvPr>
          <p:cNvSpPr>
            <a:spLocks noGrp="1"/>
          </p:cNvSpPr>
          <p:nvPr>
            <p:ph idx="1"/>
          </p:nvPr>
        </p:nvSpPr>
        <p:spPr/>
        <p:txBody>
          <a:bodyPr/>
          <a:lstStyle/>
          <a:p>
            <a:r>
              <a:rPr lang="en-IN" dirty="0"/>
              <a:t>State the purpose of the interview: </a:t>
            </a:r>
          </a:p>
          <a:p>
            <a:pPr marL="0" indent="0" algn="ctr">
              <a:buNone/>
            </a:pPr>
            <a:endParaRPr lang="en-IN" i="1" dirty="0"/>
          </a:p>
          <a:p>
            <a:pPr marL="0" indent="0" algn="ctr">
              <a:buNone/>
            </a:pPr>
            <a:r>
              <a:rPr lang="en-IN" i="1" dirty="0"/>
              <a:t>“A survey is being conducted by the Central Government on </a:t>
            </a:r>
            <a:r>
              <a:rPr lang="en-IN" b="1" i="1" u="sng" dirty="0"/>
              <a:t>health and lifestyle issues </a:t>
            </a:r>
            <a:r>
              <a:rPr lang="en-IN" i="1" dirty="0"/>
              <a:t>in all the states of India. </a:t>
            </a:r>
            <a:r>
              <a:rPr lang="en-IN" b="1" i="1" u="sng" dirty="0"/>
              <a:t>Your house has been chosen </a:t>
            </a:r>
            <a:r>
              <a:rPr lang="en-IN" i="1" dirty="0"/>
              <a:t>for the interview </a:t>
            </a:r>
            <a:r>
              <a:rPr lang="en-IN" b="1" i="1" u="sng" dirty="0"/>
              <a:t>randomly</a:t>
            </a:r>
            <a:r>
              <a:rPr lang="en-IN" i="1" dirty="0"/>
              <a:t>. We are here to collect information from you and your family members. The interview with each family member will last for about 15-30 minutes. The information that you will provide during the interview will be </a:t>
            </a:r>
            <a:r>
              <a:rPr lang="en-IN" b="1" i="1" u="sng" dirty="0"/>
              <a:t>confidential</a:t>
            </a:r>
            <a:r>
              <a:rPr lang="en-IN" i="1" dirty="0"/>
              <a:t>. Your name will not appear anywhere in the survey. If you do not have any objection, can we begin the interview?”</a:t>
            </a:r>
            <a:endParaRPr lang="en-IN" dirty="0"/>
          </a:p>
        </p:txBody>
      </p:sp>
      <p:sp>
        <p:nvSpPr>
          <p:cNvPr id="4" name="Date Placeholder 3">
            <a:extLst>
              <a:ext uri="{FF2B5EF4-FFF2-40B4-BE49-F238E27FC236}">
                <a16:creationId xmlns:a16="http://schemas.microsoft.com/office/drawing/2014/main" xmlns="" id="{18FCE5F5-0929-4870-BF05-F9E8DD6C64AE}"/>
              </a:ext>
            </a:extLst>
          </p:cNvPr>
          <p:cNvSpPr>
            <a:spLocks noGrp="1"/>
          </p:cNvSpPr>
          <p:nvPr>
            <p:ph type="dt" sz="half" idx="10"/>
          </p:nvPr>
        </p:nvSpPr>
        <p:spPr/>
        <p:txBody>
          <a:bodyPr/>
          <a:lstStyle/>
          <a:p>
            <a:fld id="{003B7071-A7D8-4D99-B4F9-EF549053E347}" type="datetime1">
              <a:rPr lang="en-US" smtClean="0">
                <a:solidFill>
                  <a:prstClr val="white">
                    <a:lumMod val="85000"/>
                  </a:prstClr>
                </a:solidFill>
              </a:rPr>
              <a:t>09-Jan-18</a:t>
            </a:fld>
            <a:endParaRPr lang="en-US" dirty="0">
              <a:solidFill>
                <a:prstClr val="white">
                  <a:lumMod val="85000"/>
                </a:prstClr>
              </a:solidFill>
            </a:endParaRPr>
          </a:p>
        </p:txBody>
      </p:sp>
      <p:sp>
        <p:nvSpPr>
          <p:cNvPr id="5" name="Footer Placeholder 4">
            <a:extLst>
              <a:ext uri="{FF2B5EF4-FFF2-40B4-BE49-F238E27FC236}">
                <a16:creationId xmlns:a16="http://schemas.microsoft.com/office/drawing/2014/main" xmlns="" id="{8C74FDBB-A96E-4A83-B4D4-BC12B98FFA0D}"/>
              </a:ext>
            </a:extLst>
          </p:cNvPr>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a:extLst>
              <a:ext uri="{FF2B5EF4-FFF2-40B4-BE49-F238E27FC236}">
                <a16:creationId xmlns:a16="http://schemas.microsoft.com/office/drawing/2014/main" xmlns="" id="{105B8D19-644C-4086-A7E7-6B78F96748DD}"/>
              </a:ext>
            </a:extLst>
          </p:cNvPr>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8402119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113031B7-1A00-4222-842B-49CA379CB7C9}"/>
              </a:ext>
            </a:extLst>
          </p:cNvPr>
          <p:cNvSpPr>
            <a:spLocks noGrp="1"/>
          </p:cNvSpPr>
          <p:nvPr>
            <p:ph type="title"/>
          </p:nvPr>
        </p:nvSpPr>
        <p:spPr/>
        <p:txBody>
          <a:bodyPr/>
          <a:lstStyle/>
          <a:p>
            <a:r>
              <a:rPr lang="en-IN" dirty="0"/>
              <a:t>Before conducting interview: Obtaining Consent </a:t>
            </a:r>
          </a:p>
        </p:txBody>
      </p:sp>
      <p:sp>
        <p:nvSpPr>
          <p:cNvPr id="3" name="Content Placeholder 2">
            <a:extLst>
              <a:ext uri="{FF2B5EF4-FFF2-40B4-BE49-F238E27FC236}">
                <a16:creationId xmlns:a16="http://schemas.microsoft.com/office/drawing/2014/main" xmlns="" id="{1EF97514-B93E-4F89-968B-3E4554850615}"/>
              </a:ext>
            </a:extLst>
          </p:cNvPr>
          <p:cNvSpPr>
            <a:spLocks noGrp="1"/>
          </p:cNvSpPr>
          <p:nvPr>
            <p:ph idx="1"/>
          </p:nvPr>
        </p:nvSpPr>
        <p:spPr/>
        <p:txBody>
          <a:bodyPr/>
          <a:lstStyle/>
          <a:p>
            <a:pPr marL="0" indent="0">
              <a:buNone/>
            </a:pPr>
            <a:r>
              <a:rPr lang="en-IN" dirty="0"/>
              <a:t>Consent should be obtained at two stages: </a:t>
            </a:r>
          </a:p>
          <a:p>
            <a:endParaRPr lang="en-IN" dirty="0"/>
          </a:p>
          <a:p>
            <a:r>
              <a:rPr lang="en-IN" dirty="0"/>
              <a:t>Before questionnaire A from the respondent/head of household</a:t>
            </a:r>
          </a:p>
          <a:p>
            <a:endParaRPr lang="en-IN" dirty="0"/>
          </a:p>
          <a:p>
            <a:endParaRPr lang="en-IN" dirty="0"/>
          </a:p>
          <a:p>
            <a:r>
              <a:rPr lang="en-IN" dirty="0"/>
              <a:t>Before questionnaire B1 from each eligible </a:t>
            </a:r>
            <a:r>
              <a:rPr lang="en-IN" dirty="0" smtClean="0"/>
              <a:t>individual (including individual interview of head of the household)</a:t>
            </a:r>
            <a:endParaRPr lang="en-IN" dirty="0"/>
          </a:p>
          <a:p>
            <a:endParaRPr lang="en-IN" dirty="0"/>
          </a:p>
        </p:txBody>
      </p:sp>
      <p:sp>
        <p:nvSpPr>
          <p:cNvPr id="4" name="Date Placeholder 3">
            <a:extLst>
              <a:ext uri="{FF2B5EF4-FFF2-40B4-BE49-F238E27FC236}">
                <a16:creationId xmlns:a16="http://schemas.microsoft.com/office/drawing/2014/main" xmlns="" id="{FF8AFE93-027B-4AD7-BD5E-EF542D03FD90}"/>
              </a:ext>
            </a:extLst>
          </p:cNvPr>
          <p:cNvSpPr>
            <a:spLocks noGrp="1"/>
          </p:cNvSpPr>
          <p:nvPr>
            <p:ph type="dt" sz="half" idx="10"/>
          </p:nvPr>
        </p:nvSpPr>
        <p:spPr/>
        <p:txBody>
          <a:bodyPr/>
          <a:lstStyle/>
          <a:p>
            <a:fld id="{003B7071-A7D8-4D99-B4F9-EF549053E347}" type="datetime1">
              <a:rPr lang="en-US" smtClean="0">
                <a:solidFill>
                  <a:prstClr val="white">
                    <a:lumMod val="85000"/>
                  </a:prstClr>
                </a:solidFill>
              </a:rPr>
              <a:t>09-Jan-18</a:t>
            </a:fld>
            <a:endParaRPr lang="en-US" dirty="0">
              <a:solidFill>
                <a:prstClr val="white">
                  <a:lumMod val="85000"/>
                </a:prstClr>
              </a:solidFill>
            </a:endParaRPr>
          </a:p>
        </p:txBody>
      </p:sp>
      <p:sp>
        <p:nvSpPr>
          <p:cNvPr id="5" name="Footer Placeholder 4">
            <a:extLst>
              <a:ext uri="{FF2B5EF4-FFF2-40B4-BE49-F238E27FC236}">
                <a16:creationId xmlns:a16="http://schemas.microsoft.com/office/drawing/2014/main" xmlns="" id="{420DDCD8-15ED-4CA7-AC95-284DD2858AA1}"/>
              </a:ext>
            </a:extLst>
          </p:cNvPr>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a:extLst>
              <a:ext uri="{FF2B5EF4-FFF2-40B4-BE49-F238E27FC236}">
                <a16:creationId xmlns:a16="http://schemas.microsoft.com/office/drawing/2014/main" xmlns="" id="{4E5C370D-DAAD-42F1-841D-17A37BD02B3C}"/>
              </a:ext>
            </a:extLst>
          </p:cNvPr>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6858208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6CC719F9-28C6-44E9-B640-8A594DCC573B}"/>
              </a:ext>
            </a:extLst>
          </p:cNvPr>
          <p:cNvSpPr>
            <a:spLocks noGrp="1"/>
          </p:cNvSpPr>
          <p:nvPr>
            <p:ph type="title"/>
          </p:nvPr>
        </p:nvSpPr>
        <p:spPr/>
        <p:txBody>
          <a:bodyPr/>
          <a:lstStyle/>
          <a:p>
            <a:r>
              <a:rPr lang="en-IN" dirty="0"/>
              <a:t>Before conducting interview: initiating </a:t>
            </a:r>
          </a:p>
        </p:txBody>
      </p:sp>
      <p:sp>
        <p:nvSpPr>
          <p:cNvPr id="3" name="Content Placeholder 2">
            <a:extLst>
              <a:ext uri="{FF2B5EF4-FFF2-40B4-BE49-F238E27FC236}">
                <a16:creationId xmlns:a16="http://schemas.microsoft.com/office/drawing/2014/main" xmlns="" id="{0E687D7C-24F7-44E5-8DA4-09A89AE30F67}"/>
              </a:ext>
            </a:extLst>
          </p:cNvPr>
          <p:cNvSpPr>
            <a:spLocks noGrp="1"/>
          </p:cNvSpPr>
          <p:nvPr>
            <p:ph idx="1"/>
          </p:nvPr>
        </p:nvSpPr>
        <p:spPr/>
        <p:txBody>
          <a:bodyPr/>
          <a:lstStyle/>
          <a:p>
            <a:r>
              <a:rPr lang="en-IN" dirty="0"/>
              <a:t>It is important to develop some rapport with the household respondent before talking about the survey and getting the consent form signed.</a:t>
            </a:r>
          </a:p>
          <a:p>
            <a:pPr lvl="1"/>
            <a:r>
              <a:rPr lang="en-IN" b="1" dirty="0"/>
              <a:t>HOW?.....</a:t>
            </a:r>
            <a:r>
              <a:rPr lang="en-IN" dirty="0"/>
              <a:t> </a:t>
            </a:r>
          </a:p>
          <a:p>
            <a:pPr lvl="1"/>
            <a:endParaRPr lang="en-IN" dirty="0"/>
          </a:p>
          <a:p>
            <a:pPr lvl="1"/>
            <a:r>
              <a:rPr lang="en-IN" dirty="0"/>
              <a:t>Some talks on neutral topics </a:t>
            </a:r>
            <a:r>
              <a:rPr lang="en-IN" dirty="0" smtClean="0"/>
              <a:t>/ topics of their interest such as weather</a:t>
            </a:r>
            <a:r>
              <a:rPr lang="en-IN" dirty="0"/>
              <a:t>, festival, cricket </a:t>
            </a:r>
            <a:r>
              <a:rPr lang="en-IN" dirty="0" err="1" smtClean="0"/>
              <a:t>matche</a:t>
            </a:r>
            <a:r>
              <a:rPr lang="en-IN" dirty="0" smtClean="0"/>
              <a:t>, </a:t>
            </a:r>
            <a:r>
              <a:rPr lang="en-IN" dirty="0"/>
              <a:t>etc. for couple of minutes. </a:t>
            </a:r>
          </a:p>
          <a:p>
            <a:pPr lvl="1"/>
            <a:r>
              <a:rPr lang="en-IN" dirty="0"/>
              <a:t>Can also discuss about the children of the household and their studies, work done by the members of the household, etc.</a:t>
            </a:r>
          </a:p>
        </p:txBody>
      </p:sp>
      <p:sp>
        <p:nvSpPr>
          <p:cNvPr id="4" name="Date Placeholder 3">
            <a:extLst>
              <a:ext uri="{FF2B5EF4-FFF2-40B4-BE49-F238E27FC236}">
                <a16:creationId xmlns:a16="http://schemas.microsoft.com/office/drawing/2014/main" xmlns="" id="{18FCE5F5-0929-4870-BF05-F9E8DD6C64AE}"/>
              </a:ext>
            </a:extLst>
          </p:cNvPr>
          <p:cNvSpPr>
            <a:spLocks noGrp="1"/>
          </p:cNvSpPr>
          <p:nvPr>
            <p:ph type="dt" sz="half" idx="10"/>
          </p:nvPr>
        </p:nvSpPr>
        <p:spPr/>
        <p:txBody>
          <a:bodyPr/>
          <a:lstStyle/>
          <a:p>
            <a:fld id="{003B7071-A7D8-4D99-B4F9-EF549053E347}" type="datetime1">
              <a:rPr lang="en-US" smtClean="0">
                <a:solidFill>
                  <a:prstClr val="white">
                    <a:lumMod val="85000"/>
                  </a:prstClr>
                </a:solidFill>
              </a:rPr>
              <a:t>09-Jan-18</a:t>
            </a:fld>
            <a:endParaRPr lang="en-US" dirty="0">
              <a:solidFill>
                <a:prstClr val="white">
                  <a:lumMod val="85000"/>
                </a:prstClr>
              </a:solidFill>
            </a:endParaRPr>
          </a:p>
        </p:txBody>
      </p:sp>
      <p:sp>
        <p:nvSpPr>
          <p:cNvPr id="5" name="Footer Placeholder 4">
            <a:extLst>
              <a:ext uri="{FF2B5EF4-FFF2-40B4-BE49-F238E27FC236}">
                <a16:creationId xmlns:a16="http://schemas.microsoft.com/office/drawing/2014/main" xmlns="" id="{8C74FDBB-A96E-4A83-B4D4-BC12B98FFA0D}"/>
              </a:ext>
            </a:extLst>
          </p:cNvPr>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a:extLst>
              <a:ext uri="{FF2B5EF4-FFF2-40B4-BE49-F238E27FC236}">
                <a16:creationId xmlns:a16="http://schemas.microsoft.com/office/drawing/2014/main" xmlns="" id="{105B8D19-644C-4086-A7E7-6B78F96748DD}"/>
              </a:ext>
            </a:extLst>
          </p:cNvPr>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24410167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0FCA3603-860A-4277-8CD6-A6FF663D95F6}"/>
              </a:ext>
            </a:extLst>
          </p:cNvPr>
          <p:cNvSpPr>
            <a:spLocks noGrp="1"/>
          </p:cNvSpPr>
          <p:nvPr>
            <p:ph type="title"/>
          </p:nvPr>
        </p:nvSpPr>
        <p:spPr/>
        <p:txBody>
          <a:bodyPr/>
          <a:lstStyle/>
          <a:p>
            <a:r>
              <a:rPr lang="en-IN" dirty="0"/>
              <a:t>Conducting interview: Audio-visual privacy</a:t>
            </a:r>
          </a:p>
        </p:txBody>
      </p:sp>
      <p:sp>
        <p:nvSpPr>
          <p:cNvPr id="3" name="Content Placeholder 2">
            <a:extLst>
              <a:ext uri="{FF2B5EF4-FFF2-40B4-BE49-F238E27FC236}">
                <a16:creationId xmlns:a16="http://schemas.microsoft.com/office/drawing/2014/main" xmlns="" id="{C35BF982-F1BC-435D-AD87-8187FECD2EB0}"/>
              </a:ext>
            </a:extLst>
          </p:cNvPr>
          <p:cNvSpPr>
            <a:spLocks noGrp="1"/>
          </p:cNvSpPr>
          <p:nvPr>
            <p:ph idx="1"/>
          </p:nvPr>
        </p:nvSpPr>
        <p:spPr>
          <a:xfrm>
            <a:off x="838200" y="1524824"/>
            <a:ext cx="10515600" cy="4769649"/>
          </a:xfrm>
        </p:spPr>
        <p:txBody>
          <a:bodyPr>
            <a:normAutofit lnSpcReduction="10000"/>
          </a:bodyPr>
          <a:lstStyle/>
          <a:p>
            <a:r>
              <a:rPr lang="en-IN" sz="3200" dirty="0"/>
              <a:t>Administration of questionnaire ‘A’ may not require privacy for conducting interview, </a:t>
            </a:r>
          </a:p>
          <a:p>
            <a:r>
              <a:rPr lang="en-IN" sz="3200" dirty="0"/>
              <a:t>Questionnaire ‘B1’ and ‘B2’ to be administered in a place that provides audio-visual privacy. </a:t>
            </a:r>
          </a:p>
          <a:p>
            <a:pPr lvl="1"/>
            <a:r>
              <a:rPr lang="en-IN" sz="2800" dirty="0"/>
              <a:t>Help the household respondents in answering questions honestly. </a:t>
            </a:r>
          </a:p>
          <a:p>
            <a:r>
              <a:rPr lang="en-IN" sz="3200" dirty="0"/>
              <a:t>Place of interview </a:t>
            </a:r>
          </a:p>
          <a:p>
            <a:pPr lvl="1"/>
            <a:r>
              <a:rPr lang="en-IN" sz="2800" dirty="0"/>
              <a:t>separate room in the household behind closed doors </a:t>
            </a:r>
          </a:p>
          <a:p>
            <a:pPr lvl="1"/>
            <a:r>
              <a:rPr lang="en-IN" sz="2800" dirty="0"/>
              <a:t>If no separate room in the household </a:t>
            </a:r>
          </a:p>
          <a:p>
            <a:pPr lvl="2"/>
            <a:r>
              <a:rPr lang="en-IN" sz="2400" dirty="0"/>
              <a:t>Room in another household which has such room, a nearby school, community centre, primary healthcare centre, house of village sarpanch, etc.</a:t>
            </a:r>
          </a:p>
        </p:txBody>
      </p:sp>
      <p:sp>
        <p:nvSpPr>
          <p:cNvPr id="4" name="Date Placeholder 3">
            <a:extLst>
              <a:ext uri="{FF2B5EF4-FFF2-40B4-BE49-F238E27FC236}">
                <a16:creationId xmlns:a16="http://schemas.microsoft.com/office/drawing/2014/main" xmlns="" id="{392BB3B2-DDCF-4DB8-B191-6F0406B07DA6}"/>
              </a:ext>
            </a:extLst>
          </p:cNvPr>
          <p:cNvSpPr>
            <a:spLocks noGrp="1"/>
          </p:cNvSpPr>
          <p:nvPr>
            <p:ph type="dt" sz="half" idx="10"/>
          </p:nvPr>
        </p:nvSpPr>
        <p:spPr/>
        <p:txBody>
          <a:bodyPr/>
          <a:lstStyle/>
          <a:p>
            <a:fld id="{003B7071-A7D8-4D99-B4F9-EF549053E347}" type="datetime1">
              <a:rPr lang="en-US" smtClean="0">
                <a:solidFill>
                  <a:prstClr val="white">
                    <a:lumMod val="85000"/>
                  </a:prstClr>
                </a:solidFill>
              </a:rPr>
              <a:t>09-Jan-18</a:t>
            </a:fld>
            <a:endParaRPr lang="en-US" dirty="0">
              <a:solidFill>
                <a:prstClr val="white">
                  <a:lumMod val="85000"/>
                </a:prstClr>
              </a:solidFill>
            </a:endParaRPr>
          </a:p>
        </p:txBody>
      </p:sp>
      <p:sp>
        <p:nvSpPr>
          <p:cNvPr id="5" name="Footer Placeholder 4">
            <a:extLst>
              <a:ext uri="{FF2B5EF4-FFF2-40B4-BE49-F238E27FC236}">
                <a16:creationId xmlns:a16="http://schemas.microsoft.com/office/drawing/2014/main" xmlns="" id="{60268044-AA65-459F-87FD-5B40FDDB3DA6}"/>
              </a:ext>
            </a:extLst>
          </p:cNvPr>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a:extLst>
              <a:ext uri="{FF2B5EF4-FFF2-40B4-BE49-F238E27FC236}">
                <a16:creationId xmlns:a16="http://schemas.microsoft.com/office/drawing/2014/main" xmlns="" id="{96C0959D-D246-4894-9108-007F5AC196FA}"/>
              </a:ext>
            </a:extLst>
          </p:cNvPr>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9262891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DC5B6AD-F810-4008-8F40-1B34B1CF0B93}"/>
              </a:ext>
            </a:extLst>
          </p:cNvPr>
          <p:cNvSpPr>
            <a:spLocks noGrp="1"/>
          </p:cNvSpPr>
          <p:nvPr>
            <p:ph type="title"/>
          </p:nvPr>
        </p:nvSpPr>
        <p:spPr/>
        <p:txBody>
          <a:bodyPr/>
          <a:lstStyle/>
          <a:p>
            <a:r>
              <a:rPr lang="en-IN" dirty="0"/>
              <a:t>Conducting interview: how to ask questions? </a:t>
            </a:r>
          </a:p>
        </p:txBody>
      </p:sp>
      <p:sp>
        <p:nvSpPr>
          <p:cNvPr id="3" name="Content Placeholder 2">
            <a:extLst>
              <a:ext uri="{FF2B5EF4-FFF2-40B4-BE49-F238E27FC236}">
                <a16:creationId xmlns:a16="http://schemas.microsoft.com/office/drawing/2014/main" xmlns="" id="{E04904A7-EEE9-48D4-925A-997F36D2538C}"/>
              </a:ext>
            </a:extLst>
          </p:cNvPr>
          <p:cNvSpPr>
            <a:spLocks noGrp="1"/>
          </p:cNvSpPr>
          <p:nvPr>
            <p:ph idx="1"/>
          </p:nvPr>
        </p:nvSpPr>
        <p:spPr/>
        <p:txBody>
          <a:bodyPr/>
          <a:lstStyle/>
          <a:p>
            <a:pPr marL="0" indent="0">
              <a:buNone/>
            </a:pPr>
            <a:r>
              <a:rPr lang="en-IN" dirty="0"/>
              <a:t>Be </a:t>
            </a:r>
            <a:r>
              <a:rPr lang="en-IN" b="1" u="sng" dirty="0"/>
              <a:t>neutral</a:t>
            </a:r>
            <a:r>
              <a:rPr lang="en-IN" dirty="0"/>
              <a:t> while introducing every question. </a:t>
            </a:r>
          </a:p>
          <a:p>
            <a:r>
              <a:rPr lang="en-IN" b="1" dirty="0"/>
              <a:t>How?</a:t>
            </a:r>
          </a:p>
          <a:p>
            <a:endParaRPr lang="en-IN" dirty="0"/>
          </a:p>
          <a:p>
            <a:r>
              <a:rPr lang="en-IN" dirty="0"/>
              <a:t>Reading out the question with a neutral tone of your voice, body language, etc. </a:t>
            </a:r>
          </a:p>
          <a:p>
            <a:r>
              <a:rPr lang="en-IN" dirty="0"/>
              <a:t>Ensure that the manner of your asking questions does not influence the response of the household respondent. </a:t>
            </a:r>
          </a:p>
          <a:p>
            <a:r>
              <a:rPr lang="en-IN" dirty="0"/>
              <a:t>Do not try to prompt the answers to the household respondents.</a:t>
            </a:r>
          </a:p>
        </p:txBody>
      </p:sp>
      <p:sp>
        <p:nvSpPr>
          <p:cNvPr id="4" name="Date Placeholder 3">
            <a:extLst>
              <a:ext uri="{FF2B5EF4-FFF2-40B4-BE49-F238E27FC236}">
                <a16:creationId xmlns:a16="http://schemas.microsoft.com/office/drawing/2014/main" xmlns="" id="{3678EEEE-7E43-4F23-918D-32031E4BD8F7}"/>
              </a:ext>
            </a:extLst>
          </p:cNvPr>
          <p:cNvSpPr>
            <a:spLocks noGrp="1"/>
          </p:cNvSpPr>
          <p:nvPr>
            <p:ph type="dt" sz="half" idx="10"/>
          </p:nvPr>
        </p:nvSpPr>
        <p:spPr/>
        <p:txBody>
          <a:bodyPr/>
          <a:lstStyle/>
          <a:p>
            <a:fld id="{003B7071-A7D8-4D99-B4F9-EF549053E347}" type="datetime1">
              <a:rPr lang="en-US" smtClean="0">
                <a:solidFill>
                  <a:prstClr val="white">
                    <a:lumMod val="85000"/>
                  </a:prstClr>
                </a:solidFill>
              </a:rPr>
              <a:t>09-Jan-18</a:t>
            </a:fld>
            <a:endParaRPr lang="en-US" dirty="0">
              <a:solidFill>
                <a:prstClr val="white">
                  <a:lumMod val="85000"/>
                </a:prstClr>
              </a:solidFill>
            </a:endParaRPr>
          </a:p>
        </p:txBody>
      </p:sp>
      <p:sp>
        <p:nvSpPr>
          <p:cNvPr id="5" name="Footer Placeholder 4">
            <a:extLst>
              <a:ext uri="{FF2B5EF4-FFF2-40B4-BE49-F238E27FC236}">
                <a16:creationId xmlns:a16="http://schemas.microsoft.com/office/drawing/2014/main" xmlns="" id="{769580B9-AAE4-4EE3-ADC9-50F66FB2534D}"/>
              </a:ext>
            </a:extLst>
          </p:cNvPr>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a:extLst>
              <a:ext uri="{FF2B5EF4-FFF2-40B4-BE49-F238E27FC236}">
                <a16:creationId xmlns:a16="http://schemas.microsoft.com/office/drawing/2014/main" xmlns="" id="{696B41EB-D6E9-4B71-9132-BB4B12AC650D}"/>
              </a:ext>
            </a:extLst>
          </p:cNvPr>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143903429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xmlns="" id="{3DC5B6AD-F810-4008-8F40-1B34B1CF0B93}"/>
              </a:ext>
            </a:extLst>
          </p:cNvPr>
          <p:cNvSpPr>
            <a:spLocks noGrp="1"/>
          </p:cNvSpPr>
          <p:nvPr>
            <p:ph type="title"/>
          </p:nvPr>
        </p:nvSpPr>
        <p:spPr/>
        <p:txBody>
          <a:bodyPr/>
          <a:lstStyle/>
          <a:p>
            <a:r>
              <a:rPr lang="en-IN" dirty="0"/>
              <a:t>Conducting interview: how to ask questions? </a:t>
            </a:r>
          </a:p>
        </p:txBody>
      </p:sp>
      <p:sp>
        <p:nvSpPr>
          <p:cNvPr id="3" name="Content Placeholder 2">
            <a:extLst>
              <a:ext uri="{FF2B5EF4-FFF2-40B4-BE49-F238E27FC236}">
                <a16:creationId xmlns:a16="http://schemas.microsoft.com/office/drawing/2014/main" xmlns="" id="{E04904A7-EEE9-48D4-925A-997F36D2538C}"/>
              </a:ext>
            </a:extLst>
          </p:cNvPr>
          <p:cNvSpPr>
            <a:spLocks noGrp="1"/>
          </p:cNvSpPr>
          <p:nvPr>
            <p:ph idx="1"/>
          </p:nvPr>
        </p:nvSpPr>
        <p:spPr/>
        <p:txBody>
          <a:bodyPr/>
          <a:lstStyle/>
          <a:p>
            <a:pPr marL="0" indent="0">
              <a:buNone/>
            </a:pPr>
            <a:r>
              <a:rPr lang="en-IN" dirty="0"/>
              <a:t>Do not be </a:t>
            </a:r>
            <a:r>
              <a:rPr lang="en-IN" b="1" u="sng" dirty="0"/>
              <a:t>judgemental </a:t>
            </a:r>
            <a:r>
              <a:rPr lang="en-IN" dirty="0"/>
              <a:t>during interview </a:t>
            </a:r>
          </a:p>
          <a:p>
            <a:pPr marL="457200" lvl="1" indent="0">
              <a:buNone/>
            </a:pPr>
            <a:r>
              <a:rPr lang="en-IN" i="1" dirty="0"/>
              <a:t>For example: </a:t>
            </a:r>
          </a:p>
          <a:p>
            <a:pPr marL="457200" lvl="1" indent="0">
              <a:buNone/>
            </a:pPr>
            <a:r>
              <a:rPr lang="en-IN" i="1" dirty="0"/>
              <a:t>when the household respondent responds that he has not used alcohol ever in his life, if the interviewer praises the household respondent for this practice, this may elicit socially desirable response from the household respondent for subsequent questions. </a:t>
            </a:r>
          </a:p>
          <a:p>
            <a:pPr marL="457200" lvl="1" indent="0">
              <a:buNone/>
            </a:pPr>
            <a:r>
              <a:rPr lang="en-IN" i="1" dirty="0"/>
              <a:t>When a female household respondent responds that she smokes cigarette, the interviewer should not condone her / pass negative remarks for her behaviour. This can influence her response to subsequent questions.</a:t>
            </a:r>
          </a:p>
          <a:p>
            <a:pPr marL="0" indent="0">
              <a:buNone/>
            </a:pPr>
            <a:endParaRPr lang="en-IN" b="1" dirty="0"/>
          </a:p>
          <a:p>
            <a:pPr marL="0" indent="0">
              <a:buNone/>
            </a:pPr>
            <a:r>
              <a:rPr lang="en-IN" b="1" dirty="0"/>
              <a:t>How to be non-judgemental?</a:t>
            </a:r>
          </a:p>
        </p:txBody>
      </p:sp>
      <p:sp>
        <p:nvSpPr>
          <p:cNvPr id="4" name="Date Placeholder 3">
            <a:extLst>
              <a:ext uri="{FF2B5EF4-FFF2-40B4-BE49-F238E27FC236}">
                <a16:creationId xmlns:a16="http://schemas.microsoft.com/office/drawing/2014/main" xmlns="" id="{3678EEEE-7E43-4F23-918D-32031E4BD8F7}"/>
              </a:ext>
            </a:extLst>
          </p:cNvPr>
          <p:cNvSpPr>
            <a:spLocks noGrp="1"/>
          </p:cNvSpPr>
          <p:nvPr>
            <p:ph type="dt" sz="half" idx="10"/>
          </p:nvPr>
        </p:nvSpPr>
        <p:spPr/>
        <p:txBody>
          <a:bodyPr/>
          <a:lstStyle/>
          <a:p>
            <a:fld id="{003B7071-A7D8-4D99-B4F9-EF549053E347}" type="datetime1">
              <a:rPr lang="en-US" smtClean="0">
                <a:solidFill>
                  <a:prstClr val="white">
                    <a:lumMod val="85000"/>
                  </a:prstClr>
                </a:solidFill>
              </a:rPr>
              <a:t>09-Jan-18</a:t>
            </a:fld>
            <a:endParaRPr lang="en-US" dirty="0">
              <a:solidFill>
                <a:prstClr val="white">
                  <a:lumMod val="85000"/>
                </a:prstClr>
              </a:solidFill>
            </a:endParaRPr>
          </a:p>
        </p:txBody>
      </p:sp>
      <p:sp>
        <p:nvSpPr>
          <p:cNvPr id="5" name="Footer Placeholder 4">
            <a:extLst>
              <a:ext uri="{FF2B5EF4-FFF2-40B4-BE49-F238E27FC236}">
                <a16:creationId xmlns:a16="http://schemas.microsoft.com/office/drawing/2014/main" xmlns="" id="{769580B9-AAE4-4EE3-ADC9-50F66FB2534D}"/>
              </a:ext>
            </a:extLst>
          </p:cNvPr>
          <p:cNvSpPr>
            <a:spLocks noGrp="1"/>
          </p:cNvSpPr>
          <p:nvPr>
            <p:ph type="ftr" sz="quarter" idx="11"/>
          </p:nvPr>
        </p:nvSpPr>
        <p:spPr/>
        <p:txBody>
          <a:bodyPr/>
          <a:lstStyle/>
          <a:p>
            <a:r>
              <a:rPr lang="en-US">
                <a:solidFill>
                  <a:prstClr val="white">
                    <a:lumMod val="85000"/>
                  </a:prstClr>
                </a:solidFill>
              </a:rPr>
              <a:t>NATIONAL SURVEY ON SUBSTANCE USE IN INDIA</a:t>
            </a:r>
            <a:endParaRPr lang="en-US" dirty="0">
              <a:solidFill>
                <a:prstClr val="white">
                  <a:lumMod val="85000"/>
                </a:prstClr>
              </a:solidFill>
            </a:endParaRPr>
          </a:p>
        </p:txBody>
      </p:sp>
      <p:sp>
        <p:nvSpPr>
          <p:cNvPr id="6" name="Slide Number Placeholder 5">
            <a:extLst>
              <a:ext uri="{FF2B5EF4-FFF2-40B4-BE49-F238E27FC236}">
                <a16:creationId xmlns:a16="http://schemas.microsoft.com/office/drawing/2014/main" xmlns="" id="{696B41EB-D6E9-4B71-9132-BB4B12AC650D}"/>
              </a:ext>
            </a:extLst>
          </p:cNvPr>
          <p:cNvSpPr>
            <a:spLocks noGrp="1"/>
          </p:cNvSpPr>
          <p:nvPr>
            <p:ph type="sldNum" sz="quarter" idx="12"/>
          </p:nvPr>
        </p:nvSpPr>
        <p:spPr/>
        <p:txBody>
          <a:bodyPr/>
          <a:lstStyle/>
          <a:p>
            <a:r>
              <a:rPr lang="en-US">
                <a:solidFill>
                  <a:prstClr val="white">
                    <a:lumMod val="85000"/>
                  </a:prstClr>
                </a:solidFill>
              </a:rPr>
              <a:t>NDDTC, AIIMS, NEW DELHI</a:t>
            </a:r>
            <a:endParaRPr lang="en-US" dirty="0">
              <a:solidFill>
                <a:prstClr val="white">
                  <a:lumMod val="85000"/>
                </a:prstClr>
              </a:solidFill>
            </a:endParaRPr>
          </a:p>
        </p:txBody>
      </p:sp>
    </p:spTree>
    <p:extLst>
      <p:ext uri="{BB962C8B-B14F-4D97-AF65-F5344CB8AC3E}">
        <p14:creationId xmlns:p14="http://schemas.microsoft.com/office/powerpoint/2010/main" val="3175543025"/>
      </p:ext>
    </p:extLst>
  </p:cSld>
  <p:clrMapOvr>
    <a:masterClrMapping/>
  </p:clrMapOvr>
</p:sld>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TotalTime>
  <Words>1199</Words>
  <Application>Microsoft Office PowerPoint</Application>
  <PresentationFormat>Widescreen</PresentationFormat>
  <Paragraphs>132</Paragraphs>
  <Slides>14</Slides>
  <Notes>6</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14</vt:i4>
      </vt:variant>
    </vt:vector>
  </HeadingPairs>
  <TitlesOfParts>
    <vt:vector size="21" baseType="lpstr">
      <vt:lpstr>Archer Semibold</vt:lpstr>
      <vt:lpstr>ArcherPro Semibold</vt:lpstr>
      <vt:lpstr>Arial</vt:lpstr>
      <vt:lpstr>Calibri</vt:lpstr>
      <vt:lpstr>Calibri Light</vt:lpstr>
      <vt:lpstr>1_Office Theme</vt:lpstr>
      <vt:lpstr>2_Office Theme</vt:lpstr>
      <vt:lpstr>National Survey on Extent and Pattern of Substance Use in India</vt:lpstr>
      <vt:lpstr>Types of questionnaire</vt:lpstr>
      <vt:lpstr>Before conducting interview…</vt:lpstr>
      <vt:lpstr>Before conducting interview…</vt:lpstr>
      <vt:lpstr>Before conducting interview: Obtaining Consent </vt:lpstr>
      <vt:lpstr>Before conducting interview: initiating </vt:lpstr>
      <vt:lpstr>Conducting interview: Audio-visual privacy</vt:lpstr>
      <vt:lpstr>Conducting interview: how to ask questions? </vt:lpstr>
      <vt:lpstr>Conducting interview: how to ask questions? </vt:lpstr>
      <vt:lpstr>Conducting interview: how to ask questions? </vt:lpstr>
      <vt:lpstr>Conducting interview: </vt:lpstr>
      <vt:lpstr>Conducting interview</vt:lpstr>
      <vt:lpstr>Conducting interview:</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National Survey on Extent and Pattern of Substance Use in India</dc:title>
  <dc:creator>Ravindra Rao</dc:creator>
  <cp:lastModifiedBy>Alok Agrawal</cp:lastModifiedBy>
  <cp:revision>8</cp:revision>
  <dcterms:created xsi:type="dcterms:W3CDTF">2018-01-08T12:40:37Z</dcterms:created>
  <dcterms:modified xsi:type="dcterms:W3CDTF">2018-01-09T15:50:44Z</dcterms:modified>
</cp:coreProperties>
</file>