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 id="2147483684" r:id="rId3"/>
    <p:sldMasterId id="2147483696" r:id="rId4"/>
  </p:sldMasterIdLst>
  <p:notesMasterIdLst>
    <p:notesMasterId r:id="rId40"/>
  </p:notesMasterIdLst>
  <p:sldIdLst>
    <p:sldId id="451" r:id="rId5"/>
    <p:sldId id="427" r:id="rId6"/>
    <p:sldId id="428" r:id="rId7"/>
    <p:sldId id="385" r:id="rId8"/>
    <p:sldId id="429" r:id="rId9"/>
    <p:sldId id="430" r:id="rId10"/>
    <p:sldId id="431" r:id="rId11"/>
    <p:sldId id="432" r:id="rId12"/>
    <p:sldId id="433" r:id="rId13"/>
    <p:sldId id="434" r:id="rId14"/>
    <p:sldId id="381" r:id="rId15"/>
    <p:sldId id="382" r:id="rId16"/>
    <p:sldId id="383" r:id="rId17"/>
    <p:sldId id="309" r:id="rId18"/>
    <p:sldId id="386" r:id="rId19"/>
    <p:sldId id="435" r:id="rId20"/>
    <p:sldId id="436" r:id="rId21"/>
    <p:sldId id="437" r:id="rId22"/>
    <p:sldId id="438" r:id="rId23"/>
    <p:sldId id="439" r:id="rId24"/>
    <p:sldId id="377" r:id="rId25"/>
    <p:sldId id="440" r:id="rId26"/>
    <p:sldId id="442" r:id="rId27"/>
    <p:sldId id="373" r:id="rId28"/>
    <p:sldId id="443" r:id="rId29"/>
    <p:sldId id="444" r:id="rId30"/>
    <p:sldId id="374" r:id="rId31"/>
    <p:sldId id="445" r:id="rId32"/>
    <p:sldId id="446" r:id="rId33"/>
    <p:sldId id="447" r:id="rId34"/>
    <p:sldId id="448" r:id="rId35"/>
    <p:sldId id="449" r:id="rId36"/>
    <p:sldId id="450" r:id="rId37"/>
    <p:sldId id="452" r:id="rId38"/>
    <p:sldId id="32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0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F141E9-2F91-4C8E-9C3A-6E81E7022974}" type="doc">
      <dgm:prSet loTypeId="urn:microsoft.com/office/officeart/2005/8/layout/venn2" loCatId="relationship" qsTypeId="urn:microsoft.com/office/officeart/2005/8/quickstyle/simple3" qsCatId="simple" csTypeId="urn:microsoft.com/office/officeart/2005/8/colors/colorful1" csCatId="colorful" phldr="1"/>
      <dgm:spPr/>
      <dgm:t>
        <a:bodyPr/>
        <a:lstStyle/>
        <a:p>
          <a:endParaRPr lang="en-US"/>
        </a:p>
      </dgm:t>
    </dgm:pt>
    <dgm:pt modelId="{EE57B2D8-35C3-45C9-96F5-4DA142E35771}">
      <dgm:prSet phldrT="[Text]" custT="1"/>
      <dgm:spPr/>
      <dgm:t>
        <a:bodyPr/>
        <a:lstStyle/>
        <a:p>
          <a:r>
            <a:rPr lang="en-US" sz="2400" b="1" dirty="0" smtClean="0"/>
            <a:t>State </a:t>
          </a:r>
          <a:endParaRPr lang="en-US" sz="2400" b="1" dirty="0"/>
        </a:p>
      </dgm:t>
    </dgm:pt>
    <dgm:pt modelId="{431E237A-1CBB-4037-9470-488936138C3D}" type="parTrans" cxnId="{EE2CE081-406F-4A19-82F9-11133AA99DF6}">
      <dgm:prSet/>
      <dgm:spPr/>
      <dgm:t>
        <a:bodyPr/>
        <a:lstStyle/>
        <a:p>
          <a:endParaRPr lang="en-US" sz="2400" b="1"/>
        </a:p>
      </dgm:t>
    </dgm:pt>
    <dgm:pt modelId="{DB081452-58A2-4C15-BD0A-110CA8D99EBB}" type="sibTrans" cxnId="{EE2CE081-406F-4A19-82F9-11133AA99DF6}">
      <dgm:prSet/>
      <dgm:spPr/>
      <dgm:t>
        <a:bodyPr/>
        <a:lstStyle/>
        <a:p>
          <a:endParaRPr lang="en-US" sz="2400" b="1"/>
        </a:p>
      </dgm:t>
    </dgm:pt>
    <dgm:pt modelId="{6C9B0FDC-32D9-4B49-8218-1128B1750DF7}">
      <dgm:prSet phldrT="[Text]" custT="1"/>
      <dgm:spPr/>
      <dgm:t>
        <a:bodyPr/>
        <a:lstStyle/>
        <a:p>
          <a:r>
            <a:rPr lang="en-US" sz="2400" b="1" dirty="0" smtClean="0"/>
            <a:t>Districts </a:t>
          </a:r>
          <a:endParaRPr lang="en-US" sz="2400" b="1" dirty="0"/>
        </a:p>
      </dgm:t>
    </dgm:pt>
    <dgm:pt modelId="{D7D492D2-E625-4D07-9969-06BF77AA9EBB}" type="parTrans" cxnId="{9DCDF7E7-5B10-42A2-8F61-64E6DA9EAF49}">
      <dgm:prSet/>
      <dgm:spPr/>
      <dgm:t>
        <a:bodyPr/>
        <a:lstStyle/>
        <a:p>
          <a:endParaRPr lang="en-US" sz="2400" b="1"/>
        </a:p>
      </dgm:t>
    </dgm:pt>
    <dgm:pt modelId="{55481429-5A7F-4D5D-A3E9-CAFAD473395B}" type="sibTrans" cxnId="{9DCDF7E7-5B10-42A2-8F61-64E6DA9EAF49}">
      <dgm:prSet/>
      <dgm:spPr/>
      <dgm:t>
        <a:bodyPr/>
        <a:lstStyle/>
        <a:p>
          <a:endParaRPr lang="en-US" sz="2400" b="1"/>
        </a:p>
      </dgm:t>
    </dgm:pt>
    <dgm:pt modelId="{C645EEC0-108B-43EC-8655-4626EF4AC719}">
      <dgm:prSet phldrT="[Text]" custT="1"/>
      <dgm:spPr/>
      <dgm:t>
        <a:bodyPr/>
        <a:lstStyle/>
        <a:p>
          <a:r>
            <a:rPr lang="en-US" sz="2400" b="1" dirty="0" smtClean="0"/>
            <a:t>Wards / Villages</a:t>
          </a:r>
          <a:endParaRPr lang="en-US" sz="2400" b="1" dirty="0"/>
        </a:p>
      </dgm:t>
    </dgm:pt>
    <dgm:pt modelId="{134658A7-6A16-40AD-A312-9CCEE3AE16A1}" type="parTrans" cxnId="{87922F49-7178-44DD-BDB2-2E853F78A7FF}">
      <dgm:prSet/>
      <dgm:spPr/>
      <dgm:t>
        <a:bodyPr/>
        <a:lstStyle/>
        <a:p>
          <a:endParaRPr lang="en-US" sz="2400" b="1"/>
        </a:p>
      </dgm:t>
    </dgm:pt>
    <dgm:pt modelId="{3BD77326-6468-4C85-AB6B-10F7772567CE}" type="sibTrans" cxnId="{87922F49-7178-44DD-BDB2-2E853F78A7FF}">
      <dgm:prSet/>
      <dgm:spPr/>
      <dgm:t>
        <a:bodyPr/>
        <a:lstStyle/>
        <a:p>
          <a:endParaRPr lang="en-US" sz="2400" b="1"/>
        </a:p>
      </dgm:t>
    </dgm:pt>
    <dgm:pt modelId="{1633ADE3-CDC9-4E62-B968-1537EA8A7F8E}">
      <dgm:prSet phldrT="[Text]" custT="1"/>
      <dgm:spPr/>
      <dgm:t>
        <a:bodyPr/>
        <a:lstStyle/>
        <a:p>
          <a:r>
            <a:rPr lang="en-US" sz="2400" b="1" dirty="0" smtClean="0"/>
            <a:t>Households</a:t>
          </a:r>
          <a:endParaRPr lang="en-US" sz="2800" b="1" dirty="0" smtClean="0"/>
        </a:p>
        <a:p>
          <a:endParaRPr lang="en-US" sz="2800" b="1" dirty="0"/>
        </a:p>
      </dgm:t>
    </dgm:pt>
    <dgm:pt modelId="{C0645353-8D6B-4F0A-A4DD-D6AC0C499E67}" type="parTrans" cxnId="{E4C3A286-B099-4B64-9C8B-49BE132482AF}">
      <dgm:prSet/>
      <dgm:spPr/>
      <dgm:t>
        <a:bodyPr/>
        <a:lstStyle/>
        <a:p>
          <a:endParaRPr lang="en-US" sz="1600"/>
        </a:p>
      </dgm:t>
    </dgm:pt>
    <dgm:pt modelId="{9D5EECEE-BB0F-4365-B2B7-74F1C1373083}" type="sibTrans" cxnId="{E4C3A286-B099-4B64-9C8B-49BE132482AF}">
      <dgm:prSet/>
      <dgm:spPr/>
      <dgm:t>
        <a:bodyPr/>
        <a:lstStyle/>
        <a:p>
          <a:endParaRPr lang="en-US" sz="1600"/>
        </a:p>
      </dgm:t>
    </dgm:pt>
    <dgm:pt modelId="{51D8E1B8-A7A5-4B54-BF94-B1D07C0C18AE}" type="pres">
      <dgm:prSet presAssocID="{89F141E9-2F91-4C8E-9C3A-6E81E7022974}" presName="Name0" presStyleCnt="0">
        <dgm:presLayoutVars>
          <dgm:chMax val="7"/>
          <dgm:resizeHandles val="exact"/>
        </dgm:presLayoutVars>
      </dgm:prSet>
      <dgm:spPr/>
      <dgm:t>
        <a:bodyPr/>
        <a:lstStyle/>
        <a:p>
          <a:endParaRPr lang="en-US"/>
        </a:p>
      </dgm:t>
    </dgm:pt>
    <dgm:pt modelId="{494640C0-E38D-4FB3-A85A-5DA3FFE67E6C}" type="pres">
      <dgm:prSet presAssocID="{89F141E9-2F91-4C8E-9C3A-6E81E7022974}" presName="comp1" presStyleCnt="0"/>
      <dgm:spPr/>
    </dgm:pt>
    <dgm:pt modelId="{59C089B6-6A25-4B1C-8941-41261D489209}" type="pres">
      <dgm:prSet presAssocID="{89F141E9-2F91-4C8E-9C3A-6E81E7022974}" presName="circle1" presStyleLbl="node1" presStyleIdx="0" presStyleCnt="4"/>
      <dgm:spPr/>
      <dgm:t>
        <a:bodyPr/>
        <a:lstStyle/>
        <a:p>
          <a:endParaRPr lang="en-US"/>
        </a:p>
      </dgm:t>
    </dgm:pt>
    <dgm:pt modelId="{91178828-2F34-4530-A4A0-13B6E3275FBE}" type="pres">
      <dgm:prSet presAssocID="{89F141E9-2F91-4C8E-9C3A-6E81E7022974}" presName="c1text" presStyleLbl="node1" presStyleIdx="0" presStyleCnt="4">
        <dgm:presLayoutVars>
          <dgm:bulletEnabled val="1"/>
        </dgm:presLayoutVars>
      </dgm:prSet>
      <dgm:spPr/>
      <dgm:t>
        <a:bodyPr/>
        <a:lstStyle/>
        <a:p>
          <a:endParaRPr lang="en-US"/>
        </a:p>
      </dgm:t>
    </dgm:pt>
    <dgm:pt modelId="{26876CA9-B0AA-433C-A631-0A9291D507DA}" type="pres">
      <dgm:prSet presAssocID="{89F141E9-2F91-4C8E-9C3A-6E81E7022974}" presName="comp2" presStyleCnt="0"/>
      <dgm:spPr/>
    </dgm:pt>
    <dgm:pt modelId="{6DBB1DEA-B06F-46E5-96CA-DACA47464E93}" type="pres">
      <dgm:prSet presAssocID="{89F141E9-2F91-4C8E-9C3A-6E81E7022974}" presName="circle2" presStyleLbl="node1" presStyleIdx="1" presStyleCnt="4"/>
      <dgm:spPr/>
      <dgm:t>
        <a:bodyPr/>
        <a:lstStyle/>
        <a:p>
          <a:endParaRPr lang="en-US"/>
        </a:p>
      </dgm:t>
    </dgm:pt>
    <dgm:pt modelId="{D840768B-AF27-4141-8B11-ADDEC4D5CA9A}" type="pres">
      <dgm:prSet presAssocID="{89F141E9-2F91-4C8E-9C3A-6E81E7022974}" presName="c2text" presStyleLbl="node1" presStyleIdx="1" presStyleCnt="4">
        <dgm:presLayoutVars>
          <dgm:bulletEnabled val="1"/>
        </dgm:presLayoutVars>
      </dgm:prSet>
      <dgm:spPr/>
      <dgm:t>
        <a:bodyPr/>
        <a:lstStyle/>
        <a:p>
          <a:endParaRPr lang="en-US"/>
        </a:p>
      </dgm:t>
    </dgm:pt>
    <dgm:pt modelId="{E47FA757-E0E8-4D8B-8C91-D5EE873ACA65}" type="pres">
      <dgm:prSet presAssocID="{89F141E9-2F91-4C8E-9C3A-6E81E7022974}" presName="comp3" presStyleCnt="0"/>
      <dgm:spPr/>
    </dgm:pt>
    <dgm:pt modelId="{A8DB5BBB-2472-40FC-B84D-49779D03A75B}" type="pres">
      <dgm:prSet presAssocID="{89F141E9-2F91-4C8E-9C3A-6E81E7022974}" presName="circle3" presStyleLbl="node1" presStyleIdx="2" presStyleCnt="4"/>
      <dgm:spPr/>
      <dgm:t>
        <a:bodyPr/>
        <a:lstStyle/>
        <a:p>
          <a:endParaRPr lang="en-US"/>
        </a:p>
      </dgm:t>
    </dgm:pt>
    <dgm:pt modelId="{BE6CCE3E-8744-4969-948F-D26111542039}" type="pres">
      <dgm:prSet presAssocID="{89F141E9-2F91-4C8E-9C3A-6E81E7022974}" presName="c3text" presStyleLbl="node1" presStyleIdx="2" presStyleCnt="4">
        <dgm:presLayoutVars>
          <dgm:bulletEnabled val="1"/>
        </dgm:presLayoutVars>
      </dgm:prSet>
      <dgm:spPr/>
      <dgm:t>
        <a:bodyPr/>
        <a:lstStyle/>
        <a:p>
          <a:endParaRPr lang="en-US"/>
        </a:p>
      </dgm:t>
    </dgm:pt>
    <dgm:pt modelId="{D75B90D1-5EB4-4A52-BFC7-C9415CB3816F}" type="pres">
      <dgm:prSet presAssocID="{89F141E9-2F91-4C8E-9C3A-6E81E7022974}" presName="comp4" presStyleCnt="0"/>
      <dgm:spPr/>
    </dgm:pt>
    <dgm:pt modelId="{A1F8905F-21C0-43E3-A752-E188208EAD37}" type="pres">
      <dgm:prSet presAssocID="{89F141E9-2F91-4C8E-9C3A-6E81E7022974}" presName="circle4" presStyleLbl="node1" presStyleIdx="3" presStyleCnt="4" custScaleX="115660" custScaleY="103414" custLinFactNeighborX="537" custLinFactNeighborY="-2148"/>
      <dgm:spPr/>
      <dgm:t>
        <a:bodyPr/>
        <a:lstStyle/>
        <a:p>
          <a:endParaRPr lang="en-US"/>
        </a:p>
      </dgm:t>
    </dgm:pt>
    <dgm:pt modelId="{9034B8C4-F0BF-4E85-9358-AB6F7918DB2F}" type="pres">
      <dgm:prSet presAssocID="{89F141E9-2F91-4C8E-9C3A-6E81E7022974}" presName="c4text" presStyleLbl="node1" presStyleIdx="3" presStyleCnt="4">
        <dgm:presLayoutVars>
          <dgm:bulletEnabled val="1"/>
        </dgm:presLayoutVars>
      </dgm:prSet>
      <dgm:spPr/>
      <dgm:t>
        <a:bodyPr/>
        <a:lstStyle/>
        <a:p>
          <a:endParaRPr lang="en-US"/>
        </a:p>
      </dgm:t>
    </dgm:pt>
  </dgm:ptLst>
  <dgm:cxnLst>
    <dgm:cxn modelId="{D3644257-4698-442E-AD67-545B61111350}" type="presOf" srcId="{EE57B2D8-35C3-45C9-96F5-4DA142E35771}" destId="{59C089B6-6A25-4B1C-8941-41261D489209}" srcOrd="0" destOrd="0" presId="urn:microsoft.com/office/officeart/2005/8/layout/venn2"/>
    <dgm:cxn modelId="{111825F4-A390-4039-B8C0-EBF56ECF7CD9}" type="presOf" srcId="{6C9B0FDC-32D9-4B49-8218-1128B1750DF7}" destId="{6DBB1DEA-B06F-46E5-96CA-DACA47464E93}" srcOrd="0" destOrd="0" presId="urn:microsoft.com/office/officeart/2005/8/layout/venn2"/>
    <dgm:cxn modelId="{C4BE1F67-88AA-4447-83D2-E8C71B34E09B}" type="presOf" srcId="{1633ADE3-CDC9-4E62-B968-1537EA8A7F8E}" destId="{9034B8C4-F0BF-4E85-9358-AB6F7918DB2F}" srcOrd="1" destOrd="0" presId="urn:microsoft.com/office/officeart/2005/8/layout/venn2"/>
    <dgm:cxn modelId="{BAB8CAB1-4AAA-49E6-A3A8-1E1F67ADF86E}" type="presOf" srcId="{6C9B0FDC-32D9-4B49-8218-1128B1750DF7}" destId="{D840768B-AF27-4141-8B11-ADDEC4D5CA9A}" srcOrd="1" destOrd="0" presId="urn:microsoft.com/office/officeart/2005/8/layout/venn2"/>
    <dgm:cxn modelId="{E4C3A286-B099-4B64-9C8B-49BE132482AF}" srcId="{89F141E9-2F91-4C8E-9C3A-6E81E7022974}" destId="{1633ADE3-CDC9-4E62-B968-1537EA8A7F8E}" srcOrd="3" destOrd="0" parTransId="{C0645353-8D6B-4F0A-A4DD-D6AC0C499E67}" sibTransId="{9D5EECEE-BB0F-4365-B2B7-74F1C1373083}"/>
    <dgm:cxn modelId="{EE2CE081-406F-4A19-82F9-11133AA99DF6}" srcId="{89F141E9-2F91-4C8E-9C3A-6E81E7022974}" destId="{EE57B2D8-35C3-45C9-96F5-4DA142E35771}" srcOrd="0" destOrd="0" parTransId="{431E237A-1CBB-4037-9470-488936138C3D}" sibTransId="{DB081452-58A2-4C15-BD0A-110CA8D99EBB}"/>
    <dgm:cxn modelId="{4704AB09-CBA0-4F7D-85D7-CC30627FB1D8}" type="presOf" srcId="{C645EEC0-108B-43EC-8655-4626EF4AC719}" destId="{BE6CCE3E-8744-4969-948F-D26111542039}" srcOrd="1" destOrd="0" presId="urn:microsoft.com/office/officeart/2005/8/layout/venn2"/>
    <dgm:cxn modelId="{32407031-B5B6-4E62-83D3-811392C42EDE}" type="presOf" srcId="{EE57B2D8-35C3-45C9-96F5-4DA142E35771}" destId="{91178828-2F34-4530-A4A0-13B6E3275FBE}" srcOrd="1" destOrd="0" presId="urn:microsoft.com/office/officeart/2005/8/layout/venn2"/>
    <dgm:cxn modelId="{6AF19957-E466-4C02-AFBD-AF766EF8A893}" type="presOf" srcId="{C645EEC0-108B-43EC-8655-4626EF4AC719}" destId="{A8DB5BBB-2472-40FC-B84D-49779D03A75B}" srcOrd="0" destOrd="0" presId="urn:microsoft.com/office/officeart/2005/8/layout/venn2"/>
    <dgm:cxn modelId="{9DCDF7E7-5B10-42A2-8F61-64E6DA9EAF49}" srcId="{89F141E9-2F91-4C8E-9C3A-6E81E7022974}" destId="{6C9B0FDC-32D9-4B49-8218-1128B1750DF7}" srcOrd="1" destOrd="0" parTransId="{D7D492D2-E625-4D07-9969-06BF77AA9EBB}" sibTransId="{55481429-5A7F-4D5D-A3E9-CAFAD473395B}"/>
    <dgm:cxn modelId="{5F9BC58A-4697-442C-A54C-B46F42BF5F07}" type="presOf" srcId="{1633ADE3-CDC9-4E62-B968-1537EA8A7F8E}" destId="{A1F8905F-21C0-43E3-A752-E188208EAD37}" srcOrd="0" destOrd="0" presId="urn:microsoft.com/office/officeart/2005/8/layout/venn2"/>
    <dgm:cxn modelId="{C588E340-7B1F-41CC-B766-A9615C599E18}" type="presOf" srcId="{89F141E9-2F91-4C8E-9C3A-6E81E7022974}" destId="{51D8E1B8-A7A5-4B54-BF94-B1D07C0C18AE}" srcOrd="0" destOrd="0" presId="urn:microsoft.com/office/officeart/2005/8/layout/venn2"/>
    <dgm:cxn modelId="{87922F49-7178-44DD-BDB2-2E853F78A7FF}" srcId="{89F141E9-2F91-4C8E-9C3A-6E81E7022974}" destId="{C645EEC0-108B-43EC-8655-4626EF4AC719}" srcOrd="2" destOrd="0" parTransId="{134658A7-6A16-40AD-A312-9CCEE3AE16A1}" sibTransId="{3BD77326-6468-4C85-AB6B-10F7772567CE}"/>
    <dgm:cxn modelId="{80920534-DFAB-4282-9001-9C9492EDC662}" type="presParOf" srcId="{51D8E1B8-A7A5-4B54-BF94-B1D07C0C18AE}" destId="{494640C0-E38D-4FB3-A85A-5DA3FFE67E6C}" srcOrd="0" destOrd="0" presId="urn:microsoft.com/office/officeart/2005/8/layout/venn2"/>
    <dgm:cxn modelId="{47CCB595-2EC6-4355-8BFB-F4856520E58B}" type="presParOf" srcId="{494640C0-E38D-4FB3-A85A-5DA3FFE67E6C}" destId="{59C089B6-6A25-4B1C-8941-41261D489209}" srcOrd="0" destOrd="0" presId="urn:microsoft.com/office/officeart/2005/8/layout/venn2"/>
    <dgm:cxn modelId="{F5F03995-5788-468A-9843-9AFA295EDE36}" type="presParOf" srcId="{494640C0-E38D-4FB3-A85A-5DA3FFE67E6C}" destId="{91178828-2F34-4530-A4A0-13B6E3275FBE}" srcOrd="1" destOrd="0" presId="urn:microsoft.com/office/officeart/2005/8/layout/venn2"/>
    <dgm:cxn modelId="{7826EA08-4AAA-40D9-871E-461394EF80AC}" type="presParOf" srcId="{51D8E1B8-A7A5-4B54-BF94-B1D07C0C18AE}" destId="{26876CA9-B0AA-433C-A631-0A9291D507DA}" srcOrd="1" destOrd="0" presId="urn:microsoft.com/office/officeart/2005/8/layout/venn2"/>
    <dgm:cxn modelId="{6D6D5480-EBF3-43B4-954C-210F9AB2C4F3}" type="presParOf" srcId="{26876CA9-B0AA-433C-A631-0A9291D507DA}" destId="{6DBB1DEA-B06F-46E5-96CA-DACA47464E93}" srcOrd="0" destOrd="0" presId="urn:microsoft.com/office/officeart/2005/8/layout/venn2"/>
    <dgm:cxn modelId="{03B3E2C8-AAE5-4000-883D-C6B7B55C3CE0}" type="presParOf" srcId="{26876CA9-B0AA-433C-A631-0A9291D507DA}" destId="{D840768B-AF27-4141-8B11-ADDEC4D5CA9A}" srcOrd="1" destOrd="0" presId="urn:microsoft.com/office/officeart/2005/8/layout/venn2"/>
    <dgm:cxn modelId="{A6518C62-C112-4E93-B13A-FC04CA955068}" type="presParOf" srcId="{51D8E1B8-A7A5-4B54-BF94-B1D07C0C18AE}" destId="{E47FA757-E0E8-4D8B-8C91-D5EE873ACA65}" srcOrd="2" destOrd="0" presId="urn:microsoft.com/office/officeart/2005/8/layout/venn2"/>
    <dgm:cxn modelId="{F06E3C1E-4487-4489-85EC-01C314AE0892}" type="presParOf" srcId="{E47FA757-E0E8-4D8B-8C91-D5EE873ACA65}" destId="{A8DB5BBB-2472-40FC-B84D-49779D03A75B}" srcOrd="0" destOrd="0" presId="urn:microsoft.com/office/officeart/2005/8/layout/venn2"/>
    <dgm:cxn modelId="{36B36716-97AB-4052-959C-3D59EBF82E1C}" type="presParOf" srcId="{E47FA757-E0E8-4D8B-8C91-D5EE873ACA65}" destId="{BE6CCE3E-8744-4969-948F-D26111542039}" srcOrd="1" destOrd="0" presId="urn:microsoft.com/office/officeart/2005/8/layout/venn2"/>
    <dgm:cxn modelId="{81F51EAC-B40C-403D-A129-C42B4A95FA73}" type="presParOf" srcId="{51D8E1B8-A7A5-4B54-BF94-B1D07C0C18AE}" destId="{D75B90D1-5EB4-4A52-BFC7-C9415CB3816F}" srcOrd="3" destOrd="0" presId="urn:microsoft.com/office/officeart/2005/8/layout/venn2"/>
    <dgm:cxn modelId="{6B61F1E2-5E48-4F6B-A5FF-2D6702BB27D0}" type="presParOf" srcId="{D75B90D1-5EB4-4A52-BFC7-C9415CB3816F}" destId="{A1F8905F-21C0-43E3-A752-E188208EAD37}" srcOrd="0" destOrd="0" presId="urn:microsoft.com/office/officeart/2005/8/layout/venn2"/>
    <dgm:cxn modelId="{974F5DCF-26DB-4714-8562-13A204F724DF}" type="presParOf" srcId="{D75B90D1-5EB4-4A52-BFC7-C9415CB3816F}" destId="{9034B8C4-F0BF-4E85-9358-AB6F7918DB2F}"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6B7D49-15BB-47D5-85AB-A2E35D3C5744}"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C5295B33-7C22-479E-BE55-72F29CEA4216}">
      <dgm:prSet phldrT="[Text]" custT="1"/>
      <dgm:spPr/>
      <dgm:t>
        <a:bodyPr/>
        <a:lstStyle/>
        <a:p>
          <a:r>
            <a:rPr lang="en-US" sz="1800" dirty="0" smtClean="0"/>
            <a:t>Regional Coordinator</a:t>
          </a:r>
          <a:endParaRPr lang="en-US" sz="1800" dirty="0"/>
        </a:p>
      </dgm:t>
    </dgm:pt>
    <dgm:pt modelId="{37D01E09-9BEE-4E39-9970-0BAD8483637B}" type="parTrans" cxnId="{486C428B-4431-4A3A-AA4C-DF636A26ED05}">
      <dgm:prSet/>
      <dgm:spPr/>
      <dgm:t>
        <a:bodyPr/>
        <a:lstStyle/>
        <a:p>
          <a:endParaRPr lang="en-US" sz="3200"/>
        </a:p>
      </dgm:t>
    </dgm:pt>
    <dgm:pt modelId="{FF9B048A-49B8-4CB7-938E-9B5B6275A60F}" type="sibTrans" cxnId="{486C428B-4431-4A3A-AA4C-DF636A26ED05}">
      <dgm:prSet/>
      <dgm:spPr/>
      <dgm:t>
        <a:bodyPr/>
        <a:lstStyle/>
        <a:p>
          <a:endParaRPr lang="en-US" sz="3200"/>
        </a:p>
      </dgm:t>
    </dgm:pt>
    <dgm:pt modelId="{F4D7C0A3-A783-474B-AC42-CF5F98A80993}">
      <dgm:prSet phldrT="[Text]" custT="1"/>
      <dgm:spPr/>
      <dgm:t>
        <a:bodyPr/>
        <a:lstStyle/>
        <a:p>
          <a:r>
            <a:rPr lang="en-US" sz="1800" dirty="0" smtClean="0"/>
            <a:t>State Coordinator</a:t>
          </a:r>
          <a:endParaRPr lang="en-US" sz="1800" dirty="0"/>
        </a:p>
      </dgm:t>
    </dgm:pt>
    <dgm:pt modelId="{08BDDC8B-3F7B-48DA-AFC6-EB8192090610}" type="parTrans" cxnId="{4A427D50-7A02-441C-903A-2913C168C78D}">
      <dgm:prSet/>
      <dgm:spPr/>
      <dgm:t>
        <a:bodyPr/>
        <a:lstStyle/>
        <a:p>
          <a:endParaRPr lang="en-US" sz="3200"/>
        </a:p>
      </dgm:t>
    </dgm:pt>
    <dgm:pt modelId="{B0186DD3-7030-4E0B-8764-EC0E9323893D}" type="sibTrans" cxnId="{4A427D50-7A02-441C-903A-2913C168C78D}">
      <dgm:prSet/>
      <dgm:spPr/>
      <dgm:t>
        <a:bodyPr/>
        <a:lstStyle/>
        <a:p>
          <a:endParaRPr lang="en-US" sz="3200"/>
        </a:p>
      </dgm:t>
    </dgm:pt>
    <dgm:pt modelId="{650DF479-55AB-4135-B6F9-F5A964E6E48B}">
      <dgm:prSet phldrT="[Text]" custT="1"/>
      <dgm:spPr/>
      <dgm:t>
        <a:bodyPr/>
        <a:lstStyle/>
        <a:p>
          <a:r>
            <a:rPr lang="en-US" sz="1800" dirty="0" smtClean="0"/>
            <a:t>District supervisors</a:t>
          </a:r>
          <a:endParaRPr lang="en-US" sz="1800" dirty="0"/>
        </a:p>
      </dgm:t>
    </dgm:pt>
    <dgm:pt modelId="{44006577-08EB-4ED9-BC6A-BD3DF9F6509A}" type="parTrans" cxnId="{654A883D-A60B-435F-BA42-C203E525CCE1}">
      <dgm:prSet/>
      <dgm:spPr/>
      <dgm:t>
        <a:bodyPr/>
        <a:lstStyle/>
        <a:p>
          <a:endParaRPr lang="en-US" sz="3200"/>
        </a:p>
      </dgm:t>
    </dgm:pt>
    <dgm:pt modelId="{705E575C-F890-436D-A5B3-EC5E71DE603D}" type="sibTrans" cxnId="{654A883D-A60B-435F-BA42-C203E525CCE1}">
      <dgm:prSet/>
      <dgm:spPr/>
      <dgm:t>
        <a:bodyPr/>
        <a:lstStyle/>
        <a:p>
          <a:endParaRPr lang="en-US" sz="3200"/>
        </a:p>
      </dgm:t>
    </dgm:pt>
    <dgm:pt modelId="{F075077B-B73F-4DCE-BDDF-AE02AE22DFB8}">
      <dgm:prSet phldrT="[Text]" custT="1"/>
      <dgm:spPr/>
      <dgm:t>
        <a:bodyPr/>
        <a:lstStyle/>
        <a:p>
          <a:r>
            <a:rPr lang="en-US" sz="1800" dirty="0" smtClean="0"/>
            <a:t>State Coordinator</a:t>
          </a:r>
          <a:endParaRPr lang="en-US" sz="1800" dirty="0"/>
        </a:p>
      </dgm:t>
    </dgm:pt>
    <dgm:pt modelId="{F074BD50-8BEF-4E15-82B3-B5DB3C384BA9}" type="parTrans" cxnId="{C7F96D27-6B24-41D9-BE5E-58D7824F6454}">
      <dgm:prSet/>
      <dgm:spPr/>
      <dgm:t>
        <a:bodyPr/>
        <a:lstStyle/>
        <a:p>
          <a:endParaRPr lang="en-US" sz="3200"/>
        </a:p>
      </dgm:t>
    </dgm:pt>
    <dgm:pt modelId="{6B1EB244-C05E-4DBE-A3C9-BC61BB91B040}" type="sibTrans" cxnId="{C7F96D27-6B24-41D9-BE5E-58D7824F6454}">
      <dgm:prSet/>
      <dgm:spPr/>
      <dgm:t>
        <a:bodyPr/>
        <a:lstStyle/>
        <a:p>
          <a:endParaRPr lang="en-US" sz="3200"/>
        </a:p>
      </dgm:t>
    </dgm:pt>
    <dgm:pt modelId="{92995CD3-364E-43E6-83B0-B1E7C31E5F4B}">
      <dgm:prSet phldrT="[Text]" custT="1"/>
      <dgm:spPr/>
      <dgm:t>
        <a:bodyPr/>
        <a:lstStyle/>
        <a:p>
          <a:r>
            <a:rPr lang="en-US" sz="1800" dirty="0" smtClean="0"/>
            <a:t>District supervisors</a:t>
          </a:r>
          <a:endParaRPr lang="en-US" sz="1800" dirty="0"/>
        </a:p>
      </dgm:t>
    </dgm:pt>
    <dgm:pt modelId="{D7625B30-8070-4E2E-8B71-EF57BDDD84C4}" type="parTrans" cxnId="{BCC89B84-6C5D-409B-A7FE-ACD5837D3C70}">
      <dgm:prSet/>
      <dgm:spPr/>
      <dgm:t>
        <a:bodyPr/>
        <a:lstStyle/>
        <a:p>
          <a:endParaRPr lang="en-US" sz="3200"/>
        </a:p>
      </dgm:t>
    </dgm:pt>
    <dgm:pt modelId="{8C6F1456-F8FE-443E-8FA3-BACADE74CDF3}" type="sibTrans" cxnId="{BCC89B84-6C5D-409B-A7FE-ACD5837D3C70}">
      <dgm:prSet/>
      <dgm:spPr/>
      <dgm:t>
        <a:bodyPr/>
        <a:lstStyle/>
        <a:p>
          <a:endParaRPr lang="en-US" sz="3200"/>
        </a:p>
      </dgm:t>
    </dgm:pt>
    <dgm:pt modelId="{CA3BDB41-79A0-4B87-8754-906F4A7DA9BB}">
      <dgm:prSet phldrT="[Text]" custT="1"/>
      <dgm:spPr/>
      <dgm:t>
        <a:bodyPr/>
        <a:lstStyle/>
        <a:p>
          <a:r>
            <a:rPr lang="en-US" sz="2000" b="1" dirty="0" smtClean="0"/>
            <a:t>RRTC</a:t>
          </a:r>
          <a:endParaRPr lang="en-US" sz="2000" b="1" dirty="0"/>
        </a:p>
      </dgm:t>
    </dgm:pt>
    <dgm:pt modelId="{FC166417-CDAA-4F7D-963E-4697DEA9BCA0}" type="parTrans" cxnId="{4F24E52B-F7A9-417C-8A4B-137BF0902C88}">
      <dgm:prSet/>
      <dgm:spPr/>
      <dgm:t>
        <a:bodyPr/>
        <a:lstStyle/>
        <a:p>
          <a:endParaRPr lang="en-US" sz="3200"/>
        </a:p>
      </dgm:t>
    </dgm:pt>
    <dgm:pt modelId="{E262A7DE-4A18-48BF-9350-97AE384E74B9}" type="sibTrans" cxnId="{4F24E52B-F7A9-417C-8A4B-137BF0902C88}">
      <dgm:prSet/>
      <dgm:spPr/>
      <dgm:t>
        <a:bodyPr/>
        <a:lstStyle/>
        <a:p>
          <a:endParaRPr lang="en-US" sz="3200"/>
        </a:p>
      </dgm:t>
    </dgm:pt>
    <dgm:pt modelId="{7F6A1B82-F815-46AD-9044-8A7C9FD3D16B}">
      <dgm:prSet phldrT="[Text]" custT="1"/>
      <dgm:spPr/>
      <dgm:t>
        <a:bodyPr/>
        <a:lstStyle/>
        <a:p>
          <a:r>
            <a:rPr lang="en-US" sz="2000" b="1" dirty="0" smtClean="0"/>
            <a:t>STATE/UT</a:t>
          </a:r>
          <a:endParaRPr lang="en-US" sz="2000" b="1" dirty="0"/>
        </a:p>
      </dgm:t>
    </dgm:pt>
    <dgm:pt modelId="{588B2FEC-AD29-49AB-862B-79610E318EE4}" type="parTrans" cxnId="{352C2DBA-685F-4275-BC84-73EA0C2C4E61}">
      <dgm:prSet/>
      <dgm:spPr/>
      <dgm:t>
        <a:bodyPr/>
        <a:lstStyle/>
        <a:p>
          <a:endParaRPr lang="en-US" sz="3200"/>
        </a:p>
      </dgm:t>
    </dgm:pt>
    <dgm:pt modelId="{429D87D9-6C90-46D3-AC5C-AA1AADEB362F}" type="sibTrans" cxnId="{352C2DBA-685F-4275-BC84-73EA0C2C4E61}">
      <dgm:prSet/>
      <dgm:spPr/>
      <dgm:t>
        <a:bodyPr/>
        <a:lstStyle/>
        <a:p>
          <a:endParaRPr lang="en-US" sz="3200"/>
        </a:p>
      </dgm:t>
    </dgm:pt>
    <dgm:pt modelId="{DE84A600-DFED-4645-993A-90D22D5956E4}">
      <dgm:prSet phldrT="[Text]" custT="1"/>
      <dgm:spPr/>
      <dgm:t>
        <a:bodyPr/>
        <a:lstStyle/>
        <a:p>
          <a:r>
            <a:rPr lang="en-US" sz="2000" b="1" dirty="0" smtClean="0"/>
            <a:t>DISTRICT</a:t>
          </a:r>
          <a:endParaRPr lang="en-US" sz="2000" b="1" dirty="0"/>
        </a:p>
      </dgm:t>
    </dgm:pt>
    <dgm:pt modelId="{AF3B3178-238F-4AE9-8B7C-CDEE16B14737}" type="parTrans" cxnId="{FBEA4BA6-B151-4D40-AB65-3087F82DE6F2}">
      <dgm:prSet/>
      <dgm:spPr/>
      <dgm:t>
        <a:bodyPr/>
        <a:lstStyle/>
        <a:p>
          <a:endParaRPr lang="en-US" sz="3200"/>
        </a:p>
      </dgm:t>
    </dgm:pt>
    <dgm:pt modelId="{E4CEC681-9196-42FC-B43D-9B300C0F295A}" type="sibTrans" cxnId="{FBEA4BA6-B151-4D40-AB65-3087F82DE6F2}">
      <dgm:prSet/>
      <dgm:spPr/>
      <dgm:t>
        <a:bodyPr/>
        <a:lstStyle/>
        <a:p>
          <a:endParaRPr lang="en-US" sz="3200"/>
        </a:p>
      </dgm:t>
    </dgm:pt>
    <dgm:pt modelId="{D653EDBD-7EAC-42AD-B536-F7DBE7AE2C10}">
      <dgm:prSet phldrT="[Text]" custT="1"/>
      <dgm:spPr/>
      <dgm:t>
        <a:bodyPr/>
        <a:lstStyle/>
        <a:p>
          <a:r>
            <a:rPr lang="en-US" sz="1800" dirty="0" smtClean="0"/>
            <a:t>Field interviewers</a:t>
          </a:r>
          <a:endParaRPr lang="en-US" sz="1800" dirty="0"/>
        </a:p>
      </dgm:t>
    </dgm:pt>
    <dgm:pt modelId="{ECE4F58C-C155-4E6B-88E9-BE799A6541F4}" type="parTrans" cxnId="{EE07BABC-522E-41A7-8FD3-7E8E763A140D}">
      <dgm:prSet/>
      <dgm:spPr/>
      <dgm:t>
        <a:bodyPr/>
        <a:lstStyle/>
        <a:p>
          <a:endParaRPr lang="en-US" sz="3200"/>
        </a:p>
      </dgm:t>
    </dgm:pt>
    <dgm:pt modelId="{5055784C-6463-4A1A-994A-07F81B0A39F4}" type="sibTrans" cxnId="{EE07BABC-522E-41A7-8FD3-7E8E763A140D}">
      <dgm:prSet/>
      <dgm:spPr/>
      <dgm:t>
        <a:bodyPr/>
        <a:lstStyle/>
        <a:p>
          <a:endParaRPr lang="en-US" sz="3200"/>
        </a:p>
      </dgm:t>
    </dgm:pt>
    <dgm:pt modelId="{10BF117B-4652-4ABB-BC34-9F312FD33BA2}">
      <dgm:prSet phldrT="[Text]" custT="1"/>
      <dgm:spPr/>
      <dgm:t>
        <a:bodyPr/>
        <a:lstStyle/>
        <a:p>
          <a:r>
            <a:rPr lang="en-US" sz="1800" dirty="0" smtClean="0"/>
            <a:t>Field interviewers</a:t>
          </a:r>
          <a:endParaRPr lang="en-US" sz="1800" dirty="0"/>
        </a:p>
      </dgm:t>
    </dgm:pt>
    <dgm:pt modelId="{6C66D3B3-1C0F-439E-8CDA-48CCBD7131B8}" type="parTrans" cxnId="{C01F4FD9-ADEC-4FCD-B1BF-3AF47E3FB6AB}">
      <dgm:prSet/>
      <dgm:spPr/>
      <dgm:t>
        <a:bodyPr/>
        <a:lstStyle/>
        <a:p>
          <a:endParaRPr lang="en-US" sz="3200"/>
        </a:p>
      </dgm:t>
    </dgm:pt>
    <dgm:pt modelId="{94647518-A7E2-4591-9900-96978AAA4D8F}" type="sibTrans" cxnId="{C01F4FD9-ADEC-4FCD-B1BF-3AF47E3FB6AB}">
      <dgm:prSet/>
      <dgm:spPr/>
      <dgm:t>
        <a:bodyPr/>
        <a:lstStyle/>
        <a:p>
          <a:endParaRPr lang="en-US" sz="3200"/>
        </a:p>
      </dgm:t>
    </dgm:pt>
    <dgm:pt modelId="{CA658EDB-640C-4B38-829D-06D2CE5113EF}">
      <dgm:prSet phldrT="[Text]" custT="1"/>
      <dgm:spPr/>
      <dgm:t>
        <a:bodyPr/>
        <a:lstStyle/>
        <a:p>
          <a:r>
            <a:rPr lang="en-US" sz="2000" b="1" dirty="0" smtClean="0"/>
            <a:t>FIELD (PSU/CEB)</a:t>
          </a:r>
          <a:endParaRPr lang="en-US" sz="2000" b="1" dirty="0"/>
        </a:p>
      </dgm:t>
    </dgm:pt>
    <dgm:pt modelId="{18C81081-851D-4D0D-91F0-8D449D36F609}" type="parTrans" cxnId="{0BBD5068-8470-4028-9AA9-7299E608721F}">
      <dgm:prSet/>
      <dgm:spPr/>
      <dgm:t>
        <a:bodyPr/>
        <a:lstStyle/>
        <a:p>
          <a:endParaRPr lang="en-US"/>
        </a:p>
      </dgm:t>
    </dgm:pt>
    <dgm:pt modelId="{415EE143-1CF0-48AB-BB09-C3473FC8F156}" type="sibTrans" cxnId="{0BBD5068-8470-4028-9AA9-7299E608721F}">
      <dgm:prSet/>
      <dgm:spPr/>
      <dgm:t>
        <a:bodyPr/>
        <a:lstStyle/>
        <a:p>
          <a:endParaRPr lang="en-US"/>
        </a:p>
      </dgm:t>
    </dgm:pt>
    <dgm:pt modelId="{ABF8708C-1699-4629-8AC2-61BF485BED82}" type="pres">
      <dgm:prSet presAssocID="{DA6B7D49-15BB-47D5-85AB-A2E35D3C5744}" presName="mainComposite" presStyleCnt="0">
        <dgm:presLayoutVars>
          <dgm:chPref val="1"/>
          <dgm:dir/>
          <dgm:animOne val="branch"/>
          <dgm:animLvl val="lvl"/>
          <dgm:resizeHandles val="exact"/>
        </dgm:presLayoutVars>
      </dgm:prSet>
      <dgm:spPr/>
      <dgm:t>
        <a:bodyPr/>
        <a:lstStyle/>
        <a:p>
          <a:endParaRPr lang="en-US"/>
        </a:p>
      </dgm:t>
    </dgm:pt>
    <dgm:pt modelId="{5D6BE5A3-CBD8-41FC-BDF4-F6C0A385DA41}" type="pres">
      <dgm:prSet presAssocID="{DA6B7D49-15BB-47D5-85AB-A2E35D3C5744}" presName="hierFlow" presStyleCnt="0"/>
      <dgm:spPr/>
    </dgm:pt>
    <dgm:pt modelId="{AEB7FD53-B74A-41A5-A510-F3DCED5FFD57}" type="pres">
      <dgm:prSet presAssocID="{DA6B7D49-15BB-47D5-85AB-A2E35D3C5744}" presName="firstBuf" presStyleCnt="0"/>
      <dgm:spPr/>
    </dgm:pt>
    <dgm:pt modelId="{487A38AA-C602-4CA4-BC0C-6B25250ABBF5}" type="pres">
      <dgm:prSet presAssocID="{DA6B7D49-15BB-47D5-85AB-A2E35D3C5744}" presName="hierChild1" presStyleCnt="0">
        <dgm:presLayoutVars>
          <dgm:chPref val="1"/>
          <dgm:animOne val="branch"/>
          <dgm:animLvl val="lvl"/>
        </dgm:presLayoutVars>
      </dgm:prSet>
      <dgm:spPr/>
    </dgm:pt>
    <dgm:pt modelId="{CA18C56B-07FC-4ADE-9DC6-F7F09AAA1CD5}" type="pres">
      <dgm:prSet presAssocID="{C5295B33-7C22-479E-BE55-72F29CEA4216}" presName="Name14" presStyleCnt="0"/>
      <dgm:spPr/>
    </dgm:pt>
    <dgm:pt modelId="{DA998057-040A-48EB-B48B-F85EC54A857A}" type="pres">
      <dgm:prSet presAssocID="{C5295B33-7C22-479E-BE55-72F29CEA4216}" presName="level1Shape" presStyleLbl="node0" presStyleIdx="0" presStyleCnt="1" custScaleX="217413" custScaleY="169637" custLinFactX="-65127" custLinFactNeighborX="-100000" custLinFactNeighborY="-1577">
        <dgm:presLayoutVars>
          <dgm:chPref val="3"/>
        </dgm:presLayoutVars>
      </dgm:prSet>
      <dgm:spPr/>
      <dgm:t>
        <a:bodyPr/>
        <a:lstStyle/>
        <a:p>
          <a:endParaRPr lang="en-US"/>
        </a:p>
      </dgm:t>
    </dgm:pt>
    <dgm:pt modelId="{AE75B004-04CC-48E2-8412-53A3608B5316}" type="pres">
      <dgm:prSet presAssocID="{C5295B33-7C22-479E-BE55-72F29CEA4216}" presName="hierChild2" presStyleCnt="0"/>
      <dgm:spPr/>
    </dgm:pt>
    <dgm:pt modelId="{71C7C257-302E-4F53-8355-7CFBD0A6B6C1}" type="pres">
      <dgm:prSet presAssocID="{08BDDC8B-3F7B-48DA-AFC6-EB8192090610}" presName="Name19" presStyleLbl="parChTrans1D2" presStyleIdx="0" presStyleCnt="2" custScaleY="2000000"/>
      <dgm:spPr/>
      <dgm:t>
        <a:bodyPr/>
        <a:lstStyle/>
        <a:p>
          <a:endParaRPr lang="en-US"/>
        </a:p>
      </dgm:t>
    </dgm:pt>
    <dgm:pt modelId="{D3B32CEA-76F6-4ADF-B2FA-D6235EC94ED3}" type="pres">
      <dgm:prSet presAssocID="{F4D7C0A3-A783-474B-AC42-CF5F98A80993}" presName="Name21" presStyleCnt="0"/>
      <dgm:spPr/>
    </dgm:pt>
    <dgm:pt modelId="{2031597A-4A9E-4331-81E9-404E8D678FD8}" type="pres">
      <dgm:prSet presAssocID="{F4D7C0A3-A783-474B-AC42-CF5F98A80993}" presName="level2Shape" presStyleLbl="node2" presStyleIdx="0" presStyleCnt="2" custScaleX="275129" custScaleY="169637"/>
      <dgm:spPr/>
      <dgm:t>
        <a:bodyPr/>
        <a:lstStyle/>
        <a:p>
          <a:endParaRPr lang="en-US"/>
        </a:p>
      </dgm:t>
    </dgm:pt>
    <dgm:pt modelId="{6780011F-934B-4B00-B9D2-B456080085E3}" type="pres">
      <dgm:prSet presAssocID="{F4D7C0A3-A783-474B-AC42-CF5F98A80993}" presName="hierChild3" presStyleCnt="0"/>
      <dgm:spPr/>
    </dgm:pt>
    <dgm:pt modelId="{F8844E8B-07E0-4EEA-BBBE-6A5A132459F9}" type="pres">
      <dgm:prSet presAssocID="{44006577-08EB-4ED9-BC6A-BD3DF9F6509A}" presName="Name19" presStyleLbl="parChTrans1D3" presStyleIdx="0" presStyleCnt="2" custScaleY="2000000"/>
      <dgm:spPr/>
      <dgm:t>
        <a:bodyPr/>
        <a:lstStyle/>
        <a:p>
          <a:endParaRPr lang="en-US"/>
        </a:p>
      </dgm:t>
    </dgm:pt>
    <dgm:pt modelId="{69E6C8DF-6B0F-48E3-904C-97F0D913D963}" type="pres">
      <dgm:prSet presAssocID="{650DF479-55AB-4135-B6F9-F5A964E6E48B}" presName="Name21" presStyleCnt="0"/>
      <dgm:spPr/>
    </dgm:pt>
    <dgm:pt modelId="{9F66D87D-D51B-4B18-ABBF-81CA279B44A0}" type="pres">
      <dgm:prSet presAssocID="{650DF479-55AB-4135-B6F9-F5A964E6E48B}" presName="level2Shape" presStyleLbl="node3" presStyleIdx="0" presStyleCnt="2" custScaleX="196258" custScaleY="169637" custLinFactNeighborY="10107"/>
      <dgm:spPr/>
      <dgm:t>
        <a:bodyPr/>
        <a:lstStyle/>
        <a:p>
          <a:endParaRPr lang="en-US"/>
        </a:p>
      </dgm:t>
    </dgm:pt>
    <dgm:pt modelId="{29154975-6685-4A58-893A-69E7724BFEEE}" type="pres">
      <dgm:prSet presAssocID="{650DF479-55AB-4135-B6F9-F5A964E6E48B}" presName="hierChild3" presStyleCnt="0"/>
      <dgm:spPr/>
    </dgm:pt>
    <dgm:pt modelId="{7437B6FA-CC27-4AF3-B24C-D18A8D1D189D}" type="pres">
      <dgm:prSet presAssocID="{ECE4F58C-C155-4E6B-88E9-BE799A6541F4}" presName="Name19" presStyleLbl="parChTrans1D4" presStyleIdx="0" presStyleCnt="2" custScaleY="2000000"/>
      <dgm:spPr/>
      <dgm:t>
        <a:bodyPr/>
        <a:lstStyle/>
        <a:p>
          <a:endParaRPr lang="en-US"/>
        </a:p>
      </dgm:t>
    </dgm:pt>
    <dgm:pt modelId="{E115C5CB-A9BE-4B61-9AF2-41F18B57D808}" type="pres">
      <dgm:prSet presAssocID="{D653EDBD-7EAC-42AD-B536-F7DBE7AE2C10}" presName="Name21" presStyleCnt="0"/>
      <dgm:spPr/>
    </dgm:pt>
    <dgm:pt modelId="{D2A5DB2B-9FE8-4FED-9F81-1FA06B88AB32}" type="pres">
      <dgm:prSet presAssocID="{D653EDBD-7EAC-42AD-B536-F7DBE7AE2C10}" presName="level2Shape" presStyleLbl="node4" presStyleIdx="0" presStyleCnt="2" custScaleX="192095" custScaleY="169637" custLinFactNeighborY="10107"/>
      <dgm:spPr/>
      <dgm:t>
        <a:bodyPr/>
        <a:lstStyle/>
        <a:p>
          <a:endParaRPr lang="en-US"/>
        </a:p>
      </dgm:t>
    </dgm:pt>
    <dgm:pt modelId="{A5C809DE-77FA-4011-BEAF-1DE653FC7D0C}" type="pres">
      <dgm:prSet presAssocID="{D653EDBD-7EAC-42AD-B536-F7DBE7AE2C10}" presName="hierChild3" presStyleCnt="0"/>
      <dgm:spPr/>
    </dgm:pt>
    <dgm:pt modelId="{17AEE2F6-F7AE-4349-A354-FE6A5A9F8129}" type="pres">
      <dgm:prSet presAssocID="{F074BD50-8BEF-4E15-82B3-B5DB3C384BA9}" presName="Name19" presStyleLbl="parChTrans1D2" presStyleIdx="1" presStyleCnt="2" custScaleY="2000000"/>
      <dgm:spPr/>
      <dgm:t>
        <a:bodyPr/>
        <a:lstStyle/>
        <a:p>
          <a:endParaRPr lang="en-US"/>
        </a:p>
      </dgm:t>
    </dgm:pt>
    <dgm:pt modelId="{F0E8046B-38F0-43BB-B4C7-7F70E028561D}" type="pres">
      <dgm:prSet presAssocID="{F075077B-B73F-4DCE-BDDF-AE02AE22DFB8}" presName="Name21" presStyleCnt="0"/>
      <dgm:spPr/>
    </dgm:pt>
    <dgm:pt modelId="{40E72005-E4F5-4190-91D7-B0F925C7838B}" type="pres">
      <dgm:prSet presAssocID="{F075077B-B73F-4DCE-BDDF-AE02AE22DFB8}" presName="level2Shape" presStyleLbl="node2" presStyleIdx="1" presStyleCnt="2" custScaleX="275129" custScaleY="169637"/>
      <dgm:spPr/>
      <dgm:t>
        <a:bodyPr/>
        <a:lstStyle/>
        <a:p>
          <a:endParaRPr lang="en-US"/>
        </a:p>
      </dgm:t>
    </dgm:pt>
    <dgm:pt modelId="{929423F9-6F49-4B53-A95B-EB9EA172281F}" type="pres">
      <dgm:prSet presAssocID="{F075077B-B73F-4DCE-BDDF-AE02AE22DFB8}" presName="hierChild3" presStyleCnt="0"/>
      <dgm:spPr/>
    </dgm:pt>
    <dgm:pt modelId="{EBD434A1-55B1-47A2-B5FA-F765A5D500EF}" type="pres">
      <dgm:prSet presAssocID="{D7625B30-8070-4E2E-8B71-EF57BDDD84C4}" presName="Name19" presStyleLbl="parChTrans1D3" presStyleIdx="1" presStyleCnt="2" custScaleY="2000000"/>
      <dgm:spPr/>
      <dgm:t>
        <a:bodyPr/>
        <a:lstStyle/>
        <a:p>
          <a:endParaRPr lang="en-US"/>
        </a:p>
      </dgm:t>
    </dgm:pt>
    <dgm:pt modelId="{3162CB5D-F91D-4936-B8FA-1A3A0B5929B9}" type="pres">
      <dgm:prSet presAssocID="{92995CD3-364E-43E6-83B0-B1E7C31E5F4B}" presName="Name21" presStyleCnt="0"/>
      <dgm:spPr/>
    </dgm:pt>
    <dgm:pt modelId="{2FD84622-B1BF-44D7-874E-311E03D25C48}" type="pres">
      <dgm:prSet presAssocID="{92995CD3-364E-43E6-83B0-B1E7C31E5F4B}" presName="level2Shape" presStyleLbl="node3" presStyleIdx="1" presStyleCnt="2" custScaleX="196258" custScaleY="169637" custLinFactNeighborY="10107"/>
      <dgm:spPr/>
      <dgm:t>
        <a:bodyPr/>
        <a:lstStyle/>
        <a:p>
          <a:endParaRPr lang="en-US"/>
        </a:p>
      </dgm:t>
    </dgm:pt>
    <dgm:pt modelId="{6169FAC6-D7E0-42E8-8CEE-89C276C59920}" type="pres">
      <dgm:prSet presAssocID="{92995CD3-364E-43E6-83B0-B1E7C31E5F4B}" presName="hierChild3" presStyleCnt="0"/>
      <dgm:spPr/>
    </dgm:pt>
    <dgm:pt modelId="{F30FDEB0-B51F-4BD5-A43F-FEABFC53A19F}" type="pres">
      <dgm:prSet presAssocID="{6C66D3B3-1C0F-439E-8CDA-48CCBD7131B8}" presName="Name19" presStyleLbl="parChTrans1D4" presStyleIdx="1" presStyleCnt="2" custScaleY="2000000"/>
      <dgm:spPr/>
      <dgm:t>
        <a:bodyPr/>
        <a:lstStyle/>
        <a:p>
          <a:endParaRPr lang="en-US"/>
        </a:p>
      </dgm:t>
    </dgm:pt>
    <dgm:pt modelId="{9AD564EE-49A7-4F9A-B941-076F206E3E9F}" type="pres">
      <dgm:prSet presAssocID="{10BF117B-4652-4ABB-BC34-9F312FD33BA2}" presName="Name21" presStyleCnt="0"/>
      <dgm:spPr/>
    </dgm:pt>
    <dgm:pt modelId="{129C4BD0-AA7F-4309-8336-161CAED9AAA4}" type="pres">
      <dgm:prSet presAssocID="{10BF117B-4652-4ABB-BC34-9F312FD33BA2}" presName="level2Shape" presStyleLbl="node4" presStyleIdx="1" presStyleCnt="2" custScaleX="192095" custScaleY="169637" custLinFactNeighborY="10107"/>
      <dgm:spPr/>
      <dgm:t>
        <a:bodyPr/>
        <a:lstStyle/>
        <a:p>
          <a:endParaRPr lang="en-US"/>
        </a:p>
      </dgm:t>
    </dgm:pt>
    <dgm:pt modelId="{D5F291D5-EB34-48C2-B2EA-971674819485}" type="pres">
      <dgm:prSet presAssocID="{10BF117B-4652-4ABB-BC34-9F312FD33BA2}" presName="hierChild3" presStyleCnt="0"/>
      <dgm:spPr/>
    </dgm:pt>
    <dgm:pt modelId="{9B6D3740-057F-4259-847F-CBF94BF08207}" type="pres">
      <dgm:prSet presAssocID="{DA6B7D49-15BB-47D5-85AB-A2E35D3C5744}" presName="bgShapesFlow" presStyleCnt="0"/>
      <dgm:spPr/>
    </dgm:pt>
    <dgm:pt modelId="{00FD0F37-2338-4023-B4AD-627DE0D95E7B}" type="pres">
      <dgm:prSet presAssocID="{CA3BDB41-79A0-4B87-8754-906F4A7DA9BB}" presName="rectComp" presStyleCnt="0"/>
      <dgm:spPr/>
    </dgm:pt>
    <dgm:pt modelId="{3F015171-FC86-47A8-8FCF-0CD72A73E0C1}" type="pres">
      <dgm:prSet presAssocID="{CA3BDB41-79A0-4B87-8754-906F4A7DA9BB}" presName="bgRect" presStyleLbl="bgShp" presStyleIdx="0" presStyleCnt="4" custScaleY="2000000"/>
      <dgm:spPr/>
      <dgm:t>
        <a:bodyPr/>
        <a:lstStyle/>
        <a:p>
          <a:endParaRPr lang="en-US"/>
        </a:p>
      </dgm:t>
    </dgm:pt>
    <dgm:pt modelId="{493268E4-4538-4E25-BDEA-65A4BF8747C5}" type="pres">
      <dgm:prSet presAssocID="{CA3BDB41-79A0-4B87-8754-906F4A7DA9BB}" presName="bgRectTx" presStyleLbl="bgShp" presStyleIdx="0" presStyleCnt="4">
        <dgm:presLayoutVars>
          <dgm:bulletEnabled val="1"/>
        </dgm:presLayoutVars>
      </dgm:prSet>
      <dgm:spPr/>
      <dgm:t>
        <a:bodyPr/>
        <a:lstStyle/>
        <a:p>
          <a:endParaRPr lang="en-US"/>
        </a:p>
      </dgm:t>
    </dgm:pt>
    <dgm:pt modelId="{DFCE3D1A-5B9D-41AC-8CEA-1A9E2B867A18}" type="pres">
      <dgm:prSet presAssocID="{CA3BDB41-79A0-4B87-8754-906F4A7DA9BB}" presName="spComp" presStyleCnt="0"/>
      <dgm:spPr/>
    </dgm:pt>
    <dgm:pt modelId="{D387FCA9-4753-4023-8691-1DAB511EA13A}" type="pres">
      <dgm:prSet presAssocID="{CA3BDB41-79A0-4B87-8754-906F4A7DA9BB}" presName="vSp" presStyleCnt="0"/>
      <dgm:spPr/>
    </dgm:pt>
    <dgm:pt modelId="{A9A71E41-26AB-4B1E-A0DE-71DB803F153C}" type="pres">
      <dgm:prSet presAssocID="{7F6A1B82-F815-46AD-9044-8A7C9FD3D16B}" presName="rectComp" presStyleCnt="0"/>
      <dgm:spPr/>
    </dgm:pt>
    <dgm:pt modelId="{A65AB9A7-9228-4D9C-A18E-2DBB56A31EE5}" type="pres">
      <dgm:prSet presAssocID="{7F6A1B82-F815-46AD-9044-8A7C9FD3D16B}" presName="bgRect" presStyleLbl="bgShp" presStyleIdx="1" presStyleCnt="4" custScaleY="2000000"/>
      <dgm:spPr/>
      <dgm:t>
        <a:bodyPr/>
        <a:lstStyle/>
        <a:p>
          <a:endParaRPr lang="en-US"/>
        </a:p>
      </dgm:t>
    </dgm:pt>
    <dgm:pt modelId="{DF8FA879-1F0F-481A-A924-5C083AFDB388}" type="pres">
      <dgm:prSet presAssocID="{7F6A1B82-F815-46AD-9044-8A7C9FD3D16B}" presName="bgRectTx" presStyleLbl="bgShp" presStyleIdx="1" presStyleCnt="4">
        <dgm:presLayoutVars>
          <dgm:bulletEnabled val="1"/>
        </dgm:presLayoutVars>
      </dgm:prSet>
      <dgm:spPr/>
      <dgm:t>
        <a:bodyPr/>
        <a:lstStyle/>
        <a:p>
          <a:endParaRPr lang="en-US"/>
        </a:p>
      </dgm:t>
    </dgm:pt>
    <dgm:pt modelId="{4459BB59-FA6C-4F51-89F4-A215E3788D39}" type="pres">
      <dgm:prSet presAssocID="{7F6A1B82-F815-46AD-9044-8A7C9FD3D16B}" presName="spComp" presStyleCnt="0"/>
      <dgm:spPr/>
    </dgm:pt>
    <dgm:pt modelId="{E7093B6D-F468-416C-9DFF-5A0EB9F08910}" type="pres">
      <dgm:prSet presAssocID="{7F6A1B82-F815-46AD-9044-8A7C9FD3D16B}" presName="vSp" presStyleCnt="0"/>
      <dgm:spPr/>
    </dgm:pt>
    <dgm:pt modelId="{B98B9CD3-CA67-417F-9074-3D79F91DF32D}" type="pres">
      <dgm:prSet presAssocID="{DE84A600-DFED-4645-993A-90D22D5956E4}" presName="rectComp" presStyleCnt="0"/>
      <dgm:spPr/>
    </dgm:pt>
    <dgm:pt modelId="{1C73E8BE-5DA6-4466-81A9-FF19B6D9830B}" type="pres">
      <dgm:prSet presAssocID="{DE84A600-DFED-4645-993A-90D22D5956E4}" presName="bgRect" presStyleLbl="bgShp" presStyleIdx="2" presStyleCnt="4" custScaleY="2000000"/>
      <dgm:spPr/>
      <dgm:t>
        <a:bodyPr/>
        <a:lstStyle/>
        <a:p>
          <a:endParaRPr lang="en-US"/>
        </a:p>
      </dgm:t>
    </dgm:pt>
    <dgm:pt modelId="{A8775767-600F-4190-85EA-1AA40A4462A5}" type="pres">
      <dgm:prSet presAssocID="{DE84A600-DFED-4645-993A-90D22D5956E4}" presName="bgRectTx" presStyleLbl="bgShp" presStyleIdx="2" presStyleCnt="4">
        <dgm:presLayoutVars>
          <dgm:bulletEnabled val="1"/>
        </dgm:presLayoutVars>
      </dgm:prSet>
      <dgm:spPr/>
      <dgm:t>
        <a:bodyPr/>
        <a:lstStyle/>
        <a:p>
          <a:endParaRPr lang="en-US"/>
        </a:p>
      </dgm:t>
    </dgm:pt>
    <dgm:pt modelId="{94BCB99B-89BE-4A7A-99EF-CB8D46599A41}" type="pres">
      <dgm:prSet presAssocID="{DE84A600-DFED-4645-993A-90D22D5956E4}" presName="spComp" presStyleCnt="0"/>
      <dgm:spPr/>
    </dgm:pt>
    <dgm:pt modelId="{5371F38A-AA81-4989-94D6-6E5E1261DEE4}" type="pres">
      <dgm:prSet presAssocID="{DE84A600-DFED-4645-993A-90D22D5956E4}" presName="vSp" presStyleCnt="0"/>
      <dgm:spPr/>
    </dgm:pt>
    <dgm:pt modelId="{594C6593-3D99-4707-898F-47AC694B4984}" type="pres">
      <dgm:prSet presAssocID="{CA658EDB-640C-4B38-829D-06D2CE5113EF}" presName="rectComp" presStyleCnt="0"/>
      <dgm:spPr/>
    </dgm:pt>
    <dgm:pt modelId="{7ABC6DE0-91CA-4134-B8C5-9AB10C079445}" type="pres">
      <dgm:prSet presAssocID="{CA658EDB-640C-4B38-829D-06D2CE5113EF}" presName="bgRect" presStyleLbl="bgShp" presStyleIdx="3" presStyleCnt="4" custScaleY="2000000"/>
      <dgm:spPr/>
      <dgm:t>
        <a:bodyPr/>
        <a:lstStyle/>
        <a:p>
          <a:endParaRPr lang="en-US"/>
        </a:p>
      </dgm:t>
    </dgm:pt>
    <dgm:pt modelId="{7D7B77EF-9AE5-48F8-97F9-60094DBF38D8}" type="pres">
      <dgm:prSet presAssocID="{CA658EDB-640C-4B38-829D-06D2CE5113EF}" presName="bgRectTx" presStyleLbl="bgShp" presStyleIdx="3" presStyleCnt="4">
        <dgm:presLayoutVars>
          <dgm:bulletEnabled val="1"/>
        </dgm:presLayoutVars>
      </dgm:prSet>
      <dgm:spPr/>
      <dgm:t>
        <a:bodyPr/>
        <a:lstStyle/>
        <a:p>
          <a:endParaRPr lang="en-US"/>
        </a:p>
      </dgm:t>
    </dgm:pt>
  </dgm:ptLst>
  <dgm:cxnLst>
    <dgm:cxn modelId="{2080ECD6-EB28-4E6C-B5E4-4216E615D6D7}" type="presOf" srcId="{F075077B-B73F-4DCE-BDDF-AE02AE22DFB8}" destId="{40E72005-E4F5-4190-91D7-B0F925C7838B}" srcOrd="0" destOrd="0" presId="urn:microsoft.com/office/officeart/2005/8/layout/hierarchy6"/>
    <dgm:cxn modelId="{EE07BABC-522E-41A7-8FD3-7E8E763A140D}" srcId="{650DF479-55AB-4135-B6F9-F5A964E6E48B}" destId="{D653EDBD-7EAC-42AD-B536-F7DBE7AE2C10}" srcOrd="0" destOrd="0" parTransId="{ECE4F58C-C155-4E6B-88E9-BE799A6541F4}" sibTransId="{5055784C-6463-4A1A-994A-07F81B0A39F4}"/>
    <dgm:cxn modelId="{7819A554-499D-42E4-8452-14A3C916463D}" type="presOf" srcId="{DE84A600-DFED-4645-993A-90D22D5956E4}" destId="{A8775767-600F-4190-85EA-1AA40A4462A5}" srcOrd="1" destOrd="0" presId="urn:microsoft.com/office/officeart/2005/8/layout/hierarchy6"/>
    <dgm:cxn modelId="{C01F4FD9-ADEC-4FCD-B1BF-3AF47E3FB6AB}" srcId="{92995CD3-364E-43E6-83B0-B1E7C31E5F4B}" destId="{10BF117B-4652-4ABB-BC34-9F312FD33BA2}" srcOrd="0" destOrd="0" parTransId="{6C66D3B3-1C0F-439E-8CDA-48CCBD7131B8}" sibTransId="{94647518-A7E2-4591-9900-96978AAA4D8F}"/>
    <dgm:cxn modelId="{960C31F9-04AE-42ED-B13C-3930A192883E}" type="presOf" srcId="{DA6B7D49-15BB-47D5-85AB-A2E35D3C5744}" destId="{ABF8708C-1699-4629-8AC2-61BF485BED82}" srcOrd="0" destOrd="0" presId="urn:microsoft.com/office/officeart/2005/8/layout/hierarchy6"/>
    <dgm:cxn modelId="{073786CC-9C43-4333-B463-04E574D00578}" type="presOf" srcId="{F074BD50-8BEF-4E15-82B3-B5DB3C384BA9}" destId="{17AEE2F6-F7AE-4349-A354-FE6A5A9F8129}" srcOrd="0" destOrd="0" presId="urn:microsoft.com/office/officeart/2005/8/layout/hierarchy6"/>
    <dgm:cxn modelId="{D35289B9-B946-447D-B39E-0E6E5C88DC74}" type="presOf" srcId="{08BDDC8B-3F7B-48DA-AFC6-EB8192090610}" destId="{71C7C257-302E-4F53-8355-7CFBD0A6B6C1}" srcOrd="0" destOrd="0" presId="urn:microsoft.com/office/officeart/2005/8/layout/hierarchy6"/>
    <dgm:cxn modelId="{5EB84E31-2206-4C7D-B236-B8760FC45AA8}" type="presOf" srcId="{CA3BDB41-79A0-4B87-8754-906F4A7DA9BB}" destId="{493268E4-4538-4E25-BDEA-65A4BF8747C5}" srcOrd="1" destOrd="0" presId="urn:microsoft.com/office/officeart/2005/8/layout/hierarchy6"/>
    <dgm:cxn modelId="{42F15B1D-6D51-4C82-A7DE-E7A3E24E7832}" type="presOf" srcId="{ECE4F58C-C155-4E6B-88E9-BE799A6541F4}" destId="{7437B6FA-CC27-4AF3-B24C-D18A8D1D189D}" srcOrd="0" destOrd="0" presId="urn:microsoft.com/office/officeart/2005/8/layout/hierarchy6"/>
    <dgm:cxn modelId="{3BFC13DF-D8C2-4444-9D12-33DF7F9E8062}" type="presOf" srcId="{44006577-08EB-4ED9-BC6A-BD3DF9F6509A}" destId="{F8844E8B-07E0-4EEA-BBBE-6A5A132459F9}" srcOrd="0" destOrd="0" presId="urn:microsoft.com/office/officeart/2005/8/layout/hierarchy6"/>
    <dgm:cxn modelId="{4F24E52B-F7A9-417C-8A4B-137BF0902C88}" srcId="{DA6B7D49-15BB-47D5-85AB-A2E35D3C5744}" destId="{CA3BDB41-79A0-4B87-8754-906F4A7DA9BB}" srcOrd="1" destOrd="0" parTransId="{FC166417-CDAA-4F7D-963E-4697DEA9BCA0}" sibTransId="{E262A7DE-4A18-48BF-9350-97AE384E74B9}"/>
    <dgm:cxn modelId="{486C428B-4431-4A3A-AA4C-DF636A26ED05}" srcId="{DA6B7D49-15BB-47D5-85AB-A2E35D3C5744}" destId="{C5295B33-7C22-479E-BE55-72F29CEA4216}" srcOrd="0" destOrd="0" parTransId="{37D01E09-9BEE-4E39-9970-0BAD8483637B}" sibTransId="{FF9B048A-49B8-4CB7-938E-9B5B6275A60F}"/>
    <dgm:cxn modelId="{4A427D50-7A02-441C-903A-2913C168C78D}" srcId="{C5295B33-7C22-479E-BE55-72F29CEA4216}" destId="{F4D7C0A3-A783-474B-AC42-CF5F98A80993}" srcOrd="0" destOrd="0" parTransId="{08BDDC8B-3F7B-48DA-AFC6-EB8192090610}" sibTransId="{B0186DD3-7030-4E0B-8764-EC0E9323893D}"/>
    <dgm:cxn modelId="{1C14B787-9DB1-44FE-8994-A6D6D77816C8}" type="presOf" srcId="{F4D7C0A3-A783-474B-AC42-CF5F98A80993}" destId="{2031597A-4A9E-4331-81E9-404E8D678FD8}" srcOrd="0" destOrd="0" presId="urn:microsoft.com/office/officeart/2005/8/layout/hierarchy6"/>
    <dgm:cxn modelId="{654A883D-A60B-435F-BA42-C203E525CCE1}" srcId="{F4D7C0A3-A783-474B-AC42-CF5F98A80993}" destId="{650DF479-55AB-4135-B6F9-F5A964E6E48B}" srcOrd="0" destOrd="0" parTransId="{44006577-08EB-4ED9-BC6A-BD3DF9F6509A}" sibTransId="{705E575C-F890-436D-A5B3-EC5E71DE603D}"/>
    <dgm:cxn modelId="{A57ACFDE-4589-4347-A40F-7B1FB8EA8F97}" type="presOf" srcId="{CA3BDB41-79A0-4B87-8754-906F4A7DA9BB}" destId="{3F015171-FC86-47A8-8FCF-0CD72A73E0C1}" srcOrd="0" destOrd="0" presId="urn:microsoft.com/office/officeart/2005/8/layout/hierarchy6"/>
    <dgm:cxn modelId="{9AB10E44-9085-4F9F-BAFE-92EFBF0F4BC9}" type="presOf" srcId="{C5295B33-7C22-479E-BE55-72F29CEA4216}" destId="{DA998057-040A-48EB-B48B-F85EC54A857A}" srcOrd="0" destOrd="0" presId="urn:microsoft.com/office/officeart/2005/8/layout/hierarchy6"/>
    <dgm:cxn modelId="{5E6493A5-191E-45D0-8CA3-D188DE26E3A7}" type="presOf" srcId="{7F6A1B82-F815-46AD-9044-8A7C9FD3D16B}" destId="{A65AB9A7-9228-4D9C-A18E-2DBB56A31EE5}" srcOrd="0" destOrd="0" presId="urn:microsoft.com/office/officeart/2005/8/layout/hierarchy6"/>
    <dgm:cxn modelId="{28E2BA84-9362-4F6E-97A0-68A26436F626}" type="presOf" srcId="{D7625B30-8070-4E2E-8B71-EF57BDDD84C4}" destId="{EBD434A1-55B1-47A2-B5FA-F765A5D500EF}" srcOrd="0" destOrd="0" presId="urn:microsoft.com/office/officeart/2005/8/layout/hierarchy6"/>
    <dgm:cxn modelId="{352C2DBA-685F-4275-BC84-73EA0C2C4E61}" srcId="{DA6B7D49-15BB-47D5-85AB-A2E35D3C5744}" destId="{7F6A1B82-F815-46AD-9044-8A7C9FD3D16B}" srcOrd="2" destOrd="0" parTransId="{588B2FEC-AD29-49AB-862B-79610E318EE4}" sibTransId="{429D87D9-6C90-46D3-AC5C-AA1AADEB362F}"/>
    <dgm:cxn modelId="{BCC89B84-6C5D-409B-A7FE-ACD5837D3C70}" srcId="{F075077B-B73F-4DCE-BDDF-AE02AE22DFB8}" destId="{92995CD3-364E-43E6-83B0-B1E7C31E5F4B}" srcOrd="0" destOrd="0" parTransId="{D7625B30-8070-4E2E-8B71-EF57BDDD84C4}" sibTransId="{8C6F1456-F8FE-443E-8FA3-BACADE74CDF3}"/>
    <dgm:cxn modelId="{DFCEA8C3-8676-416F-A113-4D52C729DA40}" type="presOf" srcId="{92995CD3-364E-43E6-83B0-B1E7C31E5F4B}" destId="{2FD84622-B1BF-44D7-874E-311E03D25C48}" srcOrd="0" destOrd="0" presId="urn:microsoft.com/office/officeart/2005/8/layout/hierarchy6"/>
    <dgm:cxn modelId="{8772090F-3CE8-4154-B24C-36437F3207FC}" type="presOf" srcId="{650DF479-55AB-4135-B6F9-F5A964E6E48B}" destId="{9F66D87D-D51B-4B18-ABBF-81CA279B44A0}" srcOrd="0" destOrd="0" presId="urn:microsoft.com/office/officeart/2005/8/layout/hierarchy6"/>
    <dgm:cxn modelId="{2B3C9666-6853-4165-A842-A667BE6F8944}" type="presOf" srcId="{D653EDBD-7EAC-42AD-B536-F7DBE7AE2C10}" destId="{D2A5DB2B-9FE8-4FED-9F81-1FA06B88AB32}" srcOrd="0" destOrd="0" presId="urn:microsoft.com/office/officeart/2005/8/layout/hierarchy6"/>
    <dgm:cxn modelId="{FAF0F148-3957-412C-AB7E-15E924AE7DEA}" type="presOf" srcId="{CA658EDB-640C-4B38-829D-06D2CE5113EF}" destId="{7ABC6DE0-91CA-4134-B8C5-9AB10C079445}" srcOrd="0" destOrd="0" presId="urn:microsoft.com/office/officeart/2005/8/layout/hierarchy6"/>
    <dgm:cxn modelId="{02CFEECA-8591-4585-90B0-B4381617EFD4}" type="presOf" srcId="{10BF117B-4652-4ABB-BC34-9F312FD33BA2}" destId="{129C4BD0-AA7F-4309-8336-161CAED9AAA4}" srcOrd="0" destOrd="0" presId="urn:microsoft.com/office/officeart/2005/8/layout/hierarchy6"/>
    <dgm:cxn modelId="{0BBD5068-8470-4028-9AA9-7299E608721F}" srcId="{DA6B7D49-15BB-47D5-85AB-A2E35D3C5744}" destId="{CA658EDB-640C-4B38-829D-06D2CE5113EF}" srcOrd="4" destOrd="0" parTransId="{18C81081-851D-4D0D-91F0-8D449D36F609}" sibTransId="{415EE143-1CF0-48AB-BB09-C3473FC8F156}"/>
    <dgm:cxn modelId="{2767FCBC-B50B-4806-A895-06FE0ED562E8}" type="presOf" srcId="{CA658EDB-640C-4B38-829D-06D2CE5113EF}" destId="{7D7B77EF-9AE5-48F8-97F9-60094DBF38D8}" srcOrd="1" destOrd="0" presId="urn:microsoft.com/office/officeart/2005/8/layout/hierarchy6"/>
    <dgm:cxn modelId="{09241A29-BBB4-4EBB-89E3-31AE800FF7E3}" type="presOf" srcId="{DE84A600-DFED-4645-993A-90D22D5956E4}" destId="{1C73E8BE-5DA6-4466-81A9-FF19B6D9830B}" srcOrd="0" destOrd="0" presId="urn:microsoft.com/office/officeart/2005/8/layout/hierarchy6"/>
    <dgm:cxn modelId="{45A8C245-47E4-483F-B4CA-D18D3861E529}" type="presOf" srcId="{7F6A1B82-F815-46AD-9044-8A7C9FD3D16B}" destId="{DF8FA879-1F0F-481A-A924-5C083AFDB388}" srcOrd="1" destOrd="0" presId="urn:microsoft.com/office/officeart/2005/8/layout/hierarchy6"/>
    <dgm:cxn modelId="{FBEA4BA6-B151-4D40-AB65-3087F82DE6F2}" srcId="{DA6B7D49-15BB-47D5-85AB-A2E35D3C5744}" destId="{DE84A600-DFED-4645-993A-90D22D5956E4}" srcOrd="3" destOrd="0" parTransId="{AF3B3178-238F-4AE9-8B7C-CDEE16B14737}" sibTransId="{E4CEC681-9196-42FC-B43D-9B300C0F295A}"/>
    <dgm:cxn modelId="{3EC5A780-FEFB-4572-A2AA-8F3373E4103C}" type="presOf" srcId="{6C66D3B3-1C0F-439E-8CDA-48CCBD7131B8}" destId="{F30FDEB0-B51F-4BD5-A43F-FEABFC53A19F}" srcOrd="0" destOrd="0" presId="urn:microsoft.com/office/officeart/2005/8/layout/hierarchy6"/>
    <dgm:cxn modelId="{C7F96D27-6B24-41D9-BE5E-58D7824F6454}" srcId="{C5295B33-7C22-479E-BE55-72F29CEA4216}" destId="{F075077B-B73F-4DCE-BDDF-AE02AE22DFB8}" srcOrd="1" destOrd="0" parTransId="{F074BD50-8BEF-4E15-82B3-B5DB3C384BA9}" sibTransId="{6B1EB244-C05E-4DBE-A3C9-BC61BB91B040}"/>
    <dgm:cxn modelId="{38AEDDAA-C151-4B85-87EC-1839DDE17D91}" type="presParOf" srcId="{ABF8708C-1699-4629-8AC2-61BF485BED82}" destId="{5D6BE5A3-CBD8-41FC-BDF4-F6C0A385DA41}" srcOrd="0" destOrd="0" presId="urn:microsoft.com/office/officeart/2005/8/layout/hierarchy6"/>
    <dgm:cxn modelId="{E7A0BEC4-7C96-4EA5-B28A-01C1229E05D1}" type="presParOf" srcId="{5D6BE5A3-CBD8-41FC-BDF4-F6C0A385DA41}" destId="{AEB7FD53-B74A-41A5-A510-F3DCED5FFD57}" srcOrd="0" destOrd="0" presId="urn:microsoft.com/office/officeart/2005/8/layout/hierarchy6"/>
    <dgm:cxn modelId="{9523D719-3B2D-4972-8043-B3411C868558}" type="presParOf" srcId="{5D6BE5A3-CBD8-41FC-BDF4-F6C0A385DA41}" destId="{487A38AA-C602-4CA4-BC0C-6B25250ABBF5}" srcOrd="1" destOrd="0" presId="urn:microsoft.com/office/officeart/2005/8/layout/hierarchy6"/>
    <dgm:cxn modelId="{366F38B4-AD5E-4988-BC0A-B0AF558F8AB8}" type="presParOf" srcId="{487A38AA-C602-4CA4-BC0C-6B25250ABBF5}" destId="{CA18C56B-07FC-4ADE-9DC6-F7F09AAA1CD5}" srcOrd="0" destOrd="0" presId="urn:microsoft.com/office/officeart/2005/8/layout/hierarchy6"/>
    <dgm:cxn modelId="{3AA52A0B-7340-4D4E-B4FA-FD50CC813657}" type="presParOf" srcId="{CA18C56B-07FC-4ADE-9DC6-F7F09AAA1CD5}" destId="{DA998057-040A-48EB-B48B-F85EC54A857A}" srcOrd="0" destOrd="0" presId="urn:microsoft.com/office/officeart/2005/8/layout/hierarchy6"/>
    <dgm:cxn modelId="{E412A812-FC6E-45DA-8543-3000EA009384}" type="presParOf" srcId="{CA18C56B-07FC-4ADE-9DC6-F7F09AAA1CD5}" destId="{AE75B004-04CC-48E2-8412-53A3608B5316}" srcOrd="1" destOrd="0" presId="urn:microsoft.com/office/officeart/2005/8/layout/hierarchy6"/>
    <dgm:cxn modelId="{147FF79C-D58A-42A4-9DF7-B8BA0E83DD60}" type="presParOf" srcId="{AE75B004-04CC-48E2-8412-53A3608B5316}" destId="{71C7C257-302E-4F53-8355-7CFBD0A6B6C1}" srcOrd="0" destOrd="0" presId="urn:microsoft.com/office/officeart/2005/8/layout/hierarchy6"/>
    <dgm:cxn modelId="{D6F8319E-A9A0-4D40-B76A-10D95F2D8D9A}" type="presParOf" srcId="{AE75B004-04CC-48E2-8412-53A3608B5316}" destId="{D3B32CEA-76F6-4ADF-B2FA-D6235EC94ED3}" srcOrd="1" destOrd="0" presId="urn:microsoft.com/office/officeart/2005/8/layout/hierarchy6"/>
    <dgm:cxn modelId="{E05E72EE-A545-4231-8AD0-9013B214007C}" type="presParOf" srcId="{D3B32CEA-76F6-4ADF-B2FA-D6235EC94ED3}" destId="{2031597A-4A9E-4331-81E9-404E8D678FD8}" srcOrd="0" destOrd="0" presId="urn:microsoft.com/office/officeart/2005/8/layout/hierarchy6"/>
    <dgm:cxn modelId="{853ED0F9-2212-4ADE-AF15-00E6FD6AEB4E}" type="presParOf" srcId="{D3B32CEA-76F6-4ADF-B2FA-D6235EC94ED3}" destId="{6780011F-934B-4B00-B9D2-B456080085E3}" srcOrd="1" destOrd="0" presId="urn:microsoft.com/office/officeart/2005/8/layout/hierarchy6"/>
    <dgm:cxn modelId="{FD31438E-55C7-4B7A-A944-40AB136B7E10}" type="presParOf" srcId="{6780011F-934B-4B00-B9D2-B456080085E3}" destId="{F8844E8B-07E0-4EEA-BBBE-6A5A132459F9}" srcOrd="0" destOrd="0" presId="urn:microsoft.com/office/officeart/2005/8/layout/hierarchy6"/>
    <dgm:cxn modelId="{29196C4F-BC05-44AD-BDC3-EDFE81ED4C3A}" type="presParOf" srcId="{6780011F-934B-4B00-B9D2-B456080085E3}" destId="{69E6C8DF-6B0F-48E3-904C-97F0D913D963}" srcOrd="1" destOrd="0" presId="urn:microsoft.com/office/officeart/2005/8/layout/hierarchy6"/>
    <dgm:cxn modelId="{32D92EC1-1F72-41F5-B86A-E2E256CA7CA1}" type="presParOf" srcId="{69E6C8DF-6B0F-48E3-904C-97F0D913D963}" destId="{9F66D87D-D51B-4B18-ABBF-81CA279B44A0}" srcOrd="0" destOrd="0" presId="urn:microsoft.com/office/officeart/2005/8/layout/hierarchy6"/>
    <dgm:cxn modelId="{67289EB0-4FD7-489C-9101-4B054F0DD675}" type="presParOf" srcId="{69E6C8DF-6B0F-48E3-904C-97F0D913D963}" destId="{29154975-6685-4A58-893A-69E7724BFEEE}" srcOrd="1" destOrd="0" presId="urn:microsoft.com/office/officeart/2005/8/layout/hierarchy6"/>
    <dgm:cxn modelId="{D634F125-3BC2-41A2-975C-1872F8675723}" type="presParOf" srcId="{29154975-6685-4A58-893A-69E7724BFEEE}" destId="{7437B6FA-CC27-4AF3-B24C-D18A8D1D189D}" srcOrd="0" destOrd="0" presId="urn:microsoft.com/office/officeart/2005/8/layout/hierarchy6"/>
    <dgm:cxn modelId="{019F831F-882F-4EB7-8C8C-7DB2C8BD4308}" type="presParOf" srcId="{29154975-6685-4A58-893A-69E7724BFEEE}" destId="{E115C5CB-A9BE-4B61-9AF2-41F18B57D808}" srcOrd="1" destOrd="0" presId="urn:microsoft.com/office/officeart/2005/8/layout/hierarchy6"/>
    <dgm:cxn modelId="{B2271891-8D37-4944-ACD7-3BF90C99DE5F}" type="presParOf" srcId="{E115C5CB-A9BE-4B61-9AF2-41F18B57D808}" destId="{D2A5DB2B-9FE8-4FED-9F81-1FA06B88AB32}" srcOrd="0" destOrd="0" presId="urn:microsoft.com/office/officeart/2005/8/layout/hierarchy6"/>
    <dgm:cxn modelId="{AC7038B0-BA7D-4E98-857A-8B9FE6187060}" type="presParOf" srcId="{E115C5CB-A9BE-4B61-9AF2-41F18B57D808}" destId="{A5C809DE-77FA-4011-BEAF-1DE653FC7D0C}" srcOrd="1" destOrd="0" presId="urn:microsoft.com/office/officeart/2005/8/layout/hierarchy6"/>
    <dgm:cxn modelId="{4A0B4195-0297-4F87-B07D-CAE404F666D0}" type="presParOf" srcId="{AE75B004-04CC-48E2-8412-53A3608B5316}" destId="{17AEE2F6-F7AE-4349-A354-FE6A5A9F8129}" srcOrd="2" destOrd="0" presId="urn:microsoft.com/office/officeart/2005/8/layout/hierarchy6"/>
    <dgm:cxn modelId="{09421EB7-E237-49AB-ABDE-87C2884FB124}" type="presParOf" srcId="{AE75B004-04CC-48E2-8412-53A3608B5316}" destId="{F0E8046B-38F0-43BB-B4C7-7F70E028561D}" srcOrd="3" destOrd="0" presId="urn:microsoft.com/office/officeart/2005/8/layout/hierarchy6"/>
    <dgm:cxn modelId="{B86253D9-1AE4-4B88-B16E-C22790A2F0F0}" type="presParOf" srcId="{F0E8046B-38F0-43BB-B4C7-7F70E028561D}" destId="{40E72005-E4F5-4190-91D7-B0F925C7838B}" srcOrd="0" destOrd="0" presId="urn:microsoft.com/office/officeart/2005/8/layout/hierarchy6"/>
    <dgm:cxn modelId="{80384D7C-883E-4B6B-A8D4-F8306F1C47D1}" type="presParOf" srcId="{F0E8046B-38F0-43BB-B4C7-7F70E028561D}" destId="{929423F9-6F49-4B53-A95B-EB9EA172281F}" srcOrd="1" destOrd="0" presId="urn:microsoft.com/office/officeart/2005/8/layout/hierarchy6"/>
    <dgm:cxn modelId="{6CD3AD91-4756-4F63-9657-BA9F6133468C}" type="presParOf" srcId="{929423F9-6F49-4B53-A95B-EB9EA172281F}" destId="{EBD434A1-55B1-47A2-B5FA-F765A5D500EF}" srcOrd="0" destOrd="0" presId="urn:microsoft.com/office/officeart/2005/8/layout/hierarchy6"/>
    <dgm:cxn modelId="{B8CDC784-FE74-4B91-99F2-BF987337C537}" type="presParOf" srcId="{929423F9-6F49-4B53-A95B-EB9EA172281F}" destId="{3162CB5D-F91D-4936-B8FA-1A3A0B5929B9}" srcOrd="1" destOrd="0" presId="urn:microsoft.com/office/officeart/2005/8/layout/hierarchy6"/>
    <dgm:cxn modelId="{61D74847-984E-4DA6-99CC-8B852C2FDDA8}" type="presParOf" srcId="{3162CB5D-F91D-4936-B8FA-1A3A0B5929B9}" destId="{2FD84622-B1BF-44D7-874E-311E03D25C48}" srcOrd="0" destOrd="0" presId="urn:microsoft.com/office/officeart/2005/8/layout/hierarchy6"/>
    <dgm:cxn modelId="{335BBADD-30DF-428D-A531-4B2B7A3BA70E}" type="presParOf" srcId="{3162CB5D-F91D-4936-B8FA-1A3A0B5929B9}" destId="{6169FAC6-D7E0-42E8-8CEE-89C276C59920}" srcOrd="1" destOrd="0" presId="urn:microsoft.com/office/officeart/2005/8/layout/hierarchy6"/>
    <dgm:cxn modelId="{4887AE15-891F-49C6-96D7-EB0E54B2EE02}" type="presParOf" srcId="{6169FAC6-D7E0-42E8-8CEE-89C276C59920}" destId="{F30FDEB0-B51F-4BD5-A43F-FEABFC53A19F}" srcOrd="0" destOrd="0" presId="urn:microsoft.com/office/officeart/2005/8/layout/hierarchy6"/>
    <dgm:cxn modelId="{3759D98B-03FD-4CCB-8A75-D4BF036E0940}" type="presParOf" srcId="{6169FAC6-D7E0-42E8-8CEE-89C276C59920}" destId="{9AD564EE-49A7-4F9A-B941-076F206E3E9F}" srcOrd="1" destOrd="0" presId="urn:microsoft.com/office/officeart/2005/8/layout/hierarchy6"/>
    <dgm:cxn modelId="{16BC8C6B-C0EA-4F79-B222-9303E404B704}" type="presParOf" srcId="{9AD564EE-49A7-4F9A-B941-076F206E3E9F}" destId="{129C4BD0-AA7F-4309-8336-161CAED9AAA4}" srcOrd="0" destOrd="0" presId="urn:microsoft.com/office/officeart/2005/8/layout/hierarchy6"/>
    <dgm:cxn modelId="{8376FC3A-A323-4ABC-83FF-5D926B7E3AC0}" type="presParOf" srcId="{9AD564EE-49A7-4F9A-B941-076F206E3E9F}" destId="{D5F291D5-EB34-48C2-B2EA-971674819485}" srcOrd="1" destOrd="0" presId="urn:microsoft.com/office/officeart/2005/8/layout/hierarchy6"/>
    <dgm:cxn modelId="{EC070E1C-9044-4EA1-9403-B7051004DBC5}" type="presParOf" srcId="{ABF8708C-1699-4629-8AC2-61BF485BED82}" destId="{9B6D3740-057F-4259-847F-CBF94BF08207}" srcOrd="1" destOrd="0" presId="urn:microsoft.com/office/officeart/2005/8/layout/hierarchy6"/>
    <dgm:cxn modelId="{A145C0E9-C7C0-4CA1-8DA9-CC580AB9E432}" type="presParOf" srcId="{9B6D3740-057F-4259-847F-CBF94BF08207}" destId="{00FD0F37-2338-4023-B4AD-627DE0D95E7B}" srcOrd="0" destOrd="0" presId="urn:microsoft.com/office/officeart/2005/8/layout/hierarchy6"/>
    <dgm:cxn modelId="{19CFD1DB-BF9A-44BD-BD9D-EEA222CA20CC}" type="presParOf" srcId="{00FD0F37-2338-4023-B4AD-627DE0D95E7B}" destId="{3F015171-FC86-47A8-8FCF-0CD72A73E0C1}" srcOrd="0" destOrd="0" presId="urn:microsoft.com/office/officeart/2005/8/layout/hierarchy6"/>
    <dgm:cxn modelId="{8BA4D0C8-9062-436B-9190-7C54FABC5B5D}" type="presParOf" srcId="{00FD0F37-2338-4023-B4AD-627DE0D95E7B}" destId="{493268E4-4538-4E25-BDEA-65A4BF8747C5}" srcOrd="1" destOrd="0" presId="urn:microsoft.com/office/officeart/2005/8/layout/hierarchy6"/>
    <dgm:cxn modelId="{234DCB47-1FB1-4AB9-AB78-11FDE48B1181}" type="presParOf" srcId="{9B6D3740-057F-4259-847F-CBF94BF08207}" destId="{DFCE3D1A-5B9D-41AC-8CEA-1A9E2B867A18}" srcOrd="1" destOrd="0" presId="urn:microsoft.com/office/officeart/2005/8/layout/hierarchy6"/>
    <dgm:cxn modelId="{AC1078ED-4DB6-40CC-B06D-0407F48DAF21}" type="presParOf" srcId="{DFCE3D1A-5B9D-41AC-8CEA-1A9E2B867A18}" destId="{D387FCA9-4753-4023-8691-1DAB511EA13A}" srcOrd="0" destOrd="0" presId="urn:microsoft.com/office/officeart/2005/8/layout/hierarchy6"/>
    <dgm:cxn modelId="{889CE9D5-02FC-4A46-826A-D7133A3025B3}" type="presParOf" srcId="{9B6D3740-057F-4259-847F-CBF94BF08207}" destId="{A9A71E41-26AB-4B1E-A0DE-71DB803F153C}" srcOrd="2" destOrd="0" presId="urn:microsoft.com/office/officeart/2005/8/layout/hierarchy6"/>
    <dgm:cxn modelId="{97A148E5-CF88-412C-900D-41341F030402}" type="presParOf" srcId="{A9A71E41-26AB-4B1E-A0DE-71DB803F153C}" destId="{A65AB9A7-9228-4D9C-A18E-2DBB56A31EE5}" srcOrd="0" destOrd="0" presId="urn:microsoft.com/office/officeart/2005/8/layout/hierarchy6"/>
    <dgm:cxn modelId="{971C8127-5EF3-4565-BE04-0D2B9DA80C98}" type="presParOf" srcId="{A9A71E41-26AB-4B1E-A0DE-71DB803F153C}" destId="{DF8FA879-1F0F-481A-A924-5C083AFDB388}" srcOrd="1" destOrd="0" presId="urn:microsoft.com/office/officeart/2005/8/layout/hierarchy6"/>
    <dgm:cxn modelId="{33592080-6EF7-43DC-B525-511A8D644610}" type="presParOf" srcId="{9B6D3740-057F-4259-847F-CBF94BF08207}" destId="{4459BB59-FA6C-4F51-89F4-A215E3788D39}" srcOrd="3" destOrd="0" presId="urn:microsoft.com/office/officeart/2005/8/layout/hierarchy6"/>
    <dgm:cxn modelId="{CB6D883D-48D4-44CC-801E-3AD8DE8EA279}" type="presParOf" srcId="{4459BB59-FA6C-4F51-89F4-A215E3788D39}" destId="{E7093B6D-F468-416C-9DFF-5A0EB9F08910}" srcOrd="0" destOrd="0" presId="urn:microsoft.com/office/officeart/2005/8/layout/hierarchy6"/>
    <dgm:cxn modelId="{68296E49-49FC-4E69-A2DA-EC28BA858D53}" type="presParOf" srcId="{9B6D3740-057F-4259-847F-CBF94BF08207}" destId="{B98B9CD3-CA67-417F-9074-3D79F91DF32D}" srcOrd="4" destOrd="0" presId="urn:microsoft.com/office/officeart/2005/8/layout/hierarchy6"/>
    <dgm:cxn modelId="{628D42F6-F510-44B4-87D2-16EC4A418A8E}" type="presParOf" srcId="{B98B9CD3-CA67-417F-9074-3D79F91DF32D}" destId="{1C73E8BE-5DA6-4466-81A9-FF19B6D9830B}" srcOrd="0" destOrd="0" presId="urn:microsoft.com/office/officeart/2005/8/layout/hierarchy6"/>
    <dgm:cxn modelId="{C7B111E4-22DC-4081-9D30-2B1983D2270C}" type="presParOf" srcId="{B98B9CD3-CA67-417F-9074-3D79F91DF32D}" destId="{A8775767-600F-4190-85EA-1AA40A4462A5}" srcOrd="1" destOrd="0" presId="urn:microsoft.com/office/officeart/2005/8/layout/hierarchy6"/>
    <dgm:cxn modelId="{158EC24A-7D1F-4090-8ABC-A221DCE546B7}" type="presParOf" srcId="{9B6D3740-057F-4259-847F-CBF94BF08207}" destId="{94BCB99B-89BE-4A7A-99EF-CB8D46599A41}" srcOrd="5" destOrd="0" presId="urn:microsoft.com/office/officeart/2005/8/layout/hierarchy6"/>
    <dgm:cxn modelId="{D191C4CF-1582-4997-967C-B5F2878FA404}" type="presParOf" srcId="{94BCB99B-89BE-4A7A-99EF-CB8D46599A41}" destId="{5371F38A-AA81-4989-94D6-6E5E1261DEE4}" srcOrd="0" destOrd="0" presId="urn:microsoft.com/office/officeart/2005/8/layout/hierarchy6"/>
    <dgm:cxn modelId="{9FFD03EA-AE03-4629-8C92-CDD86DAAE233}" type="presParOf" srcId="{9B6D3740-057F-4259-847F-CBF94BF08207}" destId="{594C6593-3D99-4707-898F-47AC694B4984}" srcOrd="6" destOrd="0" presId="urn:microsoft.com/office/officeart/2005/8/layout/hierarchy6"/>
    <dgm:cxn modelId="{02BAFF79-04CB-468A-898F-1DE09DE1447D}" type="presParOf" srcId="{594C6593-3D99-4707-898F-47AC694B4984}" destId="{7ABC6DE0-91CA-4134-B8C5-9AB10C079445}" srcOrd="0" destOrd="0" presId="urn:microsoft.com/office/officeart/2005/8/layout/hierarchy6"/>
    <dgm:cxn modelId="{2F60716B-9D08-40CF-828D-A5E45A5C548E}" type="presParOf" srcId="{594C6593-3D99-4707-898F-47AC694B4984}" destId="{7D7B77EF-9AE5-48F8-97F9-60094DBF38D8}"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A5B868-F50A-41FC-8843-CFEAB118B8EA}"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6F404578-139A-4C58-A373-BDE1A030913F}">
      <dgm:prSet custT="1"/>
      <dgm:spPr/>
      <dgm:t>
        <a:bodyPr/>
        <a:lstStyle/>
        <a:p>
          <a:pPr rtl="0"/>
          <a:r>
            <a:rPr lang="en-US" sz="2000" b="1" dirty="0" smtClean="0"/>
            <a:t>State-level consultation</a:t>
          </a:r>
          <a:endParaRPr lang="en-US" sz="2000" b="1" dirty="0"/>
        </a:p>
      </dgm:t>
    </dgm:pt>
    <dgm:pt modelId="{B4D7241A-1B27-4CC0-88C1-9F33C62AC638}" type="parTrans" cxnId="{564EA8C7-83DC-40E9-8A6F-0AD0B92BC13F}">
      <dgm:prSet/>
      <dgm:spPr/>
      <dgm:t>
        <a:bodyPr/>
        <a:lstStyle/>
        <a:p>
          <a:endParaRPr lang="en-US" sz="1800"/>
        </a:p>
      </dgm:t>
    </dgm:pt>
    <dgm:pt modelId="{FDAB351C-832D-4C7C-9CCC-FFD179663A6C}" type="sibTrans" cxnId="{564EA8C7-83DC-40E9-8A6F-0AD0B92BC13F}">
      <dgm:prSet/>
      <dgm:spPr/>
      <dgm:t>
        <a:bodyPr/>
        <a:lstStyle/>
        <a:p>
          <a:endParaRPr lang="en-US" sz="1800"/>
        </a:p>
      </dgm:t>
    </dgm:pt>
    <dgm:pt modelId="{0D09E80C-01F9-46F3-AD3D-A53F50D65340}">
      <dgm:prSet custT="1"/>
      <dgm:spPr/>
      <dgm:t>
        <a:bodyPr/>
        <a:lstStyle/>
        <a:p>
          <a:pPr rtl="0"/>
          <a:r>
            <a:rPr lang="en-US" sz="1800" smtClean="0"/>
            <a:t>Support from concerned departments</a:t>
          </a:r>
          <a:endParaRPr lang="en-US" sz="1800"/>
        </a:p>
      </dgm:t>
    </dgm:pt>
    <dgm:pt modelId="{20A65D18-0E8F-4E43-BAB9-57E651E8BF08}" type="parTrans" cxnId="{3E4F4B8E-20C2-4D48-A32C-01387640F53A}">
      <dgm:prSet/>
      <dgm:spPr/>
      <dgm:t>
        <a:bodyPr/>
        <a:lstStyle/>
        <a:p>
          <a:endParaRPr lang="en-US" sz="1800"/>
        </a:p>
      </dgm:t>
    </dgm:pt>
    <dgm:pt modelId="{9C411DCF-8849-4F48-8559-B24EA797CA91}" type="sibTrans" cxnId="{3E4F4B8E-20C2-4D48-A32C-01387640F53A}">
      <dgm:prSet/>
      <dgm:spPr/>
      <dgm:t>
        <a:bodyPr/>
        <a:lstStyle/>
        <a:p>
          <a:endParaRPr lang="en-US" sz="1800"/>
        </a:p>
      </dgm:t>
    </dgm:pt>
    <dgm:pt modelId="{61B37F52-81C6-47C9-AF7C-ECEB2128C7E9}">
      <dgm:prSet custT="1"/>
      <dgm:spPr/>
      <dgm:t>
        <a:bodyPr/>
        <a:lstStyle/>
        <a:p>
          <a:pPr rtl="0"/>
          <a:r>
            <a:rPr lang="en-US" sz="1800" smtClean="0"/>
            <a:t>Information to concerned districts</a:t>
          </a:r>
          <a:endParaRPr lang="en-US" sz="1800"/>
        </a:p>
      </dgm:t>
    </dgm:pt>
    <dgm:pt modelId="{ADBEDE00-79E0-4810-BBC4-70FB14370DFB}" type="parTrans" cxnId="{DF4E34B5-55CD-4B70-83B3-A8929D00CC58}">
      <dgm:prSet/>
      <dgm:spPr/>
      <dgm:t>
        <a:bodyPr/>
        <a:lstStyle/>
        <a:p>
          <a:endParaRPr lang="en-US" sz="1800"/>
        </a:p>
      </dgm:t>
    </dgm:pt>
    <dgm:pt modelId="{C0E597B7-39FD-4208-9E1D-AE1AE58D6E92}" type="sibTrans" cxnId="{DF4E34B5-55CD-4B70-83B3-A8929D00CC58}">
      <dgm:prSet/>
      <dgm:spPr/>
      <dgm:t>
        <a:bodyPr/>
        <a:lstStyle/>
        <a:p>
          <a:endParaRPr lang="en-US" sz="1800"/>
        </a:p>
      </dgm:t>
    </dgm:pt>
    <dgm:pt modelId="{37BE1DDD-A8EB-4AE2-B45F-F01B5D2CA00A}">
      <dgm:prSet custT="1"/>
      <dgm:spPr/>
      <dgm:t>
        <a:bodyPr/>
        <a:lstStyle/>
        <a:p>
          <a:pPr rtl="0"/>
          <a:r>
            <a:rPr lang="en-US" sz="2000" b="1" smtClean="0"/>
            <a:t>District level sensitization meetings</a:t>
          </a:r>
          <a:endParaRPr lang="en-US" sz="2000" b="1"/>
        </a:p>
      </dgm:t>
    </dgm:pt>
    <dgm:pt modelId="{1EB0DC84-73E8-4CC4-9CF1-E60BD576060A}" type="parTrans" cxnId="{AC00285F-1241-414E-AC72-D6BE0898A1DB}">
      <dgm:prSet/>
      <dgm:spPr/>
      <dgm:t>
        <a:bodyPr/>
        <a:lstStyle/>
        <a:p>
          <a:endParaRPr lang="en-US" sz="1800"/>
        </a:p>
      </dgm:t>
    </dgm:pt>
    <dgm:pt modelId="{E6D65358-F5DF-41B1-8CC7-F24DB34202E9}" type="sibTrans" cxnId="{AC00285F-1241-414E-AC72-D6BE0898A1DB}">
      <dgm:prSet/>
      <dgm:spPr/>
      <dgm:t>
        <a:bodyPr/>
        <a:lstStyle/>
        <a:p>
          <a:endParaRPr lang="en-US" sz="1800"/>
        </a:p>
      </dgm:t>
    </dgm:pt>
    <dgm:pt modelId="{81198C5B-5C01-4FAF-8CEA-BF8D78A0D1D7}">
      <dgm:prSet custT="1"/>
      <dgm:spPr/>
      <dgm:t>
        <a:bodyPr/>
        <a:lstStyle/>
        <a:p>
          <a:pPr rtl="0"/>
          <a:r>
            <a:rPr lang="en-US" sz="1800" smtClean="0"/>
            <a:t>Support from district administration</a:t>
          </a:r>
          <a:endParaRPr lang="en-US" sz="1800"/>
        </a:p>
      </dgm:t>
    </dgm:pt>
    <dgm:pt modelId="{1A4CBC39-37CE-4D60-A5CF-DF1499BF71EF}" type="parTrans" cxnId="{906977BF-A2F4-4F81-93BB-003666AE8564}">
      <dgm:prSet/>
      <dgm:spPr/>
      <dgm:t>
        <a:bodyPr/>
        <a:lstStyle/>
        <a:p>
          <a:endParaRPr lang="en-US" sz="1800"/>
        </a:p>
      </dgm:t>
    </dgm:pt>
    <dgm:pt modelId="{76A3065E-027F-4FF9-8F51-6BD90CC81B6C}" type="sibTrans" cxnId="{906977BF-A2F4-4F81-93BB-003666AE8564}">
      <dgm:prSet/>
      <dgm:spPr/>
      <dgm:t>
        <a:bodyPr/>
        <a:lstStyle/>
        <a:p>
          <a:endParaRPr lang="en-US" sz="1800"/>
        </a:p>
      </dgm:t>
    </dgm:pt>
    <dgm:pt modelId="{EF773BB7-01B0-48A7-BA71-FEE6A15BDB25}">
      <dgm:prSet custT="1"/>
      <dgm:spPr/>
      <dgm:t>
        <a:bodyPr/>
        <a:lstStyle/>
        <a:p>
          <a:pPr rtl="0"/>
          <a:r>
            <a:rPr lang="en-US" sz="1800" dirty="0" smtClean="0"/>
            <a:t>Publicity for the survey</a:t>
          </a:r>
          <a:endParaRPr lang="en-US" sz="1800" dirty="0"/>
        </a:p>
      </dgm:t>
    </dgm:pt>
    <dgm:pt modelId="{A632C998-F872-43C1-B4BE-5164936E9B10}" type="parTrans" cxnId="{A2996688-A1FA-43CF-B2D9-5E4AC48491F2}">
      <dgm:prSet/>
      <dgm:spPr/>
      <dgm:t>
        <a:bodyPr/>
        <a:lstStyle/>
        <a:p>
          <a:endParaRPr lang="en-US" sz="1800"/>
        </a:p>
      </dgm:t>
    </dgm:pt>
    <dgm:pt modelId="{90C1AA73-4CA9-4658-97A1-5585A070FA54}" type="sibTrans" cxnId="{A2996688-A1FA-43CF-B2D9-5E4AC48491F2}">
      <dgm:prSet/>
      <dgm:spPr/>
      <dgm:t>
        <a:bodyPr/>
        <a:lstStyle/>
        <a:p>
          <a:endParaRPr lang="en-US" sz="1800"/>
        </a:p>
      </dgm:t>
    </dgm:pt>
    <dgm:pt modelId="{1D60F45E-BB64-4460-8D21-3A380C817BDF}">
      <dgm:prSet custT="1"/>
      <dgm:spPr/>
      <dgm:t>
        <a:bodyPr/>
        <a:lstStyle/>
        <a:p>
          <a:pPr rtl="0"/>
          <a:r>
            <a:rPr lang="en-US" sz="2000" b="1" dirty="0" smtClean="0"/>
            <a:t>Initiation of HHS survey</a:t>
          </a:r>
          <a:endParaRPr lang="en-US" sz="2000" b="1" dirty="0"/>
        </a:p>
      </dgm:t>
    </dgm:pt>
    <dgm:pt modelId="{17706013-1D74-44B3-B09E-04E38A53D6B5}" type="parTrans" cxnId="{7F710B72-E515-4800-A02A-81F083215323}">
      <dgm:prSet/>
      <dgm:spPr/>
      <dgm:t>
        <a:bodyPr/>
        <a:lstStyle/>
        <a:p>
          <a:endParaRPr lang="en-US" sz="1800"/>
        </a:p>
      </dgm:t>
    </dgm:pt>
    <dgm:pt modelId="{8464B801-B592-4BC9-9922-657D8F66A29D}" type="sibTrans" cxnId="{7F710B72-E515-4800-A02A-81F083215323}">
      <dgm:prSet/>
      <dgm:spPr/>
      <dgm:t>
        <a:bodyPr/>
        <a:lstStyle/>
        <a:p>
          <a:endParaRPr lang="en-US" sz="1800"/>
        </a:p>
      </dgm:t>
    </dgm:pt>
    <dgm:pt modelId="{88C372DA-74B8-44CA-AFF0-53D61859BA1C}">
      <dgm:prSet custT="1"/>
      <dgm:spPr/>
      <dgm:t>
        <a:bodyPr/>
        <a:lstStyle/>
        <a:p>
          <a:pPr rtl="0"/>
          <a:r>
            <a:rPr lang="en-US" sz="1600" dirty="0" smtClean="0"/>
            <a:t>Identification of RDS interview and multiplier sites</a:t>
          </a:r>
          <a:endParaRPr lang="en-US" sz="1600" dirty="0"/>
        </a:p>
      </dgm:t>
    </dgm:pt>
    <dgm:pt modelId="{0334CCF6-D5CA-4528-A143-CC9AE0F6D9D2}" type="parTrans" cxnId="{EE7C0A7E-4D65-476D-AFEB-7345514A3777}">
      <dgm:prSet/>
      <dgm:spPr/>
      <dgm:t>
        <a:bodyPr/>
        <a:lstStyle/>
        <a:p>
          <a:endParaRPr lang="en-US" sz="1800"/>
        </a:p>
      </dgm:t>
    </dgm:pt>
    <dgm:pt modelId="{15658E98-C2AF-486B-9942-F7AA483DBD9D}" type="sibTrans" cxnId="{EE7C0A7E-4D65-476D-AFEB-7345514A3777}">
      <dgm:prSet/>
      <dgm:spPr/>
      <dgm:t>
        <a:bodyPr/>
        <a:lstStyle/>
        <a:p>
          <a:endParaRPr lang="en-US" sz="1800"/>
        </a:p>
      </dgm:t>
    </dgm:pt>
    <dgm:pt modelId="{255F650F-D124-4ABE-85E4-9D9EA3C1A84E}" type="pres">
      <dgm:prSet presAssocID="{53A5B868-F50A-41FC-8843-CFEAB118B8EA}" presName="Name0" presStyleCnt="0">
        <dgm:presLayoutVars>
          <dgm:dir/>
          <dgm:animLvl val="lvl"/>
          <dgm:resizeHandles val="exact"/>
        </dgm:presLayoutVars>
      </dgm:prSet>
      <dgm:spPr/>
      <dgm:t>
        <a:bodyPr/>
        <a:lstStyle/>
        <a:p>
          <a:endParaRPr lang="en-US"/>
        </a:p>
      </dgm:t>
    </dgm:pt>
    <dgm:pt modelId="{02EFA475-CE8D-45A7-A4C1-13870AD22D0A}" type="pres">
      <dgm:prSet presAssocID="{1D60F45E-BB64-4460-8D21-3A380C817BDF}" presName="boxAndChildren" presStyleCnt="0"/>
      <dgm:spPr/>
    </dgm:pt>
    <dgm:pt modelId="{A4AA9CA5-85E2-46AD-BDF8-AD5B8441CA80}" type="pres">
      <dgm:prSet presAssocID="{1D60F45E-BB64-4460-8D21-3A380C817BDF}" presName="parentTextBox" presStyleLbl="node1" presStyleIdx="0" presStyleCnt="3" custScaleY="57368"/>
      <dgm:spPr/>
      <dgm:t>
        <a:bodyPr/>
        <a:lstStyle/>
        <a:p>
          <a:endParaRPr lang="en-US"/>
        </a:p>
      </dgm:t>
    </dgm:pt>
    <dgm:pt modelId="{DCF8E251-4AB5-407E-A4F6-A15115DAA41B}" type="pres">
      <dgm:prSet presAssocID="{E6D65358-F5DF-41B1-8CC7-F24DB34202E9}" presName="sp" presStyleCnt="0"/>
      <dgm:spPr/>
    </dgm:pt>
    <dgm:pt modelId="{9B393F3F-E9F9-4BFD-B37B-FB0B7292446E}" type="pres">
      <dgm:prSet presAssocID="{37BE1DDD-A8EB-4AE2-B45F-F01B5D2CA00A}" presName="arrowAndChildren" presStyleCnt="0"/>
      <dgm:spPr/>
    </dgm:pt>
    <dgm:pt modelId="{B798909F-EB26-48AB-B08C-9B737B156530}" type="pres">
      <dgm:prSet presAssocID="{37BE1DDD-A8EB-4AE2-B45F-F01B5D2CA00A}" presName="parentTextArrow" presStyleLbl="node1" presStyleIdx="0" presStyleCnt="3"/>
      <dgm:spPr/>
      <dgm:t>
        <a:bodyPr/>
        <a:lstStyle/>
        <a:p>
          <a:endParaRPr lang="en-US"/>
        </a:p>
      </dgm:t>
    </dgm:pt>
    <dgm:pt modelId="{1B01098E-2A35-465D-9430-E2E1006C882F}" type="pres">
      <dgm:prSet presAssocID="{37BE1DDD-A8EB-4AE2-B45F-F01B5D2CA00A}" presName="arrow" presStyleLbl="node1" presStyleIdx="1" presStyleCnt="3"/>
      <dgm:spPr/>
      <dgm:t>
        <a:bodyPr/>
        <a:lstStyle/>
        <a:p>
          <a:endParaRPr lang="en-US"/>
        </a:p>
      </dgm:t>
    </dgm:pt>
    <dgm:pt modelId="{BFDA1A4F-8112-446E-A50D-905E3B5FC8BC}" type="pres">
      <dgm:prSet presAssocID="{37BE1DDD-A8EB-4AE2-B45F-F01B5D2CA00A}" presName="descendantArrow" presStyleCnt="0"/>
      <dgm:spPr/>
    </dgm:pt>
    <dgm:pt modelId="{536AFF8E-E621-465F-9D27-04A326D08D10}" type="pres">
      <dgm:prSet presAssocID="{81198C5B-5C01-4FAF-8CEA-BF8D78A0D1D7}" presName="childTextArrow" presStyleLbl="fgAccFollowNode1" presStyleIdx="0" presStyleCnt="5">
        <dgm:presLayoutVars>
          <dgm:bulletEnabled val="1"/>
        </dgm:presLayoutVars>
      </dgm:prSet>
      <dgm:spPr/>
      <dgm:t>
        <a:bodyPr/>
        <a:lstStyle/>
        <a:p>
          <a:endParaRPr lang="en-US"/>
        </a:p>
      </dgm:t>
    </dgm:pt>
    <dgm:pt modelId="{ECCA2CC0-B3A7-48EE-B3EA-2090AB4EE7E0}" type="pres">
      <dgm:prSet presAssocID="{EF773BB7-01B0-48A7-BA71-FEE6A15BDB25}" presName="childTextArrow" presStyleLbl="fgAccFollowNode1" presStyleIdx="1" presStyleCnt="5">
        <dgm:presLayoutVars>
          <dgm:bulletEnabled val="1"/>
        </dgm:presLayoutVars>
      </dgm:prSet>
      <dgm:spPr/>
      <dgm:t>
        <a:bodyPr/>
        <a:lstStyle/>
        <a:p>
          <a:endParaRPr lang="en-US"/>
        </a:p>
      </dgm:t>
    </dgm:pt>
    <dgm:pt modelId="{D4143A1F-F791-493F-83B4-C926D269445A}" type="pres">
      <dgm:prSet presAssocID="{88C372DA-74B8-44CA-AFF0-53D61859BA1C}" presName="childTextArrow" presStyleLbl="fgAccFollowNode1" presStyleIdx="2" presStyleCnt="5">
        <dgm:presLayoutVars>
          <dgm:bulletEnabled val="1"/>
        </dgm:presLayoutVars>
      </dgm:prSet>
      <dgm:spPr/>
      <dgm:t>
        <a:bodyPr/>
        <a:lstStyle/>
        <a:p>
          <a:endParaRPr lang="en-US"/>
        </a:p>
      </dgm:t>
    </dgm:pt>
    <dgm:pt modelId="{E1760A30-DA27-4EF4-925F-524C9CEE642B}" type="pres">
      <dgm:prSet presAssocID="{FDAB351C-832D-4C7C-9CCC-FFD179663A6C}" presName="sp" presStyleCnt="0"/>
      <dgm:spPr/>
    </dgm:pt>
    <dgm:pt modelId="{E1B7C743-DAD3-40F2-ABEE-DFF8D7CF98CB}" type="pres">
      <dgm:prSet presAssocID="{6F404578-139A-4C58-A373-BDE1A030913F}" presName="arrowAndChildren" presStyleCnt="0"/>
      <dgm:spPr/>
    </dgm:pt>
    <dgm:pt modelId="{9899B81B-031A-4C11-9118-E32B945858DB}" type="pres">
      <dgm:prSet presAssocID="{6F404578-139A-4C58-A373-BDE1A030913F}" presName="parentTextArrow" presStyleLbl="node1" presStyleIdx="1" presStyleCnt="3"/>
      <dgm:spPr/>
      <dgm:t>
        <a:bodyPr/>
        <a:lstStyle/>
        <a:p>
          <a:endParaRPr lang="en-US"/>
        </a:p>
      </dgm:t>
    </dgm:pt>
    <dgm:pt modelId="{0D73EF3A-C694-4E73-8F2F-F5EE8A416D0B}" type="pres">
      <dgm:prSet presAssocID="{6F404578-139A-4C58-A373-BDE1A030913F}" presName="arrow" presStyleLbl="node1" presStyleIdx="2" presStyleCnt="3" custLinFactNeighborY="-650"/>
      <dgm:spPr/>
      <dgm:t>
        <a:bodyPr/>
        <a:lstStyle/>
        <a:p>
          <a:endParaRPr lang="en-US"/>
        </a:p>
      </dgm:t>
    </dgm:pt>
    <dgm:pt modelId="{7E8A797B-896C-4361-8C85-915B7431CD13}" type="pres">
      <dgm:prSet presAssocID="{6F404578-139A-4C58-A373-BDE1A030913F}" presName="descendantArrow" presStyleCnt="0"/>
      <dgm:spPr/>
    </dgm:pt>
    <dgm:pt modelId="{43A1D3E6-648D-44A6-977D-D075387F0ABB}" type="pres">
      <dgm:prSet presAssocID="{0D09E80C-01F9-46F3-AD3D-A53F50D65340}" presName="childTextArrow" presStyleLbl="fgAccFollowNode1" presStyleIdx="3" presStyleCnt="5">
        <dgm:presLayoutVars>
          <dgm:bulletEnabled val="1"/>
        </dgm:presLayoutVars>
      </dgm:prSet>
      <dgm:spPr/>
      <dgm:t>
        <a:bodyPr/>
        <a:lstStyle/>
        <a:p>
          <a:endParaRPr lang="en-US"/>
        </a:p>
      </dgm:t>
    </dgm:pt>
    <dgm:pt modelId="{51CB8E58-0F43-463C-8CEB-65BE839C11CC}" type="pres">
      <dgm:prSet presAssocID="{61B37F52-81C6-47C9-AF7C-ECEB2128C7E9}" presName="childTextArrow" presStyleLbl="fgAccFollowNode1" presStyleIdx="4" presStyleCnt="5">
        <dgm:presLayoutVars>
          <dgm:bulletEnabled val="1"/>
        </dgm:presLayoutVars>
      </dgm:prSet>
      <dgm:spPr/>
      <dgm:t>
        <a:bodyPr/>
        <a:lstStyle/>
        <a:p>
          <a:endParaRPr lang="en-US"/>
        </a:p>
      </dgm:t>
    </dgm:pt>
  </dgm:ptLst>
  <dgm:cxnLst>
    <dgm:cxn modelId="{7F710B72-E515-4800-A02A-81F083215323}" srcId="{53A5B868-F50A-41FC-8843-CFEAB118B8EA}" destId="{1D60F45E-BB64-4460-8D21-3A380C817BDF}" srcOrd="2" destOrd="0" parTransId="{17706013-1D74-44B3-B09E-04E38A53D6B5}" sibTransId="{8464B801-B592-4BC9-9922-657D8F66A29D}"/>
    <dgm:cxn modelId="{850F6BBB-86E2-4D08-817E-AEDCA6A902CE}" type="presOf" srcId="{37BE1DDD-A8EB-4AE2-B45F-F01B5D2CA00A}" destId="{1B01098E-2A35-465D-9430-E2E1006C882F}" srcOrd="1" destOrd="0" presId="urn:microsoft.com/office/officeart/2005/8/layout/process4"/>
    <dgm:cxn modelId="{87FC1B29-57F0-4282-825E-639B9AE20B5C}" type="presOf" srcId="{37BE1DDD-A8EB-4AE2-B45F-F01B5D2CA00A}" destId="{B798909F-EB26-48AB-B08C-9B737B156530}" srcOrd="0" destOrd="0" presId="urn:microsoft.com/office/officeart/2005/8/layout/process4"/>
    <dgm:cxn modelId="{564EA8C7-83DC-40E9-8A6F-0AD0B92BC13F}" srcId="{53A5B868-F50A-41FC-8843-CFEAB118B8EA}" destId="{6F404578-139A-4C58-A373-BDE1A030913F}" srcOrd="0" destOrd="0" parTransId="{B4D7241A-1B27-4CC0-88C1-9F33C62AC638}" sibTransId="{FDAB351C-832D-4C7C-9CCC-FFD179663A6C}"/>
    <dgm:cxn modelId="{9D12D3BE-05AE-4431-A126-A02308A11A1A}" type="presOf" srcId="{6F404578-139A-4C58-A373-BDE1A030913F}" destId="{9899B81B-031A-4C11-9118-E32B945858DB}" srcOrd="0" destOrd="0" presId="urn:microsoft.com/office/officeart/2005/8/layout/process4"/>
    <dgm:cxn modelId="{1B551739-D339-48DE-B4EF-364D32B92436}" type="presOf" srcId="{6F404578-139A-4C58-A373-BDE1A030913F}" destId="{0D73EF3A-C694-4E73-8F2F-F5EE8A416D0B}" srcOrd="1" destOrd="0" presId="urn:microsoft.com/office/officeart/2005/8/layout/process4"/>
    <dgm:cxn modelId="{4DC79D3E-9D3C-457A-9279-C5889E048F6F}" type="presOf" srcId="{1D60F45E-BB64-4460-8D21-3A380C817BDF}" destId="{A4AA9CA5-85E2-46AD-BDF8-AD5B8441CA80}" srcOrd="0" destOrd="0" presId="urn:microsoft.com/office/officeart/2005/8/layout/process4"/>
    <dgm:cxn modelId="{AC00285F-1241-414E-AC72-D6BE0898A1DB}" srcId="{53A5B868-F50A-41FC-8843-CFEAB118B8EA}" destId="{37BE1DDD-A8EB-4AE2-B45F-F01B5D2CA00A}" srcOrd="1" destOrd="0" parTransId="{1EB0DC84-73E8-4CC4-9CF1-E60BD576060A}" sibTransId="{E6D65358-F5DF-41B1-8CC7-F24DB34202E9}"/>
    <dgm:cxn modelId="{8F540313-0529-4084-B6D3-DE194E898DAA}" type="presOf" srcId="{0D09E80C-01F9-46F3-AD3D-A53F50D65340}" destId="{43A1D3E6-648D-44A6-977D-D075387F0ABB}" srcOrd="0" destOrd="0" presId="urn:microsoft.com/office/officeart/2005/8/layout/process4"/>
    <dgm:cxn modelId="{A2996688-A1FA-43CF-B2D9-5E4AC48491F2}" srcId="{37BE1DDD-A8EB-4AE2-B45F-F01B5D2CA00A}" destId="{EF773BB7-01B0-48A7-BA71-FEE6A15BDB25}" srcOrd="1" destOrd="0" parTransId="{A632C998-F872-43C1-B4BE-5164936E9B10}" sibTransId="{90C1AA73-4CA9-4658-97A1-5585A070FA54}"/>
    <dgm:cxn modelId="{04699718-82A0-44BE-9772-CF9A9371A7FF}" type="presOf" srcId="{88C372DA-74B8-44CA-AFF0-53D61859BA1C}" destId="{D4143A1F-F791-493F-83B4-C926D269445A}" srcOrd="0" destOrd="0" presId="urn:microsoft.com/office/officeart/2005/8/layout/process4"/>
    <dgm:cxn modelId="{DF4E34B5-55CD-4B70-83B3-A8929D00CC58}" srcId="{6F404578-139A-4C58-A373-BDE1A030913F}" destId="{61B37F52-81C6-47C9-AF7C-ECEB2128C7E9}" srcOrd="1" destOrd="0" parTransId="{ADBEDE00-79E0-4810-BBC4-70FB14370DFB}" sibTransId="{C0E597B7-39FD-4208-9E1D-AE1AE58D6E92}"/>
    <dgm:cxn modelId="{4EFB7ABE-A934-4DE1-8BA9-E3AB8A3B1CEF}" type="presOf" srcId="{EF773BB7-01B0-48A7-BA71-FEE6A15BDB25}" destId="{ECCA2CC0-B3A7-48EE-B3EA-2090AB4EE7E0}" srcOrd="0" destOrd="0" presId="urn:microsoft.com/office/officeart/2005/8/layout/process4"/>
    <dgm:cxn modelId="{3E4F4B8E-20C2-4D48-A32C-01387640F53A}" srcId="{6F404578-139A-4C58-A373-BDE1A030913F}" destId="{0D09E80C-01F9-46F3-AD3D-A53F50D65340}" srcOrd="0" destOrd="0" parTransId="{20A65D18-0E8F-4E43-BAB9-57E651E8BF08}" sibTransId="{9C411DCF-8849-4F48-8559-B24EA797CA91}"/>
    <dgm:cxn modelId="{EE7C0A7E-4D65-476D-AFEB-7345514A3777}" srcId="{37BE1DDD-A8EB-4AE2-B45F-F01B5D2CA00A}" destId="{88C372DA-74B8-44CA-AFF0-53D61859BA1C}" srcOrd="2" destOrd="0" parTransId="{0334CCF6-D5CA-4528-A143-CC9AE0F6D9D2}" sibTransId="{15658E98-C2AF-486B-9942-F7AA483DBD9D}"/>
    <dgm:cxn modelId="{3430FEF8-BB7F-44C9-B5D9-106BEFA80202}" type="presOf" srcId="{61B37F52-81C6-47C9-AF7C-ECEB2128C7E9}" destId="{51CB8E58-0F43-463C-8CEB-65BE839C11CC}" srcOrd="0" destOrd="0" presId="urn:microsoft.com/office/officeart/2005/8/layout/process4"/>
    <dgm:cxn modelId="{DBF9484C-E0D3-4FD5-9D8C-B710F9FEF24A}" type="presOf" srcId="{53A5B868-F50A-41FC-8843-CFEAB118B8EA}" destId="{255F650F-D124-4ABE-85E4-9D9EA3C1A84E}" srcOrd="0" destOrd="0" presId="urn:microsoft.com/office/officeart/2005/8/layout/process4"/>
    <dgm:cxn modelId="{906977BF-A2F4-4F81-93BB-003666AE8564}" srcId="{37BE1DDD-A8EB-4AE2-B45F-F01B5D2CA00A}" destId="{81198C5B-5C01-4FAF-8CEA-BF8D78A0D1D7}" srcOrd="0" destOrd="0" parTransId="{1A4CBC39-37CE-4D60-A5CF-DF1499BF71EF}" sibTransId="{76A3065E-027F-4FF9-8F51-6BD90CC81B6C}"/>
    <dgm:cxn modelId="{831986E1-807C-4831-968C-18CAD75ABE82}" type="presOf" srcId="{81198C5B-5C01-4FAF-8CEA-BF8D78A0D1D7}" destId="{536AFF8E-E621-465F-9D27-04A326D08D10}" srcOrd="0" destOrd="0" presId="urn:microsoft.com/office/officeart/2005/8/layout/process4"/>
    <dgm:cxn modelId="{71988610-CD95-4BC1-9729-E8A586A5CA96}" type="presParOf" srcId="{255F650F-D124-4ABE-85E4-9D9EA3C1A84E}" destId="{02EFA475-CE8D-45A7-A4C1-13870AD22D0A}" srcOrd="0" destOrd="0" presId="urn:microsoft.com/office/officeart/2005/8/layout/process4"/>
    <dgm:cxn modelId="{E11CA555-2EFF-440F-ACDD-314EE49896BD}" type="presParOf" srcId="{02EFA475-CE8D-45A7-A4C1-13870AD22D0A}" destId="{A4AA9CA5-85E2-46AD-BDF8-AD5B8441CA80}" srcOrd="0" destOrd="0" presId="urn:microsoft.com/office/officeart/2005/8/layout/process4"/>
    <dgm:cxn modelId="{43046922-FD1E-44F2-8F32-A957C49DBB07}" type="presParOf" srcId="{255F650F-D124-4ABE-85E4-9D9EA3C1A84E}" destId="{DCF8E251-4AB5-407E-A4F6-A15115DAA41B}" srcOrd="1" destOrd="0" presId="urn:microsoft.com/office/officeart/2005/8/layout/process4"/>
    <dgm:cxn modelId="{7A7B89C7-73DC-4C12-9F21-3E979A0497E0}" type="presParOf" srcId="{255F650F-D124-4ABE-85E4-9D9EA3C1A84E}" destId="{9B393F3F-E9F9-4BFD-B37B-FB0B7292446E}" srcOrd="2" destOrd="0" presId="urn:microsoft.com/office/officeart/2005/8/layout/process4"/>
    <dgm:cxn modelId="{AEE99A32-F06C-4C3F-BDC5-1174FCB674BC}" type="presParOf" srcId="{9B393F3F-E9F9-4BFD-B37B-FB0B7292446E}" destId="{B798909F-EB26-48AB-B08C-9B737B156530}" srcOrd="0" destOrd="0" presId="urn:microsoft.com/office/officeart/2005/8/layout/process4"/>
    <dgm:cxn modelId="{3C651B02-A52B-4F7A-A3BB-C0BC5DB658DB}" type="presParOf" srcId="{9B393F3F-E9F9-4BFD-B37B-FB0B7292446E}" destId="{1B01098E-2A35-465D-9430-E2E1006C882F}" srcOrd="1" destOrd="0" presId="urn:microsoft.com/office/officeart/2005/8/layout/process4"/>
    <dgm:cxn modelId="{07B69BCB-56F0-4905-BA18-8E695F1C0D5D}" type="presParOf" srcId="{9B393F3F-E9F9-4BFD-B37B-FB0B7292446E}" destId="{BFDA1A4F-8112-446E-A50D-905E3B5FC8BC}" srcOrd="2" destOrd="0" presId="urn:microsoft.com/office/officeart/2005/8/layout/process4"/>
    <dgm:cxn modelId="{5AAF8A38-83B6-4B0B-903A-47328603DE0F}" type="presParOf" srcId="{BFDA1A4F-8112-446E-A50D-905E3B5FC8BC}" destId="{536AFF8E-E621-465F-9D27-04A326D08D10}" srcOrd="0" destOrd="0" presId="urn:microsoft.com/office/officeart/2005/8/layout/process4"/>
    <dgm:cxn modelId="{EB30B02D-AE9E-4B7C-AE57-6A86590C0D0D}" type="presParOf" srcId="{BFDA1A4F-8112-446E-A50D-905E3B5FC8BC}" destId="{ECCA2CC0-B3A7-48EE-B3EA-2090AB4EE7E0}" srcOrd="1" destOrd="0" presId="urn:microsoft.com/office/officeart/2005/8/layout/process4"/>
    <dgm:cxn modelId="{8AAFC0C1-9780-4010-9B74-2ED8AC65DDAC}" type="presParOf" srcId="{BFDA1A4F-8112-446E-A50D-905E3B5FC8BC}" destId="{D4143A1F-F791-493F-83B4-C926D269445A}" srcOrd="2" destOrd="0" presId="urn:microsoft.com/office/officeart/2005/8/layout/process4"/>
    <dgm:cxn modelId="{A7042E6A-DBA5-4D0F-B8DF-F6E0F45102DF}" type="presParOf" srcId="{255F650F-D124-4ABE-85E4-9D9EA3C1A84E}" destId="{E1760A30-DA27-4EF4-925F-524C9CEE642B}" srcOrd="3" destOrd="0" presId="urn:microsoft.com/office/officeart/2005/8/layout/process4"/>
    <dgm:cxn modelId="{EE76F4A5-3D35-4A87-BD34-25C7B7CBAEE3}" type="presParOf" srcId="{255F650F-D124-4ABE-85E4-9D9EA3C1A84E}" destId="{E1B7C743-DAD3-40F2-ABEE-DFF8D7CF98CB}" srcOrd="4" destOrd="0" presId="urn:microsoft.com/office/officeart/2005/8/layout/process4"/>
    <dgm:cxn modelId="{574A9224-0192-450F-8DFB-A7CFB284CF30}" type="presParOf" srcId="{E1B7C743-DAD3-40F2-ABEE-DFF8D7CF98CB}" destId="{9899B81B-031A-4C11-9118-E32B945858DB}" srcOrd="0" destOrd="0" presId="urn:microsoft.com/office/officeart/2005/8/layout/process4"/>
    <dgm:cxn modelId="{D181A12C-9014-4A12-93BD-08AF11E52CB1}" type="presParOf" srcId="{E1B7C743-DAD3-40F2-ABEE-DFF8D7CF98CB}" destId="{0D73EF3A-C694-4E73-8F2F-F5EE8A416D0B}" srcOrd="1" destOrd="0" presId="urn:microsoft.com/office/officeart/2005/8/layout/process4"/>
    <dgm:cxn modelId="{4841ED96-53D8-445E-9FAF-1CD5A328A295}" type="presParOf" srcId="{E1B7C743-DAD3-40F2-ABEE-DFF8D7CF98CB}" destId="{7E8A797B-896C-4361-8C85-915B7431CD13}" srcOrd="2" destOrd="0" presId="urn:microsoft.com/office/officeart/2005/8/layout/process4"/>
    <dgm:cxn modelId="{D6615813-6C6F-459C-99D3-FA48348585BD}" type="presParOf" srcId="{7E8A797B-896C-4361-8C85-915B7431CD13}" destId="{43A1D3E6-648D-44A6-977D-D075387F0ABB}" srcOrd="0" destOrd="0" presId="urn:microsoft.com/office/officeart/2005/8/layout/process4"/>
    <dgm:cxn modelId="{E42B9026-6A43-472C-BB19-01803EED9448}" type="presParOf" srcId="{7E8A797B-896C-4361-8C85-915B7431CD13}" destId="{51CB8E58-0F43-463C-8CEB-65BE839C11CC}"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C089B6-6A25-4B1C-8941-41261D489209}">
      <dsp:nvSpPr>
        <dsp:cNvPr id="0" name=""/>
        <dsp:cNvSpPr/>
      </dsp:nvSpPr>
      <dsp:spPr>
        <a:xfrm>
          <a:off x="2457789" y="-19118"/>
          <a:ext cx="5600021" cy="5600021"/>
        </a:xfrm>
        <a:prstGeom prst="ellipse">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State </a:t>
          </a:r>
          <a:endParaRPr lang="en-US" sz="2400" b="1" kern="1200" dirty="0"/>
        </a:p>
      </dsp:txBody>
      <dsp:txXfrm>
        <a:off x="4474916" y="260882"/>
        <a:ext cx="1565766" cy="840003"/>
      </dsp:txXfrm>
    </dsp:sp>
    <dsp:sp modelId="{6DBB1DEA-B06F-46E5-96CA-DACA47464E93}">
      <dsp:nvSpPr>
        <dsp:cNvPr id="0" name=""/>
        <dsp:cNvSpPr/>
      </dsp:nvSpPr>
      <dsp:spPr>
        <a:xfrm>
          <a:off x="3017791" y="1100885"/>
          <a:ext cx="4480017" cy="4480017"/>
        </a:xfrm>
        <a:prstGeom prst="ellipse">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Districts </a:t>
          </a:r>
          <a:endParaRPr lang="en-US" sz="2400" b="1" kern="1200" dirty="0"/>
        </a:p>
      </dsp:txBody>
      <dsp:txXfrm>
        <a:off x="4474916" y="1369686"/>
        <a:ext cx="1565766" cy="806403"/>
      </dsp:txXfrm>
    </dsp:sp>
    <dsp:sp modelId="{A8DB5BBB-2472-40FC-B84D-49779D03A75B}">
      <dsp:nvSpPr>
        <dsp:cNvPr id="0" name=""/>
        <dsp:cNvSpPr/>
      </dsp:nvSpPr>
      <dsp:spPr>
        <a:xfrm>
          <a:off x="3577793" y="2220890"/>
          <a:ext cx="3360013" cy="3360013"/>
        </a:xfrm>
        <a:prstGeom prst="ellips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Wards / Villages</a:t>
          </a:r>
          <a:endParaRPr lang="en-US" sz="2400" b="1" kern="1200" dirty="0"/>
        </a:p>
      </dsp:txBody>
      <dsp:txXfrm>
        <a:off x="4474916" y="2472891"/>
        <a:ext cx="1565766" cy="756002"/>
      </dsp:txXfrm>
    </dsp:sp>
    <dsp:sp modelId="{A1F8905F-21C0-43E3-A752-E188208EAD37}">
      <dsp:nvSpPr>
        <dsp:cNvPr id="0" name=""/>
        <dsp:cNvSpPr/>
      </dsp:nvSpPr>
      <dsp:spPr>
        <a:xfrm>
          <a:off x="3974431" y="3254542"/>
          <a:ext cx="2590794" cy="2316482"/>
        </a:xfrm>
        <a:prstGeom prst="ellips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Households</a:t>
          </a:r>
          <a:endParaRPr lang="en-US" sz="2800" b="1" kern="1200" dirty="0" smtClean="0"/>
        </a:p>
        <a:p>
          <a:pPr lvl="0" algn="ctr" defTabSz="1066800">
            <a:lnSpc>
              <a:spcPct val="90000"/>
            </a:lnSpc>
            <a:spcBef>
              <a:spcPct val="0"/>
            </a:spcBef>
            <a:spcAft>
              <a:spcPct val="35000"/>
            </a:spcAft>
          </a:pPr>
          <a:endParaRPr lang="en-US" sz="2800" b="1" kern="1200" dirty="0"/>
        </a:p>
      </dsp:txBody>
      <dsp:txXfrm>
        <a:off x="4353844" y="3833663"/>
        <a:ext cx="1831968" cy="11582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C6DE0-91CA-4134-B8C5-9AB10C079445}">
      <dsp:nvSpPr>
        <dsp:cNvPr id="0" name=""/>
        <dsp:cNvSpPr/>
      </dsp:nvSpPr>
      <dsp:spPr>
        <a:xfrm>
          <a:off x="0" y="3723067"/>
          <a:ext cx="11148060" cy="11267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t>FIELD (PSU/CEB)</a:t>
          </a:r>
          <a:endParaRPr lang="en-US" sz="2000" b="1" kern="1200" dirty="0"/>
        </a:p>
      </dsp:txBody>
      <dsp:txXfrm>
        <a:off x="0" y="3723067"/>
        <a:ext cx="3344418" cy="1126785"/>
      </dsp:txXfrm>
    </dsp:sp>
    <dsp:sp modelId="{1C73E8BE-5DA6-4466-81A9-FF19B6D9830B}">
      <dsp:nvSpPr>
        <dsp:cNvPr id="0" name=""/>
        <dsp:cNvSpPr/>
      </dsp:nvSpPr>
      <dsp:spPr>
        <a:xfrm>
          <a:off x="0" y="2479068"/>
          <a:ext cx="11148060" cy="11267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t>DISTRICT</a:t>
          </a:r>
          <a:endParaRPr lang="en-US" sz="2000" b="1" kern="1200" dirty="0"/>
        </a:p>
      </dsp:txBody>
      <dsp:txXfrm>
        <a:off x="0" y="2479068"/>
        <a:ext cx="3344418" cy="1126785"/>
      </dsp:txXfrm>
    </dsp:sp>
    <dsp:sp modelId="{A65AB9A7-9228-4D9C-A18E-2DBB56A31EE5}">
      <dsp:nvSpPr>
        <dsp:cNvPr id="0" name=""/>
        <dsp:cNvSpPr/>
      </dsp:nvSpPr>
      <dsp:spPr>
        <a:xfrm>
          <a:off x="0" y="1235068"/>
          <a:ext cx="11148060" cy="11267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t>STATE/UT</a:t>
          </a:r>
          <a:endParaRPr lang="en-US" sz="2000" b="1" kern="1200" dirty="0"/>
        </a:p>
      </dsp:txBody>
      <dsp:txXfrm>
        <a:off x="0" y="1235068"/>
        <a:ext cx="3344418" cy="1126785"/>
      </dsp:txXfrm>
    </dsp:sp>
    <dsp:sp modelId="{3F015171-FC86-47A8-8FCF-0CD72A73E0C1}">
      <dsp:nvSpPr>
        <dsp:cNvPr id="0" name=""/>
        <dsp:cNvSpPr/>
      </dsp:nvSpPr>
      <dsp:spPr>
        <a:xfrm>
          <a:off x="0" y="-8931"/>
          <a:ext cx="11148060" cy="11267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t>RRTC</a:t>
          </a:r>
          <a:endParaRPr lang="en-US" sz="2000" b="1" kern="1200" dirty="0"/>
        </a:p>
      </dsp:txBody>
      <dsp:txXfrm>
        <a:off x="0" y="-8931"/>
        <a:ext cx="3344418" cy="1126785"/>
      </dsp:txXfrm>
    </dsp:sp>
    <dsp:sp modelId="{DA998057-040A-48EB-B48B-F85EC54A857A}">
      <dsp:nvSpPr>
        <dsp:cNvPr id="0" name=""/>
        <dsp:cNvSpPr/>
      </dsp:nvSpPr>
      <dsp:spPr>
        <a:xfrm>
          <a:off x="4727468" y="40433"/>
          <a:ext cx="1911293"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Regional Coordinator</a:t>
          </a:r>
          <a:endParaRPr lang="en-US" sz="1800" kern="1200" dirty="0"/>
        </a:p>
      </dsp:txBody>
      <dsp:txXfrm>
        <a:off x="4756587" y="69552"/>
        <a:ext cx="1853055" cy="935956"/>
      </dsp:txXfrm>
    </dsp:sp>
    <dsp:sp modelId="{71C7C257-302E-4F53-8355-7CFBD0A6B6C1}">
      <dsp:nvSpPr>
        <dsp:cNvPr id="0" name=""/>
        <dsp:cNvSpPr/>
      </dsp:nvSpPr>
      <dsp:spPr>
        <a:xfrm>
          <a:off x="5683114" y="1034627"/>
          <a:ext cx="110437" cy="243670"/>
        </a:xfrm>
        <a:custGeom>
          <a:avLst/>
          <a:gdLst/>
          <a:ahLst/>
          <a:cxnLst/>
          <a:rect l="0" t="0" r="0" b="0"/>
          <a:pathLst>
            <a:path>
              <a:moveTo>
                <a:pt x="0" y="0"/>
              </a:moveTo>
              <a:lnTo>
                <a:pt x="0" y="121835"/>
              </a:lnTo>
              <a:lnTo>
                <a:pt x="110437" y="121835"/>
              </a:lnTo>
              <a:lnTo>
                <a:pt x="110437" y="24367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31597A-4A9E-4331-81E9-404E8D678FD8}">
      <dsp:nvSpPr>
        <dsp:cNvPr id="0" name=""/>
        <dsp:cNvSpPr/>
      </dsp:nvSpPr>
      <dsp:spPr>
        <a:xfrm>
          <a:off x="4584213" y="1278298"/>
          <a:ext cx="2418679"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State Coordinator</a:t>
          </a:r>
          <a:endParaRPr lang="en-US" sz="1800" kern="1200" dirty="0"/>
        </a:p>
      </dsp:txBody>
      <dsp:txXfrm>
        <a:off x="4613332" y="1307417"/>
        <a:ext cx="2360441" cy="935956"/>
      </dsp:txXfrm>
    </dsp:sp>
    <dsp:sp modelId="{F8844E8B-07E0-4EEA-BBBE-6A5A132459F9}">
      <dsp:nvSpPr>
        <dsp:cNvPr id="0" name=""/>
        <dsp:cNvSpPr/>
      </dsp:nvSpPr>
      <dsp:spPr>
        <a:xfrm>
          <a:off x="5747832" y="2272492"/>
          <a:ext cx="91440" cy="293662"/>
        </a:xfrm>
        <a:custGeom>
          <a:avLst/>
          <a:gdLst/>
          <a:ahLst/>
          <a:cxnLst/>
          <a:rect l="0" t="0" r="0" b="0"/>
          <a:pathLst>
            <a:path>
              <a:moveTo>
                <a:pt x="45720" y="0"/>
              </a:moveTo>
              <a:lnTo>
                <a:pt x="45720" y="2936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6D87D-D51B-4B18-ABBF-81CA279B44A0}">
      <dsp:nvSpPr>
        <dsp:cNvPr id="0" name=""/>
        <dsp:cNvSpPr/>
      </dsp:nvSpPr>
      <dsp:spPr>
        <a:xfrm>
          <a:off x="4930893" y="2566155"/>
          <a:ext cx="1725318"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District supervisors</a:t>
          </a:r>
          <a:endParaRPr lang="en-US" sz="1800" kern="1200" dirty="0"/>
        </a:p>
      </dsp:txBody>
      <dsp:txXfrm>
        <a:off x="4960012" y="2595274"/>
        <a:ext cx="1667080" cy="935956"/>
      </dsp:txXfrm>
    </dsp:sp>
    <dsp:sp modelId="{7437B6FA-CC27-4AF3-B24C-D18A8D1D189D}">
      <dsp:nvSpPr>
        <dsp:cNvPr id="0" name=""/>
        <dsp:cNvSpPr/>
      </dsp:nvSpPr>
      <dsp:spPr>
        <a:xfrm>
          <a:off x="5747832" y="3560349"/>
          <a:ext cx="91440" cy="234428"/>
        </a:xfrm>
        <a:custGeom>
          <a:avLst/>
          <a:gdLst/>
          <a:ahLst/>
          <a:cxnLst/>
          <a:rect l="0" t="0" r="0" b="0"/>
          <a:pathLst>
            <a:path>
              <a:moveTo>
                <a:pt x="45720" y="0"/>
              </a:moveTo>
              <a:lnTo>
                <a:pt x="45720" y="23442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A5DB2B-9FE8-4FED-9F81-1FA06B88AB32}">
      <dsp:nvSpPr>
        <dsp:cNvPr id="0" name=""/>
        <dsp:cNvSpPr/>
      </dsp:nvSpPr>
      <dsp:spPr>
        <a:xfrm>
          <a:off x="4949192" y="3794778"/>
          <a:ext cx="1688721"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Field interviewers</a:t>
          </a:r>
          <a:endParaRPr lang="en-US" sz="1800" kern="1200" dirty="0"/>
        </a:p>
      </dsp:txBody>
      <dsp:txXfrm>
        <a:off x="4978311" y="3823897"/>
        <a:ext cx="1630483" cy="935956"/>
      </dsp:txXfrm>
    </dsp:sp>
    <dsp:sp modelId="{17AEE2F6-F7AE-4349-A354-FE6A5A9F8129}">
      <dsp:nvSpPr>
        <dsp:cNvPr id="0" name=""/>
        <dsp:cNvSpPr/>
      </dsp:nvSpPr>
      <dsp:spPr>
        <a:xfrm>
          <a:off x="5683114" y="1034627"/>
          <a:ext cx="2792849" cy="243670"/>
        </a:xfrm>
        <a:custGeom>
          <a:avLst/>
          <a:gdLst/>
          <a:ahLst/>
          <a:cxnLst/>
          <a:rect l="0" t="0" r="0" b="0"/>
          <a:pathLst>
            <a:path>
              <a:moveTo>
                <a:pt x="0" y="0"/>
              </a:moveTo>
              <a:lnTo>
                <a:pt x="0" y="121835"/>
              </a:lnTo>
              <a:lnTo>
                <a:pt x="2792849" y="121835"/>
              </a:lnTo>
              <a:lnTo>
                <a:pt x="2792849" y="24367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0E72005-E4F5-4190-91D7-B0F925C7838B}">
      <dsp:nvSpPr>
        <dsp:cNvPr id="0" name=""/>
        <dsp:cNvSpPr/>
      </dsp:nvSpPr>
      <dsp:spPr>
        <a:xfrm>
          <a:off x="7266624" y="1278298"/>
          <a:ext cx="2418679"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State Coordinator</a:t>
          </a:r>
          <a:endParaRPr lang="en-US" sz="1800" kern="1200" dirty="0"/>
        </a:p>
      </dsp:txBody>
      <dsp:txXfrm>
        <a:off x="7295743" y="1307417"/>
        <a:ext cx="2360441" cy="935956"/>
      </dsp:txXfrm>
    </dsp:sp>
    <dsp:sp modelId="{EBD434A1-55B1-47A2-B5FA-F765A5D500EF}">
      <dsp:nvSpPr>
        <dsp:cNvPr id="0" name=""/>
        <dsp:cNvSpPr/>
      </dsp:nvSpPr>
      <dsp:spPr>
        <a:xfrm>
          <a:off x="8430244" y="2272492"/>
          <a:ext cx="91440" cy="293662"/>
        </a:xfrm>
        <a:custGeom>
          <a:avLst/>
          <a:gdLst/>
          <a:ahLst/>
          <a:cxnLst/>
          <a:rect l="0" t="0" r="0" b="0"/>
          <a:pathLst>
            <a:path>
              <a:moveTo>
                <a:pt x="45720" y="0"/>
              </a:moveTo>
              <a:lnTo>
                <a:pt x="45720" y="2936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D84622-B1BF-44D7-874E-311E03D25C48}">
      <dsp:nvSpPr>
        <dsp:cNvPr id="0" name=""/>
        <dsp:cNvSpPr/>
      </dsp:nvSpPr>
      <dsp:spPr>
        <a:xfrm>
          <a:off x="7613304" y="2566155"/>
          <a:ext cx="1725318"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District supervisors</a:t>
          </a:r>
          <a:endParaRPr lang="en-US" sz="1800" kern="1200" dirty="0"/>
        </a:p>
      </dsp:txBody>
      <dsp:txXfrm>
        <a:off x="7642423" y="2595274"/>
        <a:ext cx="1667080" cy="935956"/>
      </dsp:txXfrm>
    </dsp:sp>
    <dsp:sp modelId="{F30FDEB0-B51F-4BD5-A43F-FEABFC53A19F}">
      <dsp:nvSpPr>
        <dsp:cNvPr id="0" name=""/>
        <dsp:cNvSpPr/>
      </dsp:nvSpPr>
      <dsp:spPr>
        <a:xfrm>
          <a:off x="8430244" y="3560349"/>
          <a:ext cx="91440" cy="234428"/>
        </a:xfrm>
        <a:custGeom>
          <a:avLst/>
          <a:gdLst/>
          <a:ahLst/>
          <a:cxnLst/>
          <a:rect l="0" t="0" r="0" b="0"/>
          <a:pathLst>
            <a:path>
              <a:moveTo>
                <a:pt x="45720" y="0"/>
              </a:moveTo>
              <a:lnTo>
                <a:pt x="45720" y="23442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9C4BD0-AA7F-4309-8336-161CAED9AAA4}">
      <dsp:nvSpPr>
        <dsp:cNvPr id="0" name=""/>
        <dsp:cNvSpPr/>
      </dsp:nvSpPr>
      <dsp:spPr>
        <a:xfrm>
          <a:off x="7631603" y="3794778"/>
          <a:ext cx="1688721" cy="9941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Field interviewers</a:t>
          </a:r>
          <a:endParaRPr lang="en-US" sz="1800" kern="1200" dirty="0"/>
        </a:p>
      </dsp:txBody>
      <dsp:txXfrm>
        <a:off x="7660722" y="3823897"/>
        <a:ext cx="1630483" cy="9359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AA9CA5-85E2-46AD-BDF8-AD5B8441CA80}">
      <dsp:nvSpPr>
        <dsp:cNvPr id="0" name=""/>
        <dsp:cNvSpPr/>
      </dsp:nvSpPr>
      <dsp:spPr>
        <a:xfrm>
          <a:off x="0" y="3909369"/>
          <a:ext cx="10241280" cy="7356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t>Initiation of HHS survey</a:t>
          </a:r>
          <a:endParaRPr lang="en-US" sz="2000" b="1" kern="1200" dirty="0"/>
        </a:p>
      </dsp:txBody>
      <dsp:txXfrm>
        <a:off x="0" y="3909369"/>
        <a:ext cx="10241280" cy="735670"/>
      </dsp:txXfrm>
    </dsp:sp>
    <dsp:sp modelId="{1B01098E-2A35-465D-9430-E2E1006C882F}">
      <dsp:nvSpPr>
        <dsp:cNvPr id="0" name=""/>
        <dsp:cNvSpPr/>
      </dsp:nvSpPr>
      <dsp:spPr>
        <a:xfrm rot="10800000">
          <a:off x="0" y="1956319"/>
          <a:ext cx="10241280" cy="1972285"/>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smtClean="0"/>
            <a:t>District level sensitization meetings</a:t>
          </a:r>
          <a:endParaRPr lang="en-US" sz="2000" b="1" kern="1200"/>
        </a:p>
      </dsp:txBody>
      <dsp:txXfrm rot="-10800000">
        <a:off x="0" y="1956319"/>
        <a:ext cx="10241280" cy="692272"/>
      </dsp:txXfrm>
    </dsp:sp>
    <dsp:sp modelId="{536AFF8E-E621-465F-9D27-04A326D08D10}">
      <dsp:nvSpPr>
        <dsp:cNvPr id="0" name=""/>
        <dsp:cNvSpPr/>
      </dsp:nvSpPr>
      <dsp:spPr>
        <a:xfrm>
          <a:off x="5000" y="2648591"/>
          <a:ext cx="3410426" cy="58971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rtl="0">
            <a:lnSpc>
              <a:spcPct val="90000"/>
            </a:lnSpc>
            <a:spcBef>
              <a:spcPct val="0"/>
            </a:spcBef>
            <a:spcAft>
              <a:spcPct val="35000"/>
            </a:spcAft>
          </a:pPr>
          <a:r>
            <a:rPr lang="en-US" sz="1800" kern="1200" smtClean="0"/>
            <a:t>Support from district administration</a:t>
          </a:r>
          <a:endParaRPr lang="en-US" sz="1800" kern="1200"/>
        </a:p>
      </dsp:txBody>
      <dsp:txXfrm>
        <a:off x="5000" y="2648591"/>
        <a:ext cx="3410426" cy="589713"/>
      </dsp:txXfrm>
    </dsp:sp>
    <dsp:sp modelId="{ECCA2CC0-B3A7-48EE-B3EA-2090AB4EE7E0}">
      <dsp:nvSpPr>
        <dsp:cNvPr id="0" name=""/>
        <dsp:cNvSpPr/>
      </dsp:nvSpPr>
      <dsp:spPr>
        <a:xfrm>
          <a:off x="3415426" y="2648591"/>
          <a:ext cx="3410426" cy="58971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rtl="0">
            <a:lnSpc>
              <a:spcPct val="90000"/>
            </a:lnSpc>
            <a:spcBef>
              <a:spcPct val="0"/>
            </a:spcBef>
            <a:spcAft>
              <a:spcPct val="35000"/>
            </a:spcAft>
          </a:pPr>
          <a:r>
            <a:rPr lang="en-US" sz="1800" kern="1200" dirty="0" smtClean="0"/>
            <a:t>Publicity for the survey</a:t>
          </a:r>
          <a:endParaRPr lang="en-US" sz="1800" kern="1200" dirty="0"/>
        </a:p>
      </dsp:txBody>
      <dsp:txXfrm>
        <a:off x="3415426" y="2648591"/>
        <a:ext cx="3410426" cy="589713"/>
      </dsp:txXfrm>
    </dsp:sp>
    <dsp:sp modelId="{D4143A1F-F791-493F-83B4-C926D269445A}">
      <dsp:nvSpPr>
        <dsp:cNvPr id="0" name=""/>
        <dsp:cNvSpPr/>
      </dsp:nvSpPr>
      <dsp:spPr>
        <a:xfrm>
          <a:off x="6825853" y="2648591"/>
          <a:ext cx="3410426" cy="58971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rtl="0">
            <a:lnSpc>
              <a:spcPct val="90000"/>
            </a:lnSpc>
            <a:spcBef>
              <a:spcPct val="0"/>
            </a:spcBef>
            <a:spcAft>
              <a:spcPct val="35000"/>
            </a:spcAft>
          </a:pPr>
          <a:r>
            <a:rPr lang="en-US" sz="1600" kern="1200" dirty="0" smtClean="0"/>
            <a:t>Identification of RDS interview and multiplier sites</a:t>
          </a:r>
          <a:endParaRPr lang="en-US" sz="1600" kern="1200" dirty="0"/>
        </a:p>
      </dsp:txBody>
      <dsp:txXfrm>
        <a:off x="6825853" y="2648591"/>
        <a:ext cx="3410426" cy="589713"/>
      </dsp:txXfrm>
    </dsp:sp>
    <dsp:sp modelId="{0D73EF3A-C694-4E73-8F2F-F5EE8A416D0B}">
      <dsp:nvSpPr>
        <dsp:cNvPr id="0" name=""/>
        <dsp:cNvSpPr/>
      </dsp:nvSpPr>
      <dsp:spPr>
        <a:xfrm rot="10800000">
          <a:off x="0" y="0"/>
          <a:ext cx="10241280" cy="1972285"/>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t>State-level consultation</a:t>
          </a:r>
          <a:endParaRPr lang="en-US" sz="2000" b="1" kern="1200" dirty="0"/>
        </a:p>
      </dsp:txBody>
      <dsp:txXfrm rot="-10800000">
        <a:off x="0" y="0"/>
        <a:ext cx="10241280" cy="692272"/>
      </dsp:txXfrm>
    </dsp:sp>
    <dsp:sp modelId="{43A1D3E6-648D-44A6-977D-D075387F0ABB}">
      <dsp:nvSpPr>
        <dsp:cNvPr id="0" name=""/>
        <dsp:cNvSpPr/>
      </dsp:nvSpPr>
      <dsp:spPr>
        <a:xfrm>
          <a:off x="0" y="695541"/>
          <a:ext cx="5120639" cy="58971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rtl="0">
            <a:lnSpc>
              <a:spcPct val="90000"/>
            </a:lnSpc>
            <a:spcBef>
              <a:spcPct val="0"/>
            </a:spcBef>
            <a:spcAft>
              <a:spcPct val="35000"/>
            </a:spcAft>
          </a:pPr>
          <a:r>
            <a:rPr lang="en-US" sz="1800" kern="1200" smtClean="0"/>
            <a:t>Support from concerned departments</a:t>
          </a:r>
          <a:endParaRPr lang="en-US" sz="1800" kern="1200"/>
        </a:p>
      </dsp:txBody>
      <dsp:txXfrm>
        <a:off x="0" y="695541"/>
        <a:ext cx="5120639" cy="589713"/>
      </dsp:txXfrm>
    </dsp:sp>
    <dsp:sp modelId="{51CB8E58-0F43-463C-8CEB-65BE839C11CC}">
      <dsp:nvSpPr>
        <dsp:cNvPr id="0" name=""/>
        <dsp:cNvSpPr/>
      </dsp:nvSpPr>
      <dsp:spPr>
        <a:xfrm>
          <a:off x="5120640" y="695541"/>
          <a:ext cx="5120639" cy="58971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rtl="0">
            <a:lnSpc>
              <a:spcPct val="90000"/>
            </a:lnSpc>
            <a:spcBef>
              <a:spcPct val="0"/>
            </a:spcBef>
            <a:spcAft>
              <a:spcPct val="35000"/>
            </a:spcAft>
          </a:pPr>
          <a:r>
            <a:rPr lang="en-US" sz="1800" kern="1200" smtClean="0"/>
            <a:t>Information to concerned districts</a:t>
          </a:r>
          <a:endParaRPr lang="en-US" sz="1800" kern="1200"/>
        </a:p>
      </dsp:txBody>
      <dsp:txXfrm>
        <a:off x="5120640" y="695541"/>
        <a:ext cx="5120639" cy="589713"/>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FD84A5-0746-421A-BD3B-08900CC97453}" type="datetimeFigureOut">
              <a:rPr lang="en-US" smtClean="0"/>
              <a:pPr/>
              <a:t>10-Jan-18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7EC31C-5AA1-40CD-BC8F-CFCA53ED1C21}" type="slidenum">
              <a:rPr lang="en-US" smtClean="0"/>
              <a:pPr/>
              <a:t>‹#›</a:t>
            </a:fld>
            <a:endParaRPr lang="en-US"/>
          </a:p>
        </p:txBody>
      </p:sp>
    </p:spTree>
    <p:extLst>
      <p:ext uri="{BB962C8B-B14F-4D97-AF65-F5344CB8AC3E}">
        <p14:creationId xmlns:p14="http://schemas.microsoft.com/office/powerpoint/2010/main" val="1935655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1CA274-F1DD-45D2-AD79-2E4E20D155E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133528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HHS</a:t>
            </a:r>
            <a:r>
              <a:rPr lang="en-US" b="1" baseline="0" dirty="0" smtClean="0"/>
              <a:t> Form 1 should be discussed along with other formats on Day 5 of training (after field visit).</a:t>
            </a:r>
            <a:endParaRPr lang="en-US" b="1" dirty="0"/>
          </a:p>
        </p:txBody>
      </p:sp>
      <p:sp>
        <p:nvSpPr>
          <p:cNvPr id="4" name="Slide Number Placeholder 3"/>
          <p:cNvSpPr>
            <a:spLocks noGrp="1"/>
          </p:cNvSpPr>
          <p:nvPr>
            <p:ph type="sldNum" sz="quarter" idx="10"/>
          </p:nvPr>
        </p:nvSpPr>
        <p:spPr/>
        <p:txBody>
          <a:bodyPr/>
          <a:lstStyle/>
          <a:p>
            <a:fld id="{EB7EC31C-5AA1-40CD-BC8F-CFCA53ED1C21}" type="slidenum">
              <a:rPr lang="en-US" smtClean="0"/>
              <a:pPr/>
              <a:t>24</a:t>
            </a:fld>
            <a:endParaRPr lang="en-US"/>
          </a:p>
        </p:txBody>
      </p:sp>
    </p:spTree>
    <p:extLst>
      <p:ext uri="{BB962C8B-B14F-4D97-AF65-F5344CB8AC3E}">
        <p14:creationId xmlns:p14="http://schemas.microsoft.com/office/powerpoint/2010/main" val="2407557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NOTE: This is a DESK REVIEW which is to be done by District Supervisors for all PSUs. This should not be confused</a:t>
            </a:r>
            <a:r>
              <a:rPr lang="en-US" sz="1200" b="1" baseline="0" dirty="0" smtClean="0"/>
              <a:t> with </a:t>
            </a:r>
            <a:r>
              <a:rPr lang="en-US" sz="1200" b="1" dirty="0" smtClean="0"/>
              <a:t>the ON-SITE VERIFICATION to be performed for selected PSUs (to be discussed in another session).</a:t>
            </a:r>
          </a:p>
        </p:txBody>
      </p:sp>
      <p:sp>
        <p:nvSpPr>
          <p:cNvPr id="4" name="Slide Number Placeholder 3"/>
          <p:cNvSpPr>
            <a:spLocks noGrp="1"/>
          </p:cNvSpPr>
          <p:nvPr>
            <p:ph type="sldNum" sz="quarter" idx="10"/>
          </p:nvPr>
        </p:nvSpPr>
        <p:spPr/>
        <p:txBody>
          <a:bodyPr/>
          <a:lstStyle/>
          <a:p>
            <a:fld id="{EB7EC31C-5AA1-40CD-BC8F-CFCA53ED1C21}" type="slidenum">
              <a:rPr lang="en-US" smtClean="0"/>
              <a:pPr/>
              <a:t>32</a:t>
            </a:fld>
            <a:endParaRPr lang="en-US"/>
          </a:p>
        </p:txBody>
      </p:sp>
    </p:spTree>
    <p:extLst>
      <p:ext uri="{BB962C8B-B14F-4D97-AF65-F5344CB8AC3E}">
        <p14:creationId xmlns:p14="http://schemas.microsoft.com/office/powerpoint/2010/main" val="736839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4120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1971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521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882E3B-90F1-4D29-90D2-40B8B61B5AD5}"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3377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171648"/>
            <a:ext cx="121920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620">
              <a:solidFill>
                <a:prstClr val="white"/>
              </a:solidFill>
            </a:endParaRPr>
          </a:p>
        </p:txBody>
      </p:sp>
      <p:sp>
        <p:nvSpPr>
          <p:cNvPr id="2" name="Title 1"/>
          <p:cNvSpPr>
            <a:spLocks noGrp="1"/>
          </p:cNvSpPr>
          <p:nvPr>
            <p:ph type="title"/>
          </p:nvPr>
        </p:nvSpPr>
        <p:spPr>
          <a:xfrm>
            <a:off x="838200" y="19291"/>
            <a:ext cx="10515600" cy="1163430"/>
          </a:xfrm>
        </p:spPr>
        <p:txBody>
          <a:bodyPr>
            <a:normAutofit/>
          </a:bodyPr>
          <a:lstStyle>
            <a:lvl1pPr algn="ctr">
              <a:defRPr sz="336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463041"/>
            <a:ext cx="10515600" cy="4776394"/>
          </a:xfrm>
        </p:spPr>
        <p:txBody>
          <a:bodyPr>
            <a:normAutofit/>
          </a:bodyPr>
          <a:lstStyle>
            <a:lvl1pPr>
              <a:defRPr sz="2880">
                <a:latin typeface="Cambria" panose="02040503050406030204" pitchFamily="18" charset="0"/>
              </a:defRPr>
            </a:lvl1pPr>
            <a:lvl2pPr>
              <a:defRPr sz="2400">
                <a:latin typeface="Cambria" panose="02040503050406030204" pitchFamily="18" charset="0"/>
              </a:defRPr>
            </a:lvl2pPr>
            <a:lvl3pPr>
              <a:defRPr sz="2160">
                <a:latin typeface="Cambria" panose="02040503050406030204" pitchFamily="18" charset="0"/>
              </a:defRPr>
            </a:lvl3pPr>
            <a:lvl4pPr>
              <a:defRPr sz="1920">
                <a:latin typeface="Cambria" panose="02040503050406030204" pitchFamily="18" charset="0"/>
              </a:defRPr>
            </a:lvl4pPr>
            <a:lvl5pPr>
              <a:defRPr sz="1920">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838200" y="6451887"/>
            <a:ext cx="2743200" cy="365125"/>
          </a:xfrm>
        </p:spPr>
        <p:txBody>
          <a:bodyPr/>
          <a:lstStyle>
            <a:lvl1pPr>
              <a:defRPr b="1">
                <a:solidFill>
                  <a:schemeClr val="bg1">
                    <a:lumMod val="85000"/>
                  </a:schemeClr>
                </a:solidFill>
              </a:defRPr>
            </a:lvl1pPr>
          </a:lstStyle>
          <a:p>
            <a:fld id="{4D8F2104-1B66-4C2C-901B-669A81073EB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7"/>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7"/>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20120" cy="1577695"/>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70035" y="129092"/>
            <a:ext cx="1238383" cy="932753"/>
          </a:xfrm>
          <a:prstGeom prst="rect">
            <a:avLst/>
          </a:prstGeom>
          <a:noFill/>
        </p:spPr>
      </p:pic>
    </p:spTree>
    <p:extLst>
      <p:ext uri="{BB962C8B-B14F-4D97-AF65-F5344CB8AC3E}">
        <p14:creationId xmlns:p14="http://schemas.microsoft.com/office/powerpoint/2010/main" val="38592289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4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540130-0BB4-44B7-8542-D08EE6EA6671}"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8808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D09600-B009-4B2A-98E3-DCDCA00E750E}"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8292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smtClean="0"/>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smtClean="0"/>
              <a:t>Click to edit Master text styles</a:t>
            </a:r>
          </a:p>
        </p:txBody>
      </p:sp>
      <p:sp>
        <p:nvSpPr>
          <p:cNvPr id="6" name="Content Placeholder 5"/>
          <p:cNvSpPr>
            <a:spLocks noGrp="1"/>
          </p:cNvSpPr>
          <p:nvPr>
            <p:ph sz="quarter" idx="4"/>
          </p:nvPr>
        </p:nvSpPr>
        <p:spPr>
          <a:xfrm>
            <a:off x="6172201" y="2505076"/>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D14838-0008-4AC9-9052-01A39C5C89B8}" type="datetime1">
              <a:rPr lang="en-US" smtClean="0">
                <a:solidFill>
                  <a:prstClr val="black">
                    <a:tint val="75000"/>
                  </a:prstClr>
                </a:solidFill>
              </a:r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6220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05BDDF-AB01-4F6E-A940-861A26AFBD49}" type="datetime1">
              <a:rPr lang="en-US" smtClean="0">
                <a:solidFill>
                  <a:prstClr val="black">
                    <a:tint val="75000"/>
                  </a:prstClr>
                </a:solidFill>
              </a:r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127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E01D3-580B-4AC8-BB17-46EE8423F5A7}" type="datetime1">
              <a:rPr lang="en-US" smtClean="0">
                <a:solidFill>
                  <a:prstClr val="black">
                    <a:tint val="75000"/>
                  </a:prstClr>
                </a:solidFill>
              </a:r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0874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0B3003-9D55-455B-B2C9-C3CFEA131148}"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548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2128609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4A9F51-9817-4BFA-91E4-1AE7253D466F}"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705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77AC96-A97B-452E-8DDD-8463317DF6F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6439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A361E5-B7A8-4544-9FA3-7A7C984AF09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485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3985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2"/>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endParaRPr>
          </a:p>
        </p:txBody>
      </p:sp>
      <p:sp>
        <p:nvSpPr>
          <p:cNvPr id="2" name="Title 1"/>
          <p:cNvSpPr>
            <a:spLocks noGrp="1"/>
          </p:cNvSpPr>
          <p:nvPr>
            <p:ph type="title"/>
          </p:nvPr>
        </p:nvSpPr>
        <p:spPr>
          <a:xfrm>
            <a:off x="838200" y="40806"/>
            <a:ext cx="10515600" cy="1163431"/>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4"/>
            <a:ext cx="10515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7"/>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7"/>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7"/>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2" y="95945"/>
            <a:ext cx="1238383" cy="1066800"/>
          </a:xfrm>
          <a:prstGeom prst="rect">
            <a:avLst/>
          </a:prstGeom>
          <a:noFill/>
        </p:spPr>
      </p:pic>
    </p:spTree>
    <p:extLst>
      <p:ext uri="{BB962C8B-B14F-4D97-AF65-F5344CB8AC3E}">
        <p14:creationId xmlns:p14="http://schemas.microsoft.com/office/powerpoint/2010/main" val="3145951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7285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936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59822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22077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4244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30632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06124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3415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977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214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9169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36941780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86147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86771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82359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433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36580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3981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430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80732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5027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10-Jan-18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6114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t>10-Jan-18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3337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t>10-Jan-18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181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t>10-Jan-18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1968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9842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t>10-Jan-18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725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0568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22960"/>
            <a:fld id="{A9C21C1F-6E18-461A-95DC-19FCD46E4CDF}" type="datetime1">
              <a:rPr lang="en-US" smtClean="0">
                <a:solidFill>
                  <a:prstClr val="black">
                    <a:tint val="75000"/>
                  </a:prstClr>
                </a:solidFill>
              </a:rPr>
              <a:t>10-Jan-18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22960"/>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22960"/>
            <a:fld id="{FE3544B5-BB55-4033-9598-A7D231231CFB}" type="slidenum">
              <a:rPr lang="en-US" smtClean="0">
                <a:solidFill>
                  <a:prstClr val="black">
                    <a:tint val="75000"/>
                  </a:prstClr>
                </a:solidFill>
              </a:rPr>
              <a:pPr defTabSz="822960"/>
              <a:t>‹#›</a:t>
            </a:fld>
            <a:endParaRPr lang="en-US">
              <a:solidFill>
                <a:prstClr val="black">
                  <a:tint val="75000"/>
                </a:prstClr>
              </a:solidFill>
            </a:endParaRPr>
          </a:p>
        </p:txBody>
      </p:sp>
    </p:spTree>
    <p:extLst>
      <p:ext uri="{BB962C8B-B14F-4D97-AF65-F5344CB8AC3E}">
        <p14:creationId xmlns:p14="http://schemas.microsoft.com/office/powerpoint/2010/main" val="30432857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defRPr>
            </a:lvl1pPr>
          </a:lstStyle>
          <a:p>
            <a:pPr defTabSz="914377"/>
            <a:fld id="{B11AD011-854A-45D6-81A7-39B991BF4059}" type="datetime1">
              <a:rPr lang="en-US" smtClean="0">
                <a:solidFill>
                  <a:prstClr val="black">
                    <a:tint val="75000"/>
                  </a:prstClr>
                </a:solidFill>
                <a:cs typeface="Arial" charset="0"/>
              </a:rPr>
              <a:pPr defTabSz="914377"/>
              <a:t>10-Jan-18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defRPr>
            </a:lvl1pPr>
          </a:lstStyle>
          <a:p>
            <a:pPr defTabSz="914377"/>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defRPr>
            </a:lvl1pPr>
          </a:lstStyle>
          <a:p>
            <a:pPr defTabSz="914377"/>
            <a:fld id="{FE3544B5-BB55-4033-9598-A7D231231CFB}" type="slidenum">
              <a:rPr lang="en-US" smtClean="0">
                <a:solidFill>
                  <a:prstClr val="black">
                    <a:tint val="75000"/>
                  </a:prstClr>
                </a:solidFill>
                <a:cs typeface="Arial" charset="0"/>
              </a:rPr>
              <a:pPr defTabSz="914377"/>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1518300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cs typeface="Arial" charset="0"/>
              </a:rPr>
              <a:pPr/>
              <a:t>10-Jan-18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324916955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2" name="Rectangle 21"/>
          <p:cNvSpPr/>
          <p:nvPr/>
        </p:nvSpPr>
        <p:spPr>
          <a:xfrm>
            <a:off x="-1" y="1231870"/>
            <a:ext cx="12187997" cy="4986650"/>
          </a:xfrm>
          <a:prstGeom prst="rect">
            <a:avLst/>
          </a:prstGeom>
          <a:solidFill>
            <a:srgbClr val="15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961367" y="5580272"/>
            <a:ext cx="11226635" cy="1107752"/>
          </a:xfrm>
          <a:prstGeom prst="rect">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5" name="Subtitle 4"/>
          <p:cNvSpPr>
            <a:spLocks noGrp="1"/>
          </p:cNvSpPr>
          <p:nvPr>
            <p:ph type="subTitle" idx="1"/>
          </p:nvPr>
        </p:nvSpPr>
        <p:spPr>
          <a:xfrm>
            <a:off x="838200" y="2588822"/>
            <a:ext cx="8536770" cy="2059378"/>
          </a:xfrm>
        </p:spPr>
        <p:txBody>
          <a:bodyPr>
            <a:noAutofit/>
          </a:bodyPr>
          <a:lstStyle/>
          <a:p>
            <a:pPr algn="l">
              <a:lnSpc>
                <a:spcPct val="100000"/>
              </a:lnSpc>
              <a:spcBef>
                <a:spcPts val="200"/>
              </a:spcBef>
            </a:pPr>
            <a:r>
              <a:rPr lang="en-US" sz="32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Session 7:</a:t>
            </a:r>
          </a:p>
          <a:p>
            <a:pPr algn="l">
              <a:lnSpc>
                <a:spcPct val="100000"/>
              </a:lnSpc>
              <a:spcBef>
                <a:spcPts val="200"/>
              </a:spcBef>
            </a:pPr>
            <a:r>
              <a:rPr lang="en-US" sz="36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HHS SURVEY – KEY OPERATIONAL ASPECTS (Part 1)</a:t>
            </a:r>
            <a:endParaRPr lang="en-US" sz="3600" dirty="0">
              <a:solidFill>
                <a:schemeClr val="bg1">
                  <a:lumMod val="95000"/>
                </a:schemeClr>
              </a:solidFill>
              <a:effectLst>
                <a:glow rad="63500">
                  <a:schemeClr val="accent5">
                    <a:satMod val="175000"/>
                    <a:alpha val="40000"/>
                  </a:schemeClr>
                </a:glow>
                <a:outerShdw blurRad="38100" dist="25400" dir="5400000" algn="ctr" rotWithShape="0">
                  <a:srgbClr val="6E747A">
                    <a:alpha val="43000"/>
                  </a:srgbClr>
                </a:outerShdw>
              </a:effectLst>
            </a:endParaRPr>
          </a:p>
        </p:txBody>
      </p:sp>
      <p:sp>
        <p:nvSpPr>
          <p:cNvPr id="9" name="Rectangle 8"/>
          <p:cNvSpPr/>
          <p:nvPr/>
        </p:nvSpPr>
        <p:spPr>
          <a:xfrm>
            <a:off x="2303081" y="5849351"/>
            <a:ext cx="3053779" cy="646331"/>
          </a:xfrm>
          <a:prstGeom prst="rect">
            <a:avLst/>
          </a:prstGeom>
        </p:spPr>
        <p:txBody>
          <a:bodyPr wrap="square">
            <a:spAutoFit/>
          </a:bodyPr>
          <a:lstStyle/>
          <a:p>
            <a:r>
              <a:rPr lang="en-US" sz="1200" b="1" dirty="0">
                <a:solidFill>
                  <a:srgbClr val="574427"/>
                </a:solidFill>
                <a:cs typeface="Arial" charset="0"/>
              </a:rPr>
              <a:t>National Drug Dependence Treatment Centre (NDDTC) </a:t>
            </a:r>
            <a:br>
              <a:rPr lang="en-US" sz="1200" b="1" dirty="0">
                <a:solidFill>
                  <a:srgbClr val="574427"/>
                </a:solidFill>
                <a:cs typeface="Arial" charset="0"/>
              </a:rPr>
            </a:br>
            <a:r>
              <a:rPr lang="en-US" sz="1200" b="1" dirty="0">
                <a:solidFill>
                  <a:srgbClr val="574427"/>
                </a:solidFill>
                <a:cs typeface="Arial" charset="0"/>
              </a:rPr>
              <a:t>AIIMS, New Delhi</a:t>
            </a:r>
          </a:p>
        </p:txBody>
      </p:sp>
      <p:sp>
        <p:nvSpPr>
          <p:cNvPr id="11" name="Rectangle 10"/>
          <p:cNvSpPr/>
          <p:nvPr/>
        </p:nvSpPr>
        <p:spPr>
          <a:xfrm>
            <a:off x="959156" y="406844"/>
            <a:ext cx="3384244" cy="523220"/>
          </a:xfrm>
          <a:prstGeom prst="rect">
            <a:avLst/>
          </a:prstGeom>
        </p:spPr>
        <p:txBody>
          <a:bodyPr wrap="square">
            <a:spAutoFit/>
          </a:bodyPr>
          <a:lstStyle/>
          <a:p>
            <a:r>
              <a:rPr lang="en-US" sz="1400" b="1" dirty="0">
                <a:solidFill>
                  <a:prstClr val="white"/>
                </a:solidFill>
                <a:cs typeface="Arial" charset="0"/>
              </a:rPr>
              <a:t>Ministry of Social Justice &amp; Empowerment,</a:t>
            </a:r>
          </a:p>
          <a:p>
            <a:r>
              <a:rPr lang="en-US" sz="1400" b="1" dirty="0">
                <a:solidFill>
                  <a:prstClr val="white"/>
                </a:solidFill>
                <a:cs typeface="Arial" charset="0"/>
              </a:rPr>
              <a:t>Government of India</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477" y="205994"/>
            <a:ext cx="484890" cy="824313"/>
          </a:xfrm>
          <a:prstGeom prst="rect">
            <a:avLst/>
          </a:prstGeom>
        </p:spPr>
      </p:pic>
      <p:pic>
        <p:nvPicPr>
          <p:cNvPr id="7" name="Picture 6"/>
          <p:cNvPicPr>
            <a:picLocks noChangeAspect="1"/>
          </p:cNvPicPr>
          <p:nvPr/>
        </p:nvPicPr>
        <p:blipFill rotWithShape="1">
          <a:blip r:embed="rId4" cstate="print"/>
          <a:srcRect l="24663" r="7949"/>
          <a:stretch/>
        </p:blipFill>
        <p:spPr>
          <a:xfrm>
            <a:off x="9374983" y="838200"/>
            <a:ext cx="2813006" cy="5397706"/>
          </a:xfrm>
          <a:prstGeom prst="rect">
            <a:avLst/>
          </a:prstGeom>
        </p:spPr>
      </p:pic>
      <p:sp>
        <p:nvSpPr>
          <p:cNvPr id="19" name="Rectangle 18"/>
          <p:cNvSpPr/>
          <p:nvPr/>
        </p:nvSpPr>
        <p:spPr>
          <a:xfrm>
            <a:off x="1744835" y="1231232"/>
            <a:ext cx="8237365" cy="656462"/>
          </a:xfrm>
          <a:prstGeom prst="rect">
            <a:avLst/>
          </a:prstGeom>
        </p:spPr>
        <p:txBody>
          <a:bodyPr wrap="square">
            <a:spAutoFit/>
          </a:bodyPr>
          <a:lstStyle/>
          <a:p>
            <a:pPr algn="ctr">
              <a:lnSpc>
                <a:spcPct val="150000"/>
              </a:lnSpc>
            </a:pPr>
            <a:r>
              <a:rPr lang="en-US" sz="28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State-level Training on Household Survey</a:t>
            </a:r>
          </a:p>
        </p:txBody>
      </p:sp>
      <p:sp>
        <p:nvSpPr>
          <p:cNvPr id="20" name="Title 19"/>
          <p:cNvSpPr>
            <a:spLocks noGrp="1"/>
          </p:cNvSpPr>
          <p:nvPr>
            <p:ph type="ctrTitle"/>
          </p:nvPr>
        </p:nvSpPr>
        <p:spPr>
          <a:xfrm>
            <a:off x="6781800" y="311607"/>
            <a:ext cx="5061857" cy="707886"/>
          </a:xfrm>
          <a:prstGeom prst="rect">
            <a:avLst/>
          </a:prstGeom>
        </p:spPr>
        <p:txBody>
          <a:bodyPr wrap="square">
            <a:spAutoFit/>
          </a:bodyPr>
          <a:lstStyle/>
          <a:p>
            <a:pPr algn="r">
              <a:lnSpc>
                <a:spcPct val="100000"/>
              </a:lnSpc>
            </a:pP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National Survey on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Extent </a:t>
            </a: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and Pattern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of Substance Use in India</a:t>
            </a:r>
            <a:endParaRPr lang="en-US" sz="2000" b="1" dirty="0">
              <a:ln w="0"/>
              <a:solidFill>
                <a:schemeClr val="bg1"/>
              </a:solidFill>
              <a:effectLst>
                <a:outerShdw blurRad="38100" dist="38100" dir="2700000" algn="tl">
                  <a:srgbClr val="000000">
                    <a:alpha val="43137"/>
                  </a:srgbClr>
                </a:outerShdw>
              </a:effectLst>
              <a:latin typeface="ArcherPro Semibold" panose="02000000000000000000" charset="0"/>
              <a:ea typeface="+mn-ea"/>
              <a:cs typeface="+mn-cs"/>
            </a:endParaRPr>
          </a:p>
        </p:txBody>
      </p:sp>
      <p:pic>
        <p:nvPicPr>
          <p:cNvPr id="27" name="Picture 2" descr="C:\Users\acer\Documents\ALOK DATA\NDDTC-DEPT\All_India_Institute_of_Medical_Sciences_(Logo).jpg"/>
          <p:cNvPicPr>
            <a:picLocks noChangeAspect="1" noChangeArrowheads="1"/>
          </p:cNvPicPr>
          <p:nvPr/>
        </p:nvPicPr>
        <p:blipFill>
          <a:blip r:embed="rId5" cstate="print"/>
          <a:srcRect/>
          <a:stretch>
            <a:fillRect/>
          </a:stretch>
        </p:blipFill>
        <p:spPr bwMode="auto">
          <a:xfrm>
            <a:off x="1447800" y="5674351"/>
            <a:ext cx="809325" cy="907530"/>
          </a:xfrm>
          <a:prstGeom prst="rect">
            <a:avLst/>
          </a:prstGeom>
          <a:noFill/>
        </p:spPr>
      </p:pic>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1</a:t>
            </a:fld>
            <a:endParaRPr lang="en-US">
              <a:solidFill>
                <a:prstClr val="black">
                  <a:tint val="75000"/>
                </a:prstClr>
              </a:solidFill>
            </a:endParaRPr>
          </a:p>
        </p:txBody>
      </p:sp>
      <p:pic>
        <p:nvPicPr>
          <p:cNvPr id="1026" name="Picture 2" descr="SPYM"/>
          <p:cNvPicPr>
            <a:picLocks noChangeAspect="1" noChangeArrowheads="1"/>
          </p:cNvPicPr>
          <p:nvPr/>
        </p:nvPicPr>
        <p:blipFill rotWithShape="1">
          <a:blip r:embed="rId6">
            <a:extLst>
              <a:ext uri="{28A0092B-C50C-407E-A947-70E740481C1C}">
                <a14:useLocalDpi xmlns:a14="http://schemas.microsoft.com/office/drawing/2010/main" val="0"/>
              </a:ext>
            </a:extLst>
          </a:blip>
          <a:srcRect l="26728" r="29370" b="24712"/>
          <a:stretch/>
        </p:blipFill>
        <p:spPr bwMode="auto">
          <a:xfrm>
            <a:off x="6172200" y="5810562"/>
            <a:ext cx="1371600" cy="62388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7609913" y="5891464"/>
            <a:ext cx="3053779" cy="461665"/>
          </a:xfrm>
          <a:prstGeom prst="rect">
            <a:avLst/>
          </a:prstGeom>
        </p:spPr>
        <p:txBody>
          <a:bodyPr wrap="square">
            <a:spAutoFit/>
          </a:bodyPr>
          <a:lstStyle/>
          <a:p>
            <a:r>
              <a:rPr lang="en-US" sz="1200" b="1" dirty="0" smtClean="0">
                <a:solidFill>
                  <a:srgbClr val="574427"/>
                </a:solidFill>
                <a:cs typeface="Arial" charset="0"/>
              </a:rPr>
              <a:t>Society for Promotion of Youth &amp; Masses, </a:t>
            </a:r>
            <a:r>
              <a:rPr lang="en-US" sz="1200" b="1" dirty="0">
                <a:solidFill>
                  <a:srgbClr val="574427"/>
                </a:solidFill>
                <a:cs typeface="Arial" charset="0"/>
              </a:rPr>
              <a:t>New Delhi</a:t>
            </a:r>
          </a:p>
        </p:txBody>
      </p:sp>
    </p:spTree>
    <p:extLst>
      <p:ext uri="{BB962C8B-B14F-4D97-AF65-F5344CB8AC3E}">
        <p14:creationId xmlns:p14="http://schemas.microsoft.com/office/powerpoint/2010/main" val="27928795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Sample Survey in NDUS</a:t>
            </a:r>
          </a:p>
        </p:txBody>
      </p:sp>
      <p:sp>
        <p:nvSpPr>
          <p:cNvPr id="3" name="Content Placeholder 2"/>
          <p:cNvSpPr>
            <a:spLocks noGrp="1"/>
          </p:cNvSpPr>
          <p:nvPr>
            <p:ph idx="1"/>
          </p:nvPr>
        </p:nvSpPr>
        <p:spPr/>
        <p:txBody>
          <a:bodyPr>
            <a:normAutofit fontScale="92500"/>
          </a:bodyPr>
          <a:lstStyle/>
          <a:p>
            <a:r>
              <a:rPr lang="en-US" sz="2800" dirty="0" smtClean="0"/>
              <a:t>Team of two interviewers to visit each household</a:t>
            </a:r>
          </a:p>
          <a:p>
            <a:pPr lvl="1"/>
            <a:r>
              <a:rPr lang="en-US" dirty="0" smtClean="0"/>
              <a:t>One Male and One female interviewer</a:t>
            </a:r>
          </a:p>
          <a:p>
            <a:r>
              <a:rPr lang="en-US" sz="2800" dirty="0" smtClean="0"/>
              <a:t>People will be interviewed within the households or at a safe place within the community</a:t>
            </a:r>
          </a:p>
          <a:p>
            <a:r>
              <a:rPr lang="en-US" sz="2800" dirty="0" smtClean="0"/>
              <a:t>Number of teams per state – 13 to 18</a:t>
            </a:r>
          </a:p>
          <a:p>
            <a:r>
              <a:rPr lang="en-US" sz="2800" b="1" dirty="0" smtClean="0"/>
              <a:t>All household interviews to be completed in about 75 days after the HHS training</a:t>
            </a:r>
          </a:p>
          <a:p>
            <a:r>
              <a:rPr lang="en-US" sz="2800" dirty="0" smtClean="0"/>
              <a:t>Data will be collected directly on survey software by use of touch-screen tablets</a:t>
            </a:r>
          </a:p>
          <a:p>
            <a:r>
              <a:rPr lang="en-US" sz="2800" dirty="0" smtClean="0"/>
              <a:t>Data will be revalidated by research staff of collaborating medical institutes</a:t>
            </a:r>
          </a:p>
        </p:txBody>
      </p:sp>
      <p:sp>
        <p:nvSpPr>
          <p:cNvPr id="4" name="Date Placeholder 3"/>
          <p:cNvSpPr>
            <a:spLocks noGrp="1"/>
          </p:cNvSpPr>
          <p:nvPr>
            <p:ph type="dt" sz="half" idx="10"/>
          </p:nvPr>
        </p:nvSpPr>
        <p:spPr/>
        <p:txBody>
          <a:bodyPr/>
          <a:lstStyle/>
          <a:p>
            <a:fld id="{4D8F2104-1B66-4C2C-901B-669A81073EB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269937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Human Resource for Implementation</a:t>
            </a:r>
            <a:endParaRPr lang="en-US" sz="36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93936917"/>
              </p:ext>
            </p:extLst>
          </p:nvPr>
        </p:nvGraphicFramePr>
        <p:xfrm>
          <a:off x="205740" y="1525588"/>
          <a:ext cx="11148060" cy="48409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7258050" y="1610981"/>
            <a:ext cx="2114550" cy="902970"/>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Regional Technical Officers / Assistants</a:t>
            </a:r>
            <a:endParaRPr lang="en-US" dirty="0"/>
          </a:p>
        </p:txBody>
      </p:sp>
      <p:sp>
        <p:nvSpPr>
          <p:cNvPr id="5" name="Date Placeholder 4"/>
          <p:cNvSpPr>
            <a:spLocks noGrp="1"/>
          </p:cNvSpPr>
          <p:nvPr>
            <p:ph type="dt" sz="half" idx="10"/>
          </p:nvPr>
        </p:nvSpPr>
        <p:spPr/>
        <p:txBody>
          <a:bodyPr/>
          <a:lstStyle/>
          <a:p>
            <a:fld id="{651049B3-F93C-4259-BA21-97545741AD77}" type="datetime1">
              <a:rPr lang="en-US" smtClean="0">
                <a:solidFill>
                  <a:prstClr val="white">
                    <a:lumMod val="85000"/>
                  </a:prstClr>
                </a:solidFill>
              </a:rPr>
              <a:t>10-Jan-18</a:t>
            </a:fld>
            <a:endParaRPr lang="en-US" dirty="0">
              <a:solidFill>
                <a:prstClr val="white">
                  <a:lumMod val="85000"/>
                </a:prstClr>
              </a:solidFill>
            </a:endParaRPr>
          </a:p>
        </p:txBody>
      </p:sp>
      <p:sp>
        <p:nvSpPr>
          <p:cNvPr id="6" name="Footer Placeholder 5"/>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7" name="Slide Number Placeholder 6"/>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
        <p:nvSpPr>
          <p:cNvPr id="8" name="TextBox 7"/>
          <p:cNvSpPr txBox="1"/>
          <p:nvPr/>
        </p:nvSpPr>
        <p:spPr>
          <a:xfrm>
            <a:off x="9726930" y="1725930"/>
            <a:ext cx="1485900" cy="707886"/>
          </a:xfrm>
          <a:prstGeom prst="rect">
            <a:avLst/>
          </a:prstGeom>
          <a:noFill/>
        </p:spPr>
        <p:txBody>
          <a:bodyPr wrap="square" rtlCol="0">
            <a:spAutoFit/>
          </a:bodyPr>
          <a:lstStyle/>
          <a:p>
            <a:pPr algn="ctr"/>
            <a:r>
              <a:rPr lang="en-US" sz="2000" b="1" dirty="0" smtClean="0"/>
              <a:t>Medical Institutes</a:t>
            </a:r>
            <a:endParaRPr lang="en-US" sz="2000" b="1" dirty="0"/>
          </a:p>
        </p:txBody>
      </p:sp>
    </p:spTree>
    <p:extLst>
      <p:ext uri="{BB962C8B-B14F-4D97-AF65-F5344CB8AC3E}">
        <p14:creationId xmlns:p14="http://schemas.microsoft.com/office/powerpoint/2010/main" val="46413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A998057-040A-48EB-B48B-F85EC54A857A}"/>
                                            </p:graphicEl>
                                          </p:spTgt>
                                        </p:tgtEl>
                                        <p:attrNameLst>
                                          <p:attrName>style.visibility</p:attrName>
                                        </p:attrNameLst>
                                      </p:cBhvr>
                                      <p:to>
                                        <p:strVal val="visible"/>
                                      </p:to>
                                    </p:set>
                                    <p:animEffect transition="in" filter="fade">
                                      <p:cBhvr>
                                        <p:cTn id="7" dur="500"/>
                                        <p:tgtEl>
                                          <p:spTgt spid="4">
                                            <p:graphicEl>
                                              <a:dgm id="{DA998057-040A-48EB-B48B-F85EC54A857A}"/>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3F015171-FC86-47A8-8FCF-0CD72A73E0C1}"/>
                                            </p:graphicEl>
                                          </p:spTgt>
                                        </p:tgtEl>
                                        <p:attrNameLst>
                                          <p:attrName>style.visibility</p:attrName>
                                        </p:attrNameLst>
                                      </p:cBhvr>
                                      <p:to>
                                        <p:strVal val="visible"/>
                                      </p:to>
                                    </p:set>
                                    <p:animEffect transition="in" filter="fade">
                                      <p:cBhvr>
                                        <p:cTn id="10" dur="500"/>
                                        <p:tgtEl>
                                          <p:spTgt spid="4">
                                            <p:graphicEl>
                                              <a:dgm id="{3F015171-FC86-47A8-8FCF-0CD72A73E0C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A65AB9A7-9228-4D9C-A18E-2DBB56A31EE5}"/>
                                            </p:graphicEl>
                                          </p:spTgt>
                                        </p:tgtEl>
                                        <p:attrNameLst>
                                          <p:attrName>style.visibility</p:attrName>
                                        </p:attrNameLst>
                                      </p:cBhvr>
                                      <p:to>
                                        <p:strVal val="visible"/>
                                      </p:to>
                                    </p:set>
                                    <p:animEffect transition="in" filter="fade">
                                      <p:cBhvr>
                                        <p:cTn id="13" dur="500"/>
                                        <p:tgtEl>
                                          <p:spTgt spid="4">
                                            <p:graphicEl>
                                              <a:dgm id="{A65AB9A7-9228-4D9C-A18E-2DBB56A31EE5}"/>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1C73E8BE-5DA6-4466-81A9-FF19B6D9830B}"/>
                                            </p:graphicEl>
                                          </p:spTgt>
                                        </p:tgtEl>
                                        <p:attrNameLst>
                                          <p:attrName>style.visibility</p:attrName>
                                        </p:attrNameLst>
                                      </p:cBhvr>
                                      <p:to>
                                        <p:strVal val="visible"/>
                                      </p:to>
                                    </p:set>
                                    <p:animEffect transition="in" filter="fade">
                                      <p:cBhvr>
                                        <p:cTn id="16" dur="500"/>
                                        <p:tgtEl>
                                          <p:spTgt spid="4">
                                            <p:graphicEl>
                                              <a:dgm id="{1C73E8BE-5DA6-4466-81A9-FF19B6D9830B}"/>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7ABC6DE0-91CA-4134-B8C5-9AB10C079445}"/>
                                            </p:graphicEl>
                                          </p:spTgt>
                                        </p:tgtEl>
                                        <p:attrNameLst>
                                          <p:attrName>style.visibility</p:attrName>
                                        </p:attrNameLst>
                                      </p:cBhvr>
                                      <p:to>
                                        <p:strVal val="visible"/>
                                      </p:to>
                                    </p:set>
                                    <p:animEffect transition="in" filter="fade">
                                      <p:cBhvr>
                                        <p:cTn id="19" dur="500"/>
                                        <p:tgtEl>
                                          <p:spTgt spid="4">
                                            <p:graphicEl>
                                              <a:dgm id="{7ABC6DE0-91CA-4134-B8C5-9AB10C079445}"/>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graphicEl>
                                              <a:dgm id="{71C7C257-302E-4F53-8355-7CFBD0A6B6C1}"/>
                                            </p:graphicEl>
                                          </p:spTgt>
                                        </p:tgtEl>
                                        <p:attrNameLst>
                                          <p:attrName>style.visibility</p:attrName>
                                        </p:attrNameLst>
                                      </p:cBhvr>
                                      <p:to>
                                        <p:strVal val="visible"/>
                                      </p:to>
                                    </p:set>
                                    <p:animEffect transition="in" filter="fade">
                                      <p:cBhvr>
                                        <p:cTn id="24" dur="500"/>
                                        <p:tgtEl>
                                          <p:spTgt spid="4">
                                            <p:graphicEl>
                                              <a:dgm id="{71C7C257-302E-4F53-8355-7CFBD0A6B6C1}"/>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graphicEl>
                                              <a:dgm id="{2031597A-4A9E-4331-81E9-404E8D678FD8}"/>
                                            </p:graphicEl>
                                          </p:spTgt>
                                        </p:tgtEl>
                                        <p:attrNameLst>
                                          <p:attrName>style.visibility</p:attrName>
                                        </p:attrNameLst>
                                      </p:cBhvr>
                                      <p:to>
                                        <p:strVal val="visible"/>
                                      </p:to>
                                    </p:set>
                                    <p:animEffect transition="in" filter="fade">
                                      <p:cBhvr>
                                        <p:cTn id="27" dur="500"/>
                                        <p:tgtEl>
                                          <p:spTgt spid="4">
                                            <p:graphicEl>
                                              <a:dgm id="{2031597A-4A9E-4331-81E9-404E8D678FD8}"/>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graphicEl>
                                              <a:dgm id="{17AEE2F6-F7AE-4349-A354-FE6A5A9F8129}"/>
                                            </p:graphicEl>
                                          </p:spTgt>
                                        </p:tgtEl>
                                        <p:attrNameLst>
                                          <p:attrName>style.visibility</p:attrName>
                                        </p:attrNameLst>
                                      </p:cBhvr>
                                      <p:to>
                                        <p:strVal val="visible"/>
                                      </p:to>
                                    </p:set>
                                    <p:animEffect transition="in" filter="fade">
                                      <p:cBhvr>
                                        <p:cTn id="30" dur="500"/>
                                        <p:tgtEl>
                                          <p:spTgt spid="4">
                                            <p:graphicEl>
                                              <a:dgm id="{17AEE2F6-F7AE-4349-A354-FE6A5A9F8129}"/>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graphicEl>
                                              <a:dgm id="{40E72005-E4F5-4190-91D7-B0F925C7838B}"/>
                                            </p:graphicEl>
                                          </p:spTgt>
                                        </p:tgtEl>
                                        <p:attrNameLst>
                                          <p:attrName>style.visibility</p:attrName>
                                        </p:attrNameLst>
                                      </p:cBhvr>
                                      <p:to>
                                        <p:strVal val="visible"/>
                                      </p:to>
                                    </p:set>
                                    <p:animEffect transition="in" filter="fade">
                                      <p:cBhvr>
                                        <p:cTn id="33" dur="500"/>
                                        <p:tgtEl>
                                          <p:spTgt spid="4">
                                            <p:graphicEl>
                                              <a:dgm id="{40E72005-E4F5-4190-91D7-B0F925C7838B}"/>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graphicEl>
                                              <a:dgm id="{F8844E8B-07E0-4EEA-BBBE-6A5A132459F9}"/>
                                            </p:graphicEl>
                                          </p:spTgt>
                                        </p:tgtEl>
                                        <p:attrNameLst>
                                          <p:attrName>style.visibility</p:attrName>
                                        </p:attrNameLst>
                                      </p:cBhvr>
                                      <p:to>
                                        <p:strVal val="visible"/>
                                      </p:to>
                                    </p:set>
                                    <p:animEffect transition="in" filter="fade">
                                      <p:cBhvr>
                                        <p:cTn id="38" dur="500"/>
                                        <p:tgtEl>
                                          <p:spTgt spid="4">
                                            <p:graphicEl>
                                              <a:dgm id="{F8844E8B-07E0-4EEA-BBBE-6A5A132459F9}"/>
                                            </p:graphic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graphicEl>
                                              <a:dgm id="{9F66D87D-D51B-4B18-ABBF-81CA279B44A0}"/>
                                            </p:graphicEl>
                                          </p:spTgt>
                                        </p:tgtEl>
                                        <p:attrNameLst>
                                          <p:attrName>style.visibility</p:attrName>
                                        </p:attrNameLst>
                                      </p:cBhvr>
                                      <p:to>
                                        <p:strVal val="visible"/>
                                      </p:to>
                                    </p:set>
                                    <p:animEffect transition="in" filter="fade">
                                      <p:cBhvr>
                                        <p:cTn id="41" dur="500"/>
                                        <p:tgtEl>
                                          <p:spTgt spid="4">
                                            <p:graphicEl>
                                              <a:dgm id="{9F66D87D-D51B-4B18-ABBF-81CA279B44A0}"/>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graphicEl>
                                              <a:dgm id="{EBD434A1-55B1-47A2-B5FA-F765A5D500EF}"/>
                                            </p:graphicEl>
                                          </p:spTgt>
                                        </p:tgtEl>
                                        <p:attrNameLst>
                                          <p:attrName>style.visibility</p:attrName>
                                        </p:attrNameLst>
                                      </p:cBhvr>
                                      <p:to>
                                        <p:strVal val="visible"/>
                                      </p:to>
                                    </p:set>
                                    <p:animEffect transition="in" filter="fade">
                                      <p:cBhvr>
                                        <p:cTn id="44" dur="500"/>
                                        <p:tgtEl>
                                          <p:spTgt spid="4">
                                            <p:graphicEl>
                                              <a:dgm id="{EBD434A1-55B1-47A2-B5FA-F765A5D500EF}"/>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graphicEl>
                                              <a:dgm id="{2FD84622-B1BF-44D7-874E-311E03D25C48}"/>
                                            </p:graphicEl>
                                          </p:spTgt>
                                        </p:tgtEl>
                                        <p:attrNameLst>
                                          <p:attrName>style.visibility</p:attrName>
                                        </p:attrNameLst>
                                      </p:cBhvr>
                                      <p:to>
                                        <p:strVal val="visible"/>
                                      </p:to>
                                    </p:set>
                                    <p:animEffect transition="in" filter="fade">
                                      <p:cBhvr>
                                        <p:cTn id="47" dur="500"/>
                                        <p:tgtEl>
                                          <p:spTgt spid="4">
                                            <p:graphicEl>
                                              <a:dgm id="{2FD84622-B1BF-44D7-874E-311E03D25C48}"/>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7437B6FA-CC27-4AF3-B24C-D18A8D1D189D}"/>
                                            </p:graphicEl>
                                          </p:spTgt>
                                        </p:tgtEl>
                                        <p:attrNameLst>
                                          <p:attrName>style.visibility</p:attrName>
                                        </p:attrNameLst>
                                      </p:cBhvr>
                                      <p:to>
                                        <p:strVal val="visible"/>
                                      </p:to>
                                    </p:set>
                                    <p:animEffect transition="in" filter="fade">
                                      <p:cBhvr>
                                        <p:cTn id="52" dur="500"/>
                                        <p:tgtEl>
                                          <p:spTgt spid="4">
                                            <p:graphicEl>
                                              <a:dgm id="{7437B6FA-CC27-4AF3-B24C-D18A8D1D189D}"/>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D2A5DB2B-9FE8-4FED-9F81-1FA06B88AB32}"/>
                                            </p:graphicEl>
                                          </p:spTgt>
                                        </p:tgtEl>
                                        <p:attrNameLst>
                                          <p:attrName>style.visibility</p:attrName>
                                        </p:attrNameLst>
                                      </p:cBhvr>
                                      <p:to>
                                        <p:strVal val="visible"/>
                                      </p:to>
                                    </p:set>
                                    <p:animEffect transition="in" filter="fade">
                                      <p:cBhvr>
                                        <p:cTn id="55" dur="500"/>
                                        <p:tgtEl>
                                          <p:spTgt spid="4">
                                            <p:graphicEl>
                                              <a:dgm id="{D2A5DB2B-9FE8-4FED-9F81-1FA06B88AB32}"/>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graphicEl>
                                              <a:dgm id="{F30FDEB0-B51F-4BD5-A43F-FEABFC53A19F}"/>
                                            </p:graphicEl>
                                          </p:spTgt>
                                        </p:tgtEl>
                                        <p:attrNameLst>
                                          <p:attrName>style.visibility</p:attrName>
                                        </p:attrNameLst>
                                      </p:cBhvr>
                                      <p:to>
                                        <p:strVal val="visible"/>
                                      </p:to>
                                    </p:set>
                                    <p:animEffect transition="in" filter="fade">
                                      <p:cBhvr>
                                        <p:cTn id="58" dur="500"/>
                                        <p:tgtEl>
                                          <p:spTgt spid="4">
                                            <p:graphicEl>
                                              <a:dgm id="{F30FDEB0-B51F-4BD5-A43F-FEABFC53A19F}"/>
                                            </p:graphic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
                                            <p:graphicEl>
                                              <a:dgm id="{129C4BD0-AA7F-4309-8336-161CAED9AAA4}"/>
                                            </p:graphicEl>
                                          </p:spTgt>
                                        </p:tgtEl>
                                        <p:attrNameLst>
                                          <p:attrName>style.visibility</p:attrName>
                                        </p:attrNameLst>
                                      </p:cBhvr>
                                      <p:to>
                                        <p:strVal val="visible"/>
                                      </p:to>
                                    </p:set>
                                    <p:animEffect transition="in" filter="fade">
                                      <p:cBhvr>
                                        <p:cTn id="61" dur="500"/>
                                        <p:tgtEl>
                                          <p:spTgt spid="4">
                                            <p:graphicEl>
                                              <a:dgm id="{129C4BD0-AA7F-4309-8336-161CAED9AAA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806"/>
            <a:ext cx="10515600" cy="747048"/>
          </a:xfrm>
        </p:spPr>
        <p:txBody>
          <a:bodyPr>
            <a:normAutofit/>
          </a:bodyPr>
          <a:lstStyle/>
          <a:p>
            <a:pPr algn="ctr"/>
            <a:r>
              <a:rPr lang="en-US" sz="3200" b="1" dirty="0"/>
              <a:t>Allocation </a:t>
            </a:r>
            <a:r>
              <a:rPr lang="en-US" sz="3200" b="1" dirty="0" smtClean="0"/>
              <a:t>of Field Staff</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3007239"/>
              </p:ext>
            </p:extLst>
          </p:nvPr>
        </p:nvGraphicFramePr>
        <p:xfrm>
          <a:off x="651510" y="810714"/>
          <a:ext cx="10897188" cy="5866125"/>
        </p:xfrm>
        <a:graphic>
          <a:graphicData uri="http://schemas.openxmlformats.org/drawingml/2006/table">
            <a:tbl>
              <a:tblPr>
                <a:tableStyleId>{FABFCF23-3B69-468F-B69F-88F6DE6A72F2}</a:tableStyleId>
              </a:tblPr>
              <a:tblGrid>
                <a:gridCol w="544280"/>
                <a:gridCol w="1806525"/>
                <a:gridCol w="1239129"/>
                <a:gridCol w="1821988"/>
                <a:gridCol w="1806548"/>
                <a:gridCol w="1930072"/>
                <a:gridCol w="1748646"/>
              </a:tblGrid>
              <a:tr h="639390">
                <a:tc>
                  <a:txBody>
                    <a:bodyPr/>
                    <a:lstStyle/>
                    <a:p>
                      <a:pPr algn="ctr" fontAlgn="ctr"/>
                      <a:r>
                        <a:rPr lang="en-US" sz="1800" b="1" u="none" strike="noStrike" dirty="0">
                          <a:effectLst/>
                        </a:rPr>
                        <a:t>S. No.</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STATE</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NO OF DISTRICTS</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NO OF HHS DISTRICTS</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NO OF RDS DISTRICTS</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DISTRICT SUPERVISORS</a:t>
                      </a:r>
                      <a:endParaRPr lang="en-US" sz="1800" b="1"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1" u="none" strike="noStrike" dirty="0">
                          <a:effectLst/>
                        </a:rPr>
                        <a:t>FIELD INTERVIEWERS</a:t>
                      </a:r>
                      <a:endParaRPr lang="en-US" sz="1800" b="1" i="0" u="none" strike="noStrike" dirty="0">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Andhra Pradesh</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dirty="0" smtClean="0">
                          <a:effectLst/>
                        </a:rPr>
                        <a:t>34</a:t>
                      </a:r>
                      <a:endParaRPr lang="en-US" sz="1800" b="0" i="0" u="none" strike="noStrike" dirty="0">
                        <a:solidFill>
                          <a:srgbClr val="000000"/>
                        </a:solidFill>
                        <a:effectLst/>
                        <a:latin typeface="Calibri" panose="020F0502020204030204" pitchFamily="34" charset="0"/>
                      </a:endParaRPr>
                    </a:p>
                  </a:txBody>
                  <a:tcPr marL="8834" marR="8834" marT="9525" marB="0" anchor="ctr"/>
                </a:tc>
              </a:tr>
              <a:tr h="354144">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Arunachal Pradesh</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Assam</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27</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Bihar</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Chhattisgarh</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Goa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0</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Gujarat</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Haryana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21</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9</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dirty="0">
                          <a:effectLst/>
                        </a:rPr>
                        <a:t>Himachal Pradesh</a:t>
                      </a:r>
                      <a:endParaRPr lang="en-US" sz="1800" b="0"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34</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10</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Jammu &amp; Kashmir</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b="0" i="0" u="none" strike="noStrike" dirty="0">
                          <a:solidFill>
                            <a:schemeClr val="dk1"/>
                          </a:solidFill>
                          <a:effectLst/>
                          <a:latin typeface="+mn-lt"/>
                        </a:rPr>
                        <a:t>7</a:t>
                      </a:r>
                      <a:endParaRPr lang="en-US" sz="1800" b="0" i="0" u="none" strike="noStrike" dirty="0">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11</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Jharkhand</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Karnataka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Kerala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dirty="0" smtClean="0">
                          <a:effectLst/>
                        </a:rPr>
                        <a:t>32</a:t>
                      </a:r>
                      <a:endParaRPr lang="en-US" sz="1800" b="0" i="0" u="none" strike="noStrike" dirty="0">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Madhya Pradesh</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50</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10</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Maharashtra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16</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Manipur</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9</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dirty="0">
                          <a:effectLst/>
                        </a:rPr>
                        <a:t>36</a:t>
                      </a:r>
                      <a:endParaRPr lang="en-US" sz="1800" b="0" i="0" u="none" strike="noStrike" dirty="0">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17</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Meghalaya</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834" marR="8834" marT="9525" marB="0" anchor="ctr"/>
                </a:tc>
              </a:tr>
              <a:tr h="286623">
                <a:tc>
                  <a:txBody>
                    <a:bodyPr/>
                    <a:lstStyle/>
                    <a:p>
                      <a:pPr algn="ctr" fontAlgn="ctr"/>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l" fontAlgn="ctr"/>
                      <a:r>
                        <a:rPr lang="en-US" sz="1800" u="none" strike="noStrike">
                          <a:effectLst/>
                        </a:rPr>
                        <a:t>Mizoram</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834" marR="8834" marT="9525" marB="0" anchor="ctr"/>
                </a:tc>
                <a:tc>
                  <a:txBody>
                    <a:bodyPr/>
                    <a:lstStyle/>
                    <a:p>
                      <a:pPr algn="ctr" fontAlgn="ctr"/>
                      <a:r>
                        <a:rPr lang="en-US" sz="1800" u="none" strike="noStrike" dirty="0">
                          <a:effectLst/>
                        </a:rPr>
                        <a:t>36</a:t>
                      </a:r>
                      <a:endParaRPr lang="en-US" sz="1800" b="0" i="0" u="none" strike="noStrike" dirty="0">
                        <a:solidFill>
                          <a:srgbClr val="000000"/>
                        </a:solidFill>
                        <a:effectLst/>
                        <a:latin typeface="Calibri" panose="020F0502020204030204" pitchFamily="34" charset="0"/>
                      </a:endParaRPr>
                    </a:p>
                  </a:txBody>
                  <a:tcPr marL="8834" marR="8834" marT="9525" marB="0" anchor="ctr"/>
                </a:tc>
              </a:tr>
            </a:tbl>
          </a:graphicData>
        </a:graphic>
      </p:graphicFrame>
      <p:sp>
        <p:nvSpPr>
          <p:cNvPr id="3" name="Date Placeholder 2"/>
          <p:cNvSpPr>
            <a:spLocks noGrp="1"/>
          </p:cNvSpPr>
          <p:nvPr>
            <p:ph type="dt" sz="half" idx="10"/>
          </p:nvPr>
        </p:nvSpPr>
        <p:spPr/>
        <p:txBody>
          <a:bodyPr/>
          <a:lstStyle/>
          <a:p>
            <a:fld id="{09C118DA-3AA4-4DAA-BE77-DC608FA148A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378681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806"/>
            <a:ext cx="10515600" cy="565673"/>
          </a:xfrm>
        </p:spPr>
        <p:txBody>
          <a:bodyPr>
            <a:normAutofit/>
          </a:bodyPr>
          <a:lstStyle/>
          <a:p>
            <a:r>
              <a:rPr lang="en-US" sz="3200" dirty="0"/>
              <a:t>Allocation of Field Staff</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84004324"/>
              </p:ext>
            </p:extLst>
          </p:nvPr>
        </p:nvGraphicFramePr>
        <p:xfrm>
          <a:off x="502923" y="1285558"/>
          <a:ext cx="10998593" cy="5531675"/>
        </p:xfrm>
        <a:graphic>
          <a:graphicData uri="http://schemas.openxmlformats.org/drawingml/2006/table">
            <a:tbl>
              <a:tblPr>
                <a:tableStyleId>{FABFCF23-3B69-468F-B69F-88F6DE6A72F2}</a:tableStyleId>
              </a:tblPr>
              <a:tblGrid>
                <a:gridCol w="549345"/>
                <a:gridCol w="2148132"/>
                <a:gridCol w="925863"/>
                <a:gridCol w="1838943"/>
                <a:gridCol w="1823359"/>
                <a:gridCol w="1948033"/>
                <a:gridCol w="1764918"/>
              </a:tblGrid>
              <a:tr h="271443">
                <a:tc>
                  <a:txBody>
                    <a:bodyPr/>
                    <a:lstStyle/>
                    <a:p>
                      <a:pPr algn="ctr" fontAlgn="ctr"/>
                      <a:r>
                        <a:rPr lang="en-US" sz="1800" u="none" strike="noStrike" dirty="0">
                          <a:effectLst/>
                        </a:rPr>
                        <a:t>19</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a:effectLst/>
                        </a:rPr>
                        <a:t>Nagaland</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36</a:t>
                      </a:r>
                      <a:endParaRPr lang="en-US" sz="1800" b="0" i="0" u="none" strike="noStrike" dirty="0">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20</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Odisha</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Punjab</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20</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Rajasthan</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33</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Sikkim</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38</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a:effectLst/>
                        </a:rPr>
                        <a:t>Tamil Nadu</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Tripura</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34</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Uttar Pradesh</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71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15</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27</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err="1">
                          <a:effectLst/>
                        </a:rPr>
                        <a:t>Uttarakhand</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36</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28</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West Bengal</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19</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29</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Telangana</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9</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340996">
                <a:tc>
                  <a:txBody>
                    <a:bodyPr/>
                    <a:lstStyle/>
                    <a:p>
                      <a:pPr algn="ctr" fontAlgn="ctr"/>
                      <a:r>
                        <a:rPr lang="en-US" sz="1800" u="none" strike="noStrike">
                          <a:effectLst/>
                        </a:rPr>
                        <a:t>A</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smtClean="0">
                          <a:effectLst/>
                        </a:rPr>
                        <a:t>Andaman &amp; Nicobar</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32</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B</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a:effectLst/>
                        </a:rPr>
                        <a:t>Chandigarh</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0</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745" marR="8745" marT="9525" marB="0" anchor="ctr"/>
                </a:tc>
              </a:tr>
              <a:tr h="333375">
                <a:tc>
                  <a:txBody>
                    <a:bodyPr/>
                    <a:lstStyle/>
                    <a:p>
                      <a:pPr algn="ctr" fontAlgn="ctr"/>
                      <a:r>
                        <a:rPr lang="en-US" sz="1800" u="none" strike="noStrike">
                          <a:effectLst/>
                        </a:rPr>
                        <a:t>C</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dirty="0" smtClean="0">
                          <a:effectLst/>
                        </a:rPr>
                        <a:t>Dadra &amp; Nagar Haveli</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D</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Daman and Diu</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26</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E</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Lakshadweep</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30</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F</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NCT Delhi</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9</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9</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28</a:t>
                      </a:r>
                      <a:endParaRPr lang="en-US" sz="1800" b="0" i="0" u="none" strike="noStrike">
                        <a:solidFill>
                          <a:srgbClr val="000000"/>
                        </a:solidFill>
                        <a:effectLst/>
                        <a:latin typeface="Calibri" panose="020F0502020204030204" pitchFamily="34" charset="0"/>
                      </a:endParaRPr>
                    </a:p>
                  </a:txBody>
                  <a:tcPr marL="8745" marR="8745" marT="9525" marB="0" anchor="ctr"/>
                </a:tc>
              </a:tr>
              <a:tr h="271443">
                <a:tc>
                  <a:txBody>
                    <a:bodyPr/>
                    <a:lstStyle/>
                    <a:p>
                      <a:pPr algn="ctr" fontAlgn="ctr"/>
                      <a:r>
                        <a:rPr lang="en-US" sz="1800" u="none" strike="noStrike">
                          <a:effectLst/>
                        </a:rPr>
                        <a:t>G</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Puducherry</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4</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dirty="0">
                          <a:effectLst/>
                        </a:rPr>
                        <a:t>4</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0" i="0" u="none" strike="noStrike" dirty="0" smtClean="0">
                          <a:solidFill>
                            <a:schemeClr val="dk1"/>
                          </a:solidFill>
                          <a:effectLst/>
                          <a:latin typeface="+mn-lt"/>
                        </a:rPr>
                        <a:t>24</a:t>
                      </a:r>
                      <a:endParaRPr lang="en-US" sz="1800" b="0" i="0" u="none" strike="noStrike" dirty="0">
                        <a:solidFill>
                          <a:srgbClr val="000000"/>
                        </a:solidFill>
                        <a:effectLst/>
                        <a:latin typeface="Calibri" panose="020F0502020204030204" pitchFamily="34" charset="0"/>
                      </a:endParaRPr>
                    </a:p>
                  </a:txBody>
                  <a:tcPr marL="8745" marR="8745" marT="9525" marB="0" anchor="ctr"/>
                </a:tc>
              </a:tr>
              <a:tr h="315784">
                <a:tc>
                  <a:txBody>
                    <a:bodyPr/>
                    <a:lstStyle/>
                    <a:p>
                      <a:pPr algn="l"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8745" marR="8745" marT="9525" marB="0" anchor="ctr"/>
                </a:tc>
                <a:tc>
                  <a:txBody>
                    <a:bodyPr/>
                    <a:lstStyle/>
                    <a:p>
                      <a:pPr algn="l" fontAlgn="ctr"/>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1" u="none" strike="noStrike" dirty="0">
                          <a:effectLst/>
                        </a:rPr>
                        <a:t>640</a:t>
                      </a:r>
                      <a:endParaRPr lang="en-US" sz="1800" b="1"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1" u="none" strike="noStrike" dirty="0" smtClean="0">
                          <a:effectLst/>
                        </a:rPr>
                        <a:t>186</a:t>
                      </a:r>
                      <a:endParaRPr lang="en-US" sz="1800" b="1"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1" u="none" strike="noStrike" dirty="0">
                          <a:effectLst/>
                        </a:rPr>
                        <a:t>121</a:t>
                      </a:r>
                      <a:endParaRPr lang="en-US" sz="1800" b="1"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1" u="none" strike="noStrike" dirty="0">
                          <a:effectLst/>
                        </a:rPr>
                        <a:t>101</a:t>
                      </a:r>
                      <a:endParaRPr lang="en-US" sz="1800" b="1" i="0" u="none" strike="noStrike" dirty="0">
                        <a:solidFill>
                          <a:srgbClr val="000000"/>
                        </a:solidFill>
                        <a:effectLst/>
                        <a:latin typeface="Calibri" panose="020F0502020204030204" pitchFamily="34" charset="0"/>
                      </a:endParaRPr>
                    </a:p>
                  </a:txBody>
                  <a:tcPr marL="8745" marR="8745" marT="9525" marB="0" anchor="ctr"/>
                </a:tc>
                <a:tc>
                  <a:txBody>
                    <a:bodyPr/>
                    <a:lstStyle/>
                    <a:p>
                      <a:pPr algn="ctr" fontAlgn="ctr"/>
                      <a:r>
                        <a:rPr lang="en-US" sz="1800" b="1" u="none" strike="noStrike" dirty="0">
                          <a:effectLst/>
                        </a:rPr>
                        <a:t>1144</a:t>
                      </a:r>
                      <a:endParaRPr lang="en-US" sz="1800" b="1" i="0" u="none" strike="noStrike" dirty="0">
                        <a:solidFill>
                          <a:srgbClr val="000000"/>
                        </a:solidFill>
                        <a:effectLst/>
                        <a:latin typeface="Calibri" panose="020F0502020204030204" pitchFamily="34" charset="0"/>
                      </a:endParaRPr>
                    </a:p>
                  </a:txBody>
                  <a:tcPr marL="8745" marR="8745" marT="9525" marB="0" anchor="ctr"/>
                </a:tc>
              </a:tr>
            </a:tbl>
          </a:graphicData>
        </a:graphic>
      </p:graphicFrame>
      <p:graphicFrame>
        <p:nvGraphicFramePr>
          <p:cNvPr id="7" name="Table 6"/>
          <p:cNvGraphicFramePr>
            <a:graphicFrameLocks noGrp="1"/>
          </p:cNvGraphicFramePr>
          <p:nvPr>
            <p:extLst/>
          </p:nvPr>
        </p:nvGraphicFramePr>
        <p:xfrm>
          <a:off x="502923" y="606479"/>
          <a:ext cx="10998593" cy="639390"/>
        </p:xfrm>
        <a:graphic>
          <a:graphicData uri="http://schemas.openxmlformats.org/drawingml/2006/table">
            <a:tbl>
              <a:tblPr>
                <a:tableStyleId>{FABFCF23-3B69-468F-B69F-88F6DE6A72F2}</a:tableStyleId>
              </a:tblPr>
              <a:tblGrid>
                <a:gridCol w="549344"/>
                <a:gridCol w="1823336"/>
                <a:gridCol w="1250660"/>
                <a:gridCol w="1838943"/>
                <a:gridCol w="1823359"/>
                <a:gridCol w="1948032"/>
                <a:gridCol w="1764919"/>
              </a:tblGrid>
              <a:tr h="639390">
                <a:tc>
                  <a:txBody>
                    <a:bodyPr/>
                    <a:lstStyle/>
                    <a:p>
                      <a:pPr algn="ctr" fontAlgn="ctr"/>
                      <a:r>
                        <a:rPr lang="en-US" sz="1800" b="1" u="none" strike="noStrike" dirty="0">
                          <a:effectLst/>
                        </a:rPr>
                        <a:t>S. No.</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STATE</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NO OF DISTRICTS</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NO OF HHS DISTRICTS</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NO OF RDS DISTRICTS</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DISTRICT SUPERVISORS</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1" u="none" strike="noStrike" dirty="0">
                          <a:effectLst/>
                        </a:rPr>
                        <a:t>FIELD INTERVIEWERS</a:t>
                      </a:r>
                      <a:endParaRPr lang="en-US" sz="1800" b="1" i="0" u="none" strike="noStrike" dirty="0">
                        <a:solidFill>
                          <a:srgbClr val="000000"/>
                        </a:solidFill>
                        <a:effectLst/>
                        <a:latin typeface="Calibri" panose="020F0502020204030204" pitchFamily="34" charset="0"/>
                      </a:endParaRPr>
                    </a:p>
                  </a:txBody>
                  <a:tcPr marL="9525" marR="9525" marT="9525" marB="0" anchor="ctr"/>
                </a:tc>
              </a:tr>
            </a:tbl>
          </a:graphicData>
        </a:graphic>
      </p:graphicFrame>
      <p:sp>
        <p:nvSpPr>
          <p:cNvPr id="3" name="Date Placeholder 2"/>
          <p:cNvSpPr>
            <a:spLocks noGrp="1"/>
          </p:cNvSpPr>
          <p:nvPr>
            <p:ph type="dt" sz="half" idx="10"/>
          </p:nvPr>
        </p:nvSpPr>
        <p:spPr/>
        <p:txBody>
          <a:bodyPr/>
          <a:lstStyle/>
          <a:p>
            <a:fld id="{E6294C1F-479C-4A1D-A5AB-A2FF9A6A9201}" type="datetime1">
              <a:rPr lang="en-US" smtClean="0">
                <a:solidFill>
                  <a:prstClr val="white">
                    <a:lumMod val="85000"/>
                  </a:prstClr>
                </a:solidFill>
              </a:rPr>
              <a:t>10-Jan-18</a:t>
            </a:fld>
            <a:endParaRPr lang="en-US" dirty="0">
              <a:solidFill>
                <a:prstClr val="white">
                  <a:lumMod val="85000"/>
                </a:prstClr>
              </a:solidFill>
            </a:endParaRPr>
          </a:p>
        </p:txBody>
      </p:sp>
      <p:sp>
        <p:nvSpPr>
          <p:cNvPr id="6" name="Footer Placeholder 5"/>
          <p:cNvSpPr>
            <a:spLocks noGrp="1"/>
          </p:cNvSpPr>
          <p:nvPr>
            <p:ph type="ftr" sz="quarter" idx="11"/>
          </p:nvPr>
        </p:nvSpPr>
        <p:spPr/>
        <p:txBody>
          <a:body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8" name="Slide Number Placeholder 7"/>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054271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4320" b="1" dirty="0">
              <a:solidFill>
                <a:srgbClr val="FF0000"/>
              </a:solidFill>
            </a:endParaRPr>
          </a:p>
          <a:p>
            <a:pPr marL="0" indent="0">
              <a:buNone/>
            </a:pPr>
            <a:endParaRPr lang="en-US" sz="4320" b="1" dirty="0">
              <a:solidFill>
                <a:srgbClr val="FF0000"/>
              </a:solidFill>
            </a:endParaRPr>
          </a:p>
          <a:p>
            <a:pPr marL="0" indent="0" algn="ctr">
              <a:buNone/>
            </a:pPr>
            <a:r>
              <a:rPr lang="en-US" sz="4320" b="1" dirty="0" smtClean="0">
                <a:solidFill>
                  <a:schemeClr val="accent5">
                    <a:lumMod val="50000"/>
                  </a:schemeClr>
                </a:solidFill>
                <a:effectLst>
                  <a:outerShdw blurRad="38100" dist="38100" dir="2700000" algn="tl">
                    <a:srgbClr val="000000">
                      <a:alpha val="43137"/>
                    </a:srgbClr>
                  </a:outerShdw>
                </a:effectLst>
              </a:rPr>
              <a:t>BROAD STEPS IN IMPLEMENTATION OF HOUSEHOLD SAMPLE SURVEY</a:t>
            </a:r>
            <a:endParaRPr lang="en-US" sz="4320" b="1" dirty="0">
              <a:solidFill>
                <a:schemeClr val="accent5">
                  <a:lumMod val="50000"/>
                </a:schemeClr>
              </a:solidFill>
              <a:effectLst>
                <a:outerShdw blurRad="38100" dist="38100" dir="2700000" algn="tl">
                  <a:srgbClr val="000000">
                    <a:alpha val="43137"/>
                  </a:srgbClr>
                </a:outerShdw>
              </a:effectLst>
            </a:endParaRPr>
          </a:p>
          <a:p>
            <a:pPr marL="0" indent="0" algn="ctr">
              <a:buNone/>
            </a:pPr>
            <a:r>
              <a:rPr lang="en-US" sz="3360" b="1" dirty="0" smtClean="0">
                <a:solidFill>
                  <a:srgbClr val="FF0000"/>
                </a:solidFill>
              </a:rPr>
              <a:t>(At State </a:t>
            </a:r>
            <a:r>
              <a:rPr lang="en-US" sz="3360" b="1" dirty="0" smtClean="0">
                <a:solidFill>
                  <a:srgbClr val="FF0000"/>
                </a:solidFill>
              </a:rPr>
              <a:t>/ UT Level)</a:t>
            </a:r>
            <a:endParaRPr lang="en-US" sz="3360" b="1" dirty="0">
              <a:solidFill>
                <a:srgbClr val="FF0000"/>
              </a:solidFill>
            </a:endParaRPr>
          </a:p>
        </p:txBody>
      </p:sp>
      <p:sp>
        <p:nvSpPr>
          <p:cNvPr id="4" name="Date Placeholder 3"/>
          <p:cNvSpPr>
            <a:spLocks noGrp="1"/>
          </p:cNvSpPr>
          <p:nvPr>
            <p:ph type="dt" sz="half" idx="10"/>
          </p:nvPr>
        </p:nvSpPr>
        <p:spPr/>
        <p:txBody>
          <a:bodyPr/>
          <a:lstStyle/>
          <a:p>
            <a:fld id="{CBA8ABE0-01DD-4483-98DD-0F19CBA4EDAF}"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713331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HHS SURVEY: Operational Steps</a:t>
            </a:r>
            <a:endParaRPr lang="en-US" dirty="0"/>
          </a:p>
        </p:txBody>
      </p:sp>
      <p:sp>
        <p:nvSpPr>
          <p:cNvPr id="3" name="Content Placeholder 2"/>
          <p:cNvSpPr>
            <a:spLocks noGrp="1"/>
          </p:cNvSpPr>
          <p:nvPr>
            <p:ph idx="1"/>
          </p:nvPr>
        </p:nvSpPr>
        <p:spPr>
          <a:xfrm>
            <a:off x="1363980" y="1200151"/>
            <a:ext cx="9464040" cy="560069"/>
          </a:xfrm>
        </p:spPr>
        <p:txBody>
          <a:bodyPr>
            <a:normAutofit/>
          </a:bodyPr>
          <a:lstStyle/>
          <a:p>
            <a:r>
              <a:rPr lang="en-US" sz="2400" b="1" dirty="0"/>
              <a:t>Steps involved in each state/UT</a:t>
            </a:r>
          </a:p>
        </p:txBody>
      </p:sp>
      <p:sp>
        <p:nvSpPr>
          <p:cNvPr id="4" name="Date Placeholder 3"/>
          <p:cNvSpPr>
            <a:spLocks noGrp="1"/>
          </p:cNvSpPr>
          <p:nvPr>
            <p:ph type="dt" sz="half" idx="10"/>
          </p:nvPr>
        </p:nvSpPr>
        <p:spPr/>
        <p:txBody>
          <a:bodyPr/>
          <a:lstStyle/>
          <a:p>
            <a:fld id="{087EFBA4-9603-4199-A686-4714BA6E4FC0}"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graphicFrame>
        <p:nvGraphicFramePr>
          <p:cNvPr id="8" name="Content Placeholder 3"/>
          <p:cNvGraphicFramePr>
            <a:graphicFrameLocks/>
          </p:cNvGraphicFramePr>
          <p:nvPr>
            <p:extLst/>
          </p:nvPr>
        </p:nvGraphicFramePr>
        <p:xfrm>
          <a:off x="986790" y="1672482"/>
          <a:ext cx="10241280" cy="46483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5940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2" name="Rectangle 11"/>
          <p:cNvSpPr/>
          <p:nvPr/>
        </p:nvSpPr>
        <p:spPr>
          <a:xfrm>
            <a:off x="598170" y="1183078"/>
            <a:ext cx="109728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440">
              <a:solidFill>
                <a:prstClr val="white"/>
              </a:solidFill>
            </a:endParaRPr>
          </a:p>
        </p:txBody>
      </p:sp>
      <p:sp>
        <p:nvSpPr>
          <p:cNvPr id="7" name="Title 6"/>
          <p:cNvSpPr>
            <a:spLocks noGrp="1"/>
          </p:cNvSpPr>
          <p:nvPr>
            <p:ph type="title"/>
          </p:nvPr>
        </p:nvSpPr>
        <p:spPr>
          <a:xfrm>
            <a:off x="1365409" y="10796"/>
            <a:ext cx="9464040" cy="1160852"/>
          </a:xfrm>
        </p:spPr>
        <p:txBody>
          <a:bodyPr>
            <a:normAutofit/>
          </a:bodyPr>
          <a:lstStyle/>
          <a:p>
            <a:pPr algn="ct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Implementation Plan:</a:t>
            </a:r>
            <a:b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b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Operational Steps</a:t>
            </a:r>
            <a:endParaRPr lang="en-US" sz="3360" b="1" dirty="0">
              <a:solidFill>
                <a:schemeClr val="accent1">
                  <a:lumMod val="20000"/>
                  <a:lumOff val="80000"/>
                </a:schemeClr>
              </a:solidFill>
              <a:effectLst>
                <a:outerShdw blurRad="38100" dist="38100" dir="2700000" algn="tl">
                  <a:srgbClr val="000000">
                    <a:alpha val="43137"/>
                  </a:srgbClr>
                </a:outerShdw>
              </a:effectLst>
              <a:latin typeface="Archer Semibold" pitchFamily="50" charset="0"/>
            </a:endParaRPr>
          </a:p>
        </p:txBody>
      </p:sp>
      <p:sp>
        <p:nvSpPr>
          <p:cNvPr id="8" name="Text Placeholder 7"/>
          <p:cNvSpPr>
            <a:spLocks noGrp="1"/>
          </p:cNvSpPr>
          <p:nvPr>
            <p:ph type="body" idx="1"/>
          </p:nvPr>
        </p:nvSpPr>
        <p:spPr>
          <a:xfrm>
            <a:off x="1113950" y="1921193"/>
            <a:ext cx="4642008" cy="823912"/>
          </a:xfrm>
        </p:spPr>
        <p:txBody>
          <a:bodyPr/>
          <a:lstStyle/>
          <a:p>
            <a:r>
              <a:rPr lang="en-US" sz="2400" dirty="0">
                <a:solidFill>
                  <a:srgbClr val="002060"/>
                </a:solidFill>
              </a:rPr>
              <a:t>STEP 1: </a:t>
            </a:r>
            <a:r>
              <a:rPr lang="en-US" sz="2400" dirty="0" smtClean="0">
                <a:solidFill>
                  <a:srgbClr val="002060"/>
                </a:solidFill>
              </a:rPr>
              <a:t>ENGAGING STAFF FOR HHS SURVEY</a:t>
            </a:r>
            <a:endParaRPr lang="en-US" sz="2400" dirty="0">
              <a:solidFill>
                <a:srgbClr val="002060"/>
              </a:solidFill>
            </a:endParaRPr>
          </a:p>
        </p:txBody>
      </p:sp>
      <p:sp>
        <p:nvSpPr>
          <p:cNvPr id="9" name="Content Placeholder 8"/>
          <p:cNvSpPr>
            <a:spLocks noGrp="1"/>
          </p:cNvSpPr>
          <p:nvPr>
            <p:ph sz="half" idx="2"/>
          </p:nvPr>
        </p:nvSpPr>
        <p:spPr>
          <a:xfrm>
            <a:off x="1113951" y="2699386"/>
            <a:ext cx="4783930" cy="3684588"/>
          </a:xfrm>
        </p:spPr>
        <p:txBody>
          <a:bodyPr/>
          <a:lstStyle/>
          <a:p>
            <a:pPr lvl="1"/>
            <a:r>
              <a:rPr lang="en-US" dirty="0" smtClean="0"/>
              <a:t>Contract full-time field staff for 4 </a:t>
            </a:r>
            <a:r>
              <a:rPr lang="en-US" dirty="0"/>
              <a:t>day training for </a:t>
            </a:r>
            <a:r>
              <a:rPr lang="en-US" dirty="0" smtClean="0"/>
              <a:t>HHS survey (District </a:t>
            </a:r>
            <a:r>
              <a:rPr lang="en-US" dirty="0"/>
              <a:t>Supervisors &amp; Interviewers</a:t>
            </a:r>
            <a:r>
              <a:rPr lang="en-US" dirty="0" smtClean="0"/>
              <a:t>) as per TORs and sanctioned numbers shared by AIIMS</a:t>
            </a:r>
          </a:p>
          <a:p>
            <a:pPr lvl="1"/>
            <a:r>
              <a:rPr lang="en-US" dirty="0"/>
              <a:t>District Supervisors </a:t>
            </a:r>
            <a:r>
              <a:rPr lang="en-US" dirty="0" smtClean="0"/>
              <a:t>– about 1-2 weeks before the first training</a:t>
            </a:r>
          </a:p>
          <a:p>
            <a:pPr lvl="1"/>
            <a:r>
              <a:rPr lang="en-US" dirty="0" smtClean="0"/>
              <a:t>Field Interviewers – from the day of first training</a:t>
            </a:r>
            <a:endParaRPr lang="en-US" dirty="0"/>
          </a:p>
        </p:txBody>
      </p:sp>
      <p:sp>
        <p:nvSpPr>
          <p:cNvPr id="11" name="Content Placeholder 10"/>
          <p:cNvSpPr>
            <a:spLocks noGrp="1"/>
          </p:cNvSpPr>
          <p:nvPr>
            <p:ph sz="quarter" idx="4"/>
          </p:nvPr>
        </p:nvSpPr>
        <p:spPr>
          <a:xfrm>
            <a:off x="6164581" y="2699386"/>
            <a:ext cx="4664869" cy="3684588"/>
          </a:xfrm>
        </p:spPr>
        <p:txBody>
          <a:bodyPr>
            <a:normAutofit/>
          </a:bodyPr>
          <a:lstStyle/>
          <a:p>
            <a:pPr lvl="1"/>
            <a:r>
              <a:rPr lang="en-US" dirty="0"/>
              <a:t>36 trainings, one for each state </a:t>
            </a:r>
            <a:endParaRPr lang="en-US" dirty="0" smtClean="0"/>
          </a:p>
          <a:p>
            <a:pPr lvl="1"/>
            <a:r>
              <a:rPr lang="en-US" dirty="0" smtClean="0"/>
              <a:t>4 </a:t>
            </a:r>
            <a:r>
              <a:rPr lang="en-US" dirty="0"/>
              <a:t>day training </a:t>
            </a:r>
            <a:r>
              <a:rPr lang="en-US" dirty="0" smtClean="0"/>
              <a:t>of </a:t>
            </a:r>
            <a:r>
              <a:rPr lang="en-US" dirty="0"/>
              <a:t>HHS Field Staff (District Supervisors &amp; Interviewers)</a:t>
            </a:r>
          </a:p>
          <a:p>
            <a:pPr lvl="1"/>
            <a:r>
              <a:rPr lang="en-US" dirty="0"/>
              <a:t>Organized by </a:t>
            </a:r>
            <a:r>
              <a:rPr lang="en-US" dirty="0" smtClean="0"/>
              <a:t>ITDC with </a:t>
            </a:r>
            <a:r>
              <a:rPr lang="en-US" dirty="0"/>
              <a:t>support of RCA and SIA</a:t>
            </a:r>
          </a:p>
          <a:p>
            <a:pPr lvl="1"/>
            <a:r>
              <a:rPr lang="en-US" dirty="0" smtClean="0"/>
              <a:t>Master trainers identified by RTAs to be resource persons</a:t>
            </a:r>
          </a:p>
          <a:p>
            <a:pPr lvl="1"/>
            <a:r>
              <a:rPr lang="en-US" b="1" dirty="0" smtClean="0"/>
              <a:t>Training calendar to be prepared in this workshop</a:t>
            </a:r>
            <a:endParaRPr lang="en-US" b="1" dirty="0"/>
          </a:p>
          <a:p>
            <a:endParaRPr lang="en-US" sz="2400" dirty="0"/>
          </a:p>
        </p:txBody>
      </p:sp>
      <p:sp>
        <p:nvSpPr>
          <p:cNvPr id="4" name="Date Placeholder 3"/>
          <p:cNvSpPr>
            <a:spLocks noGrp="1"/>
          </p:cNvSpPr>
          <p:nvPr>
            <p:ph type="dt" sz="half" idx="10"/>
          </p:nvPr>
        </p:nvSpPr>
        <p:spPr>
          <a:xfrm>
            <a:off x="1363980" y="6482082"/>
            <a:ext cx="2468880" cy="365125"/>
          </a:xfrm>
        </p:spPr>
        <p:txBody>
          <a:bodyPr/>
          <a:lstStyle/>
          <a:p>
            <a:fld id="{81062614-092B-4D27-89F1-82A084D320BA}"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244340" y="6482082"/>
            <a:ext cx="3703320" cy="365125"/>
          </a:xfrm>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359140" y="6482082"/>
            <a:ext cx="2468880" cy="365125"/>
          </a:xfrm>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pic>
        <p:nvPicPr>
          <p:cNvPr id="13" name="Picture 12"/>
          <p:cNvPicPr>
            <a:picLocks noChangeAspect="1"/>
          </p:cNvPicPr>
          <p:nvPr/>
        </p:nvPicPr>
        <p:blipFill>
          <a:blip r:embed="rId2" cstate="print"/>
          <a:stretch>
            <a:fillRect/>
          </a:stretch>
        </p:blipFill>
        <p:spPr>
          <a:xfrm rot="10800000">
            <a:off x="587257" y="-5218"/>
            <a:ext cx="1098108" cy="1577695"/>
          </a:xfrm>
          <a:prstGeom prst="rect">
            <a:avLst/>
          </a:prstGeom>
        </p:spPr>
      </p:pic>
      <p:pic>
        <p:nvPicPr>
          <p:cNvPr id="14" name="Picture 2" descr="Image result for aiims diamond jubilee logo"/>
          <p:cNvPicPr>
            <a:picLocks noChangeAspect="1" noChangeArrowheads="1"/>
          </p:cNvPicPr>
          <p:nvPr/>
        </p:nvPicPr>
        <p:blipFill>
          <a:blip r:embed="rId3" cstate="print"/>
          <a:srcRect/>
          <a:stretch>
            <a:fillRect/>
          </a:stretch>
        </p:blipFill>
        <p:spPr bwMode="auto">
          <a:xfrm>
            <a:off x="10392632" y="129092"/>
            <a:ext cx="1114544" cy="932753"/>
          </a:xfrm>
          <a:prstGeom prst="rect">
            <a:avLst/>
          </a:prstGeom>
          <a:noFill/>
        </p:spPr>
      </p:pic>
      <p:sp>
        <p:nvSpPr>
          <p:cNvPr id="15" name="TextBox 14"/>
          <p:cNvSpPr txBox="1"/>
          <p:nvPr/>
        </p:nvSpPr>
        <p:spPr>
          <a:xfrm>
            <a:off x="2438400" y="1394461"/>
            <a:ext cx="6583680" cy="535531"/>
          </a:xfrm>
          <a:prstGeom prst="rect">
            <a:avLst/>
          </a:prstGeom>
          <a:noFill/>
        </p:spPr>
        <p:txBody>
          <a:bodyPr wrap="square" rtlCol="0">
            <a:spAutoFit/>
          </a:bodyPr>
          <a:lstStyle/>
          <a:p>
            <a:pPr algn="ctr" defTabSz="855878"/>
            <a:r>
              <a:rPr lang="en-US" sz="2880" b="1" dirty="0">
                <a:solidFill>
                  <a:srgbClr val="FF0000"/>
                </a:solidFill>
              </a:rPr>
              <a:t>HOUSEHOLD SURVEY</a:t>
            </a:r>
          </a:p>
        </p:txBody>
      </p:sp>
      <p:sp>
        <p:nvSpPr>
          <p:cNvPr id="3" name="Text Placeholder 2"/>
          <p:cNvSpPr>
            <a:spLocks noGrp="1"/>
          </p:cNvSpPr>
          <p:nvPr>
            <p:ph type="body" sz="quarter" idx="3"/>
          </p:nvPr>
        </p:nvSpPr>
        <p:spPr>
          <a:xfrm>
            <a:off x="6172201" y="1875473"/>
            <a:ext cx="5183188" cy="823912"/>
          </a:xfrm>
        </p:spPr>
        <p:txBody>
          <a:bodyPr>
            <a:normAutofit/>
          </a:bodyPr>
          <a:lstStyle/>
          <a:p>
            <a:r>
              <a:rPr lang="en-US" sz="2400" dirty="0">
                <a:solidFill>
                  <a:srgbClr val="002060"/>
                </a:solidFill>
              </a:rPr>
              <a:t>STEP </a:t>
            </a:r>
            <a:r>
              <a:rPr lang="en-US" sz="2400" dirty="0" smtClean="0">
                <a:solidFill>
                  <a:srgbClr val="002060"/>
                </a:solidFill>
              </a:rPr>
              <a:t>2: </a:t>
            </a:r>
            <a:r>
              <a:rPr lang="en-US" sz="2400" dirty="0">
                <a:solidFill>
                  <a:srgbClr val="002060"/>
                </a:solidFill>
              </a:rPr>
              <a:t>TRAINING ON MAPPING-LISTING OF </a:t>
            </a:r>
            <a:r>
              <a:rPr lang="en-US" sz="2400" dirty="0" smtClean="0">
                <a:solidFill>
                  <a:srgbClr val="002060"/>
                </a:solidFill>
              </a:rPr>
              <a:t>PSUs</a:t>
            </a:r>
            <a:endParaRPr lang="en-US" sz="2400" dirty="0">
              <a:solidFill>
                <a:srgbClr val="002060"/>
              </a:solidFill>
            </a:endParaRPr>
          </a:p>
        </p:txBody>
      </p:sp>
      <p:sp>
        <p:nvSpPr>
          <p:cNvPr id="2" name="Rectangle 1"/>
          <p:cNvSpPr/>
          <p:nvPr/>
        </p:nvSpPr>
        <p:spPr>
          <a:xfrm rot="20724515">
            <a:off x="2695490" y="2782670"/>
            <a:ext cx="6801028" cy="1569660"/>
          </a:xfrm>
          <a:prstGeom prst="rect">
            <a:avLst/>
          </a:prstGeom>
          <a:solidFill>
            <a:schemeClr val="accent4">
              <a:lumMod val="40000"/>
              <a:lumOff val="60000"/>
            </a:schemeClr>
          </a:solidFill>
        </p:spPr>
        <p:txBody>
          <a:bodyPr wrap="none" lIns="91440" tIns="45720" rIns="91440" bIns="45720">
            <a:spAutoFit/>
          </a:bodyPr>
          <a:lstStyle/>
          <a:p>
            <a:pPr algn="ctr"/>
            <a:r>
              <a:rPr lang="en-US" sz="9600" b="1" cap="none" spc="0" dirty="0" smtClean="0">
                <a:ln w="22225">
                  <a:solidFill>
                    <a:schemeClr val="accent2"/>
                  </a:solidFill>
                  <a:prstDash val="solid"/>
                </a:ln>
                <a:solidFill>
                  <a:srgbClr val="FF0000"/>
                </a:solidFill>
                <a:effectLst/>
              </a:rPr>
              <a:t>COMPLETED.</a:t>
            </a:r>
            <a:endParaRPr lang="en-US" sz="9600" b="1" cap="none" spc="0" dirty="0">
              <a:ln w="22225">
                <a:solidFill>
                  <a:schemeClr val="accent2"/>
                </a:solidFill>
                <a:prstDash val="solid"/>
              </a:ln>
              <a:solidFill>
                <a:srgbClr val="FF0000"/>
              </a:solidFill>
              <a:effectLst/>
            </a:endParaRPr>
          </a:p>
        </p:txBody>
      </p:sp>
    </p:spTree>
    <p:extLst>
      <p:ext uri="{BB962C8B-B14F-4D97-AF65-F5344CB8AC3E}">
        <p14:creationId xmlns:p14="http://schemas.microsoft.com/office/powerpoint/2010/main" val="184681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2" name="Rectangle 11"/>
          <p:cNvSpPr/>
          <p:nvPr/>
        </p:nvSpPr>
        <p:spPr>
          <a:xfrm>
            <a:off x="598170" y="1171648"/>
            <a:ext cx="109728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440">
              <a:solidFill>
                <a:prstClr val="white"/>
              </a:solidFill>
            </a:endParaRPr>
          </a:p>
        </p:txBody>
      </p:sp>
      <p:sp>
        <p:nvSpPr>
          <p:cNvPr id="7" name="Title 6"/>
          <p:cNvSpPr>
            <a:spLocks noGrp="1"/>
          </p:cNvSpPr>
          <p:nvPr>
            <p:ph type="title"/>
          </p:nvPr>
        </p:nvSpPr>
        <p:spPr>
          <a:xfrm>
            <a:off x="1365409" y="10796"/>
            <a:ext cx="9464040" cy="1160852"/>
          </a:xfrm>
        </p:spPr>
        <p:txBody>
          <a:bodyPr>
            <a:normAutofit/>
          </a:bodyPr>
          <a:lstStyle/>
          <a:p>
            <a:pPr algn="ct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Implementation Plan:</a:t>
            </a:r>
            <a:b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b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Operational Steps</a:t>
            </a:r>
            <a:endParaRPr lang="en-US" sz="3360" b="1" dirty="0">
              <a:solidFill>
                <a:schemeClr val="accent1">
                  <a:lumMod val="20000"/>
                  <a:lumOff val="80000"/>
                </a:schemeClr>
              </a:solidFill>
              <a:effectLst>
                <a:outerShdw blurRad="38100" dist="38100" dir="2700000" algn="tl">
                  <a:srgbClr val="000000">
                    <a:alpha val="43137"/>
                  </a:srgbClr>
                </a:outerShdw>
              </a:effectLst>
              <a:latin typeface="Archer Semibold" pitchFamily="50" charset="0"/>
            </a:endParaRPr>
          </a:p>
        </p:txBody>
      </p:sp>
      <p:sp>
        <p:nvSpPr>
          <p:cNvPr id="8" name="Text Placeholder 7"/>
          <p:cNvSpPr>
            <a:spLocks noGrp="1"/>
          </p:cNvSpPr>
          <p:nvPr>
            <p:ph type="body" idx="1"/>
          </p:nvPr>
        </p:nvSpPr>
        <p:spPr>
          <a:xfrm>
            <a:off x="1091090" y="1624013"/>
            <a:ext cx="4642008" cy="823912"/>
          </a:xfrm>
        </p:spPr>
        <p:txBody>
          <a:bodyPr/>
          <a:lstStyle/>
          <a:p>
            <a:r>
              <a:rPr lang="en-US" sz="2400" dirty="0">
                <a:solidFill>
                  <a:srgbClr val="002060"/>
                </a:solidFill>
              </a:rPr>
              <a:t>STEP </a:t>
            </a:r>
            <a:r>
              <a:rPr lang="en-US" sz="2400" dirty="0" smtClean="0">
                <a:solidFill>
                  <a:srgbClr val="002060"/>
                </a:solidFill>
              </a:rPr>
              <a:t>3: </a:t>
            </a:r>
            <a:r>
              <a:rPr lang="en-US" sz="2400" dirty="0">
                <a:solidFill>
                  <a:srgbClr val="002060"/>
                </a:solidFill>
              </a:rPr>
              <a:t>MAPPING-LISTING OF PSUs</a:t>
            </a:r>
          </a:p>
        </p:txBody>
      </p:sp>
      <p:sp>
        <p:nvSpPr>
          <p:cNvPr id="9" name="Content Placeholder 8"/>
          <p:cNvSpPr>
            <a:spLocks noGrp="1"/>
          </p:cNvSpPr>
          <p:nvPr>
            <p:ph sz="half" idx="2"/>
          </p:nvPr>
        </p:nvSpPr>
        <p:spPr>
          <a:xfrm>
            <a:off x="857250" y="2550796"/>
            <a:ext cx="5307330" cy="3684588"/>
          </a:xfrm>
        </p:spPr>
        <p:txBody>
          <a:bodyPr>
            <a:noAutofit/>
          </a:bodyPr>
          <a:lstStyle/>
          <a:p>
            <a:pPr lvl="1"/>
            <a:r>
              <a:rPr lang="en-US" dirty="0" smtClean="0"/>
              <a:t>Field </a:t>
            </a:r>
            <a:r>
              <a:rPr lang="en-US" dirty="0"/>
              <a:t>teams will map the PSUs and list </a:t>
            </a:r>
            <a:r>
              <a:rPr lang="en-US" dirty="0" smtClean="0"/>
              <a:t>the occupied households</a:t>
            </a:r>
          </a:p>
          <a:p>
            <a:pPr lvl="1"/>
            <a:r>
              <a:rPr lang="en-US" dirty="0" smtClean="0"/>
              <a:t>Also identify suitable places for interview in case household interviews are not possible</a:t>
            </a:r>
          </a:p>
          <a:p>
            <a:pPr lvl="1"/>
            <a:r>
              <a:rPr lang="en-US" dirty="0" smtClean="0"/>
              <a:t>Conduct advocacy with key stakeholders</a:t>
            </a:r>
            <a:endParaRPr lang="en-US" dirty="0"/>
          </a:p>
          <a:p>
            <a:pPr lvl="1"/>
            <a:r>
              <a:rPr lang="en-US" dirty="0" smtClean="0"/>
              <a:t>Distribute survey information pamphlets </a:t>
            </a:r>
          </a:p>
          <a:p>
            <a:pPr lvl="1"/>
            <a:r>
              <a:rPr lang="en-US" dirty="0" smtClean="0"/>
              <a:t>Time </a:t>
            </a:r>
            <a:r>
              <a:rPr lang="en-US" dirty="0"/>
              <a:t>required</a:t>
            </a:r>
          </a:p>
          <a:p>
            <a:pPr lvl="2"/>
            <a:r>
              <a:rPr lang="en-US" sz="2160" dirty="0" smtClean="0"/>
              <a:t>1-2 days </a:t>
            </a:r>
            <a:r>
              <a:rPr lang="en-US" sz="2160" dirty="0"/>
              <a:t>/ PSU for a team of 2</a:t>
            </a:r>
          </a:p>
          <a:p>
            <a:pPr lvl="2"/>
            <a:r>
              <a:rPr lang="en-US" sz="2160" dirty="0"/>
              <a:t>About </a:t>
            </a:r>
            <a:r>
              <a:rPr lang="en-US" sz="2160" dirty="0" smtClean="0"/>
              <a:t>20-25 </a:t>
            </a:r>
            <a:r>
              <a:rPr lang="en-US" sz="2160" dirty="0"/>
              <a:t>days per </a:t>
            </a:r>
            <a:r>
              <a:rPr lang="en-US" sz="2160" dirty="0" smtClean="0"/>
              <a:t>state</a:t>
            </a:r>
            <a:endParaRPr lang="en-US" sz="2160" dirty="0"/>
          </a:p>
        </p:txBody>
      </p:sp>
      <p:sp>
        <p:nvSpPr>
          <p:cNvPr id="10" name="Text Placeholder 9"/>
          <p:cNvSpPr>
            <a:spLocks noGrp="1"/>
          </p:cNvSpPr>
          <p:nvPr>
            <p:ph type="body" sz="quarter" idx="3"/>
          </p:nvPr>
        </p:nvSpPr>
        <p:spPr>
          <a:xfrm>
            <a:off x="6164580" y="1589723"/>
            <a:ext cx="5097780" cy="823912"/>
          </a:xfrm>
        </p:spPr>
        <p:txBody>
          <a:bodyPr>
            <a:normAutofit/>
          </a:bodyPr>
          <a:lstStyle/>
          <a:p>
            <a:r>
              <a:rPr lang="en-US" sz="2400" dirty="0">
                <a:solidFill>
                  <a:srgbClr val="002060"/>
                </a:solidFill>
              </a:rPr>
              <a:t>STEP </a:t>
            </a:r>
            <a:r>
              <a:rPr lang="en-US" sz="2400" dirty="0" smtClean="0">
                <a:solidFill>
                  <a:srgbClr val="002060"/>
                </a:solidFill>
              </a:rPr>
              <a:t>4: </a:t>
            </a:r>
            <a:r>
              <a:rPr lang="en-US" sz="2400" dirty="0">
                <a:solidFill>
                  <a:srgbClr val="002060"/>
                </a:solidFill>
              </a:rPr>
              <a:t>SELECTION OF HOUSEHOLDS</a:t>
            </a:r>
          </a:p>
        </p:txBody>
      </p:sp>
      <p:sp>
        <p:nvSpPr>
          <p:cNvPr id="11" name="Content Placeholder 10"/>
          <p:cNvSpPr>
            <a:spLocks noGrp="1"/>
          </p:cNvSpPr>
          <p:nvPr>
            <p:ph sz="quarter" idx="4"/>
          </p:nvPr>
        </p:nvSpPr>
        <p:spPr>
          <a:xfrm>
            <a:off x="6038849" y="2505076"/>
            <a:ext cx="5468327" cy="3684588"/>
          </a:xfrm>
        </p:spPr>
        <p:txBody>
          <a:bodyPr>
            <a:noAutofit/>
          </a:bodyPr>
          <a:lstStyle/>
          <a:p>
            <a:pPr lvl="1">
              <a:lnSpc>
                <a:spcPct val="100000"/>
              </a:lnSpc>
            </a:pPr>
            <a:r>
              <a:rPr lang="en-US" dirty="0" smtClean="0"/>
              <a:t>Random </a:t>
            </a:r>
            <a:r>
              <a:rPr lang="en-US" dirty="0"/>
              <a:t>sample of </a:t>
            </a:r>
            <a:r>
              <a:rPr lang="en-US" dirty="0" smtClean="0"/>
              <a:t>25-40 households will </a:t>
            </a:r>
            <a:r>
              <a:rPr lang="en-US" dirty="0"/>
              <a:t>be </a:t>
            </a:r>
            <a:r>
              <a:rPr lang="en-US" dirty="0" smtClean="0"/>
              <a:t>drawn on completion of mapping-listing operation</a:t>
            </a:r>
            <a:endParaRPr lang="en-US" dirty="0"/>
          </a:p>
          <a:p>
            <a:pPr lvl="1">
              <a:lnSpc>
                <a:spcPct val="100000"/>
              </a:lnSpc>
            </a:pPr>
            <a:r>
              <a:rPr lang="en-US" dirty="0" smtClean="0"/>
              <a:t>Information will be automatically distributed to:</a:t>
            </a:r>
          </a:p>
          <a:p>
            <a:pPr lvl="2">
              <a:lnSpc>
                <a:spcPct val="100000"/>
              </a:lnSpc>
            </a:pPr>
            <a:r>
              <a:rPr lang="en-US" sz="2160" dirty="0" smtClean="0"/>
              <a:t>Concerned RCA, SIA</a:t>
            </a:r>
            <a:endParaRPr lang="en-US" sz="2160" dirty="0"/>
          </a:p>
          <a:p>
            <a:pPr lvl="2">
              <a:lnSpc>
                <a:spcPct val="100000"/>
              </a:lnSpc>
            </a:pPr>
            <a:r>
              <a:rPr lang="en-US" sz="2160" dirty="0"/>
              <a:t>District </a:t>
            </a:r>
            <a:r>
              <a:rPr lang="en-US" sz="2160" dirty="0" smtClean="0"/>
              <a:t>Supervisors</a:t>
            </a:r>
          </a:p>
          <a:p>
            <a:pPr lvl="2">
              <a:lnSpc>
                <a:spcPct val="100000"/>
              </a:lnSpc>
            </a:pPr>
            <a:r>
              <a:rPr lang="en-US" sz="2160" dirty="0" smtClean="0"/>
              <a:t>Field interviewers</a:t>
            </a:r>
            <a:endParaRPr lang="en-US" sz="2160" dirty="0"/>
          </a:p>
        </p:txBody>
      </p:sp>
      <p:sp>
        <p:nvSpPr>
          <p:cNvPr id="4" name="Date Placeholder 3"/>
          <p:cNvSpPr>
            <a:spLocks noGrp="1"/>
          </p:cNvSpPr>
          <p:nvPr>
            <p:ph type="dt" sz="half" idx="10"/>
          </p:nvPr>
        </p:nvSpPr>
        <p:spPr>
          <a:xfrm>
            <a:off x="1363980" y="6482082"/>
            <a:ext cx="2468880" cy="365125"/>
          </a:xfrm>
        </p:spPr>
        <p:txBody>
          <a:bodyPr/>
          <a:lstStyle/>
          <a:p>
            <a:fld id="{8D0F730B-E293-42E7-94E8-540FE29F0A91}"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244340" y="6482082"/>
            <a:ext cx="3703320" cy="365125"/>
          </a:xfrm>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359140" y="6482082"/>
            <a:ext cx="2468880" cy="365125"/>
          </a:xfrm>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pic>
        <p:nvPicPr>
          <p:cNvPr id="13" name="Picture 12"/>
          <p:cNvPicPr>
            <a:picLocks noChangeAspect="1"/>
          </p:cNvPicPr>
          <p:nvPr/>
        </p:nvPicPr>
        <p:blipFill>
          <a:blip r:embed="rId2" cstate="print"/>
          <a:stretch>
            <a:fillRect/>
          </a:stretch>
        </p:blipFill>
        <p:spPr>
          <a:xfrm rot="10800000">
            <a:off x="587257" y="-5218"/>
            <a:ext cx="1098108" cy="1577695"/>
          </a:xfrm>
          <a:prstGeom prst="rect">
            <a:avLst/>
          </a:prstGeom>
        </p:spPr>
      </p:pic>
      <p:pic>
        <p:nvPicPr>
          <p:cNvPr id="14" name="Picture 2" descr="Image result for aiims diamond jubilee logo"/>
          <p:cNvPicPr>
            <a:picLocks noChangeAspect="1" noChangeArrowheads="1"/>
          </p:cNvPicPr>
          <p:nvPr/>
        </p:nvPicPr>
        <p:blipFill>
          <a:blip r:embed="rId3" cstate="print"/>
          <a:srcRect/>
          <a:stretch>
            <a:fillRect/>
          </a:stretch>
        </p:blipFill>
        <p:spPr bwMode="auto">
          <a:xfrm>
            <a:off x="10392632" y="129092"/>
            <a:ext cx="1114544" cy="932753"/>
          </a:xfrm>
          <a:prstGeom prst="rect">
            <a:avLst/>
          </a:prstGeom>
          <a:noFill/>
        </p:spPr>
      </p:pic>
      <p:sp>
        <p:nvSpPr>
          <p:cNvPr id="16" name="TextBox 15"/>
          <p:cNvSpPr txBox="1"/>
          <p:nvPr/>
        </p:nvSpPr>
        <p:spPr>
          <a:xfrm>
            <a:off x="2438400" y="1405891"/>
            <a:ext cx="6583680" cy="535531"/>
          </a:xfrm>
          <a:prstGeom prst="rect">
            <a:avLst/>
          </a:prstGeom>
          <a:noFill/>
        </p:spPr>
        <p:txBody>
          <a:bodyPr wrap="square" rtlCol="0">
            <a:spAutoFit/>
          </a:bodyPr>
          <a:lstStyle/>
          <a:p>
            <a:pPr algn="ctr" defTabSz="855878"/>
            <a:r>
              <a:rPr lang="en-US" sz="2880" b="1" dirty="0">
                <a:solidFill>
                  <a:srgbClr val="FF0000"/>
                </a:solidFill>
              </a:rPr>
              <a:t>HOUSEHOLD SURVEY</a:t>
            </a:r>
          </a:p>
        </p:txBody>
      </p:sp>
      <p:sp>
        <p:nvSpPr>
          <p:cNvPr id="15" name="Rectangle 14"/>
          <p:cNvSpPr/>
          <p:nvPr/>
        </p:nvSpPr>
        <p:spPr>
          <a:xfrm rot="20724515">
            <a:off x="2536420" y="3046232"/>
            <a:ext cx="6801028" cy="1569660"/>
          </a:xfrm>
          <a:prstGeom prst="rect">
            <a:avLst/>
          </a:prstGeom>
          <a:solidFill>
            <a:schemeClr val="accent4">
              <a:lumMod val="40000"/>
              <a:lumOff val="60000"/>
            </a:schemeClr>
          </a:solidFill>
        </p:spPr>
        <p:txBody>
          <a:bodyPr wrap="none" lIns="91440" tIns="45720" rIns="91440" bIns="45720">
            <a:spAutoFit/>
          </a:bodyPr>
          <a:lstStyle/>
          <a:p>
            <a:pPr algn="ctr"/>
            <a:r>
              <a:rPr lang="en-US" sz="9600" b="1" cap="none" spc="0" dirty="0" smtClean="0">
                <a:ln w="22225">
                  <a:solidFill>
                    <a:schemeClr val="accent2"/>
                  </a:solidFill>
                  <a:prstDash val="solid"/>
                </a:ln>
                <a:solidFill>
                  <a:srgbClr val="FF0000"/>
                </a:solidFill>
                <a:effectLst/>
              </a:rPr>
              <a:t>COMPLETED.</a:t>
            </a:r>
            <a:endParaRPr lang="en-US" sz="9600" b="1" cap="none" spc="0" dirty="0">
              <a:ln w="22225">
                <a:solidFill>
                  <a:schemeClr val="accent2"/>
                </a:solidFill>
                <a:prstDash val="solid"/>
              </a:ln>
              <a:solidFill>
                <a:srgbClr val="FF0000"/>
              </a:solidFill>
              <a:effectLst/>
            </a:endParaRPr>
          </a:p>
        </p:txBody>
      </p:sp>
    </p:spTree>
    <p:extLst>
      <p:ext uri="{BB962C8B-B14F-4D97-AF65-F5344CB8AC3E}">
        <p14:creationId xmlns:p14="http://schemas.microsoft.com/office/powerpoint/2010/main" val="283585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2" name="Rectangle 11"/>
          <p:cNvSpPr/>
          <p:nvPr/>
        </p:nvSpPr>
        <p:spPr>
          <a:xfrm>
            <a:off x="598170" y="1171648"/>
            <a:ext cx="109728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440">
              <a:solidFill>
                <a:prstClr val="white"/>
              </a:solidFill>
            </a:endParaRPr>
          </a:p>
        </p:txBody>
      </p:sp>
      <p:sp>
        <p:nvSpPr>
          <p:cNvPr id="7" name="Title 6"/>
          <p:cNvSpPr>
            <a:spLocks noGrp="1"/>
          </p:cNvSpPr>
          <p:nvPr>
            <p:ph type="title"/>
          </p:nvPr>
        </p:nvSpPr>
        <p:spPr>
          <a:xfrm>
            <a:off x="1365409" y="10796"/>
            <a:ext cx="9464040" cy="1160852"/>
          </a:xfrm>
        </p:spPr>
        <p:txBody>
          <a:bodyPr>
            <a:normAutofit/>
          </a:bodyPr>
          <a:lstStyle/>
          <a:p>
            <a:pPr algn="ct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Implementation Plan:</a:t>
            </a:r>
            <a:b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b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Operational Steps</a:t>
            </a:r>
            <a:endParaRPr lang="en-US" sz="3360" b="1" dirty="0">
              <a:solidFill>
                <a:schemeClr val="accent1">
                  <a:lumMod val="20000"/>
                  <a:lumOff val="80000"/>
                </a:schemeClr>
              </a:solidFill>
              <a:effectLst>
                <a:outerShdw blurRad="38100" dist="38100" dir="2700000" algn="tl">
                  <a:srgbClr val="000000">
                    <a:alpha val="43137"/>
                  </a:srgbClr>
                </a:outerShdw>
              </a:effectLst>
              <a:latin typeface="Archer Semibold" pitchFamily="50" charset="0"/>
            </a:endParaRPr>
          </a:p>
        </p:txBody>
      </p:sp>
      <p:sp>
        <p:nvSpPr>
          <p:cNvPr id="8" name="Text Placeholder 7"/>
          <p:cNvSpPr>
            <a:spLocks noGrp="1"/>
          </p:cNvSpPr>
          <p:nvPr>
            <p:ph type="body" idx="1"/>
          </p:nvPr>
        </p:nvSpPr>
        <p:spPr>
          <a:xfrm>
            <a:off x="1091090" y="1624013"/>
            <a:ext cx="7748110" cy="823912"/>
          </a:xfrm>
        </p:spPr>
        <p:txBody>
          <a:bodyPr/>
          <a:lstStyle/>
          <a:p>
            <a:r>
              <a:rPr lang="en-US" sz="2400" dirty="0">
                <a:solidFill>
                  <a:srgbClr val="002060"/>
                </a:solidFill>
              </a:rPr>
              <a:t>STEP </a:t>
            </a:r>
            <a:r>
              <a:rPr lang="en-US" sz="2400" dirty="0" smtClean="0">
                <a:solidFill>
                  <a:srgbClr val="002060"/>
                </a:solidFill>
              </a:rPr>
              <a:t>5: </a:t>
            </a:r>
            <a:r>
              <a:rPr lang="en-US" sz="2400" dirty="0">
                <a:solidFill>
                  <a:srgbClr val="002060"/>
                </a:solidFill>
              </a:rPr>
              <a:t>TRAINING OF FIELD TEAMS ON DATA COLLECTION</a:t>
            </a:r>
          </a:p>
        </p:txBody>
      </p:sp>
      <p:sp>
        <p:nvSpPr>
          <p:cNvPr id="9" name="Content Placeholder 8"/>
          <p:cNvSpPr>
            <a:spLocks noGrp="1"/>
          </p:cNvSpPr>
          <p:nvPr>
            <p:ph sz="half" idx="2"/>
          </p:nvPr>
        </p:nvSpPr>
        <p:spPr>
          <a:xfrm>
            <a:off x="873920" y="2550796"/>
            <a:ext cx="4642008" cy="3684588"/>
          </a:xfrm>
        </p:spPr>
        <p:txBody>
          <a:bodyPr>
            <a:noAutofit/>
          </a:bodyPr>
          <a:lstStyle/>
          <a:p>
            <a:pPr lvl="1"/>
            <a:r>
              <a:rPr lang="en-US" dirty="0"/>
              <a:t>36 trainings, one for each state </a:t>
            </a:r>
          </a:p>
          <a:p>
            <a:pPr lvl="1"/>
            <a:r>
              <a:rPr lang="en-US" dirty="0" smtClean="0"/>
              <a:t>5 </a:t>
            </a:r>
            <a:r>
              <a:rPr lang="en-US" dirty="0"/>
              <a:t>day training </a:t>
            </a:r>
            <a:r>
              <a:rPr lang="en-US" dirty="0" smtClean="0"/>
              <a:t>for Field </a:t>
            </a:r>
            <a:r>
              <a:rPr lang="en-US" dirty="0"/>
              <a:t>Staff (District </a:t>
            </a:r>
            <a:r>
              <a:rPr lang="en-US" dirty="0" smtClean="0"/>
              <a:t>Supervisors, Field Interviewers)</a:t>
            </a:r>
            <a:endParaRPr lang="en-US" dirty="0"/>
          </a:p>
          <a:p>
            <a:pPr lvl="1"/>
            <a:r>
              <a:rPr lang="en-US" dirty="0"/>
              <a:t>Organized by ITDC with support of RCA and SIA</a:t>
            </a:r>
          </a:p>
          <a:p>
            <a:pPr lvl="1"/>
            <a:r>
              <a:rPr lang="en-US" dirty="0"/>
              <a:t>Master trainers identified by RTAs to be resource persons</a:t>
            </a:r>
          </a:p>
          <a:p>
            <a:pPr lvl="1"/>
            <a:r>
              <a:rPr lang="en-US" b="1" dirty="0"/>
              <a:t>Training calendar to be prepared in this </a:t>
            </a:r>
            <a:r>
              <a:rPr lang="en-US" b="1" dirty="0" smtClean="0"/>
              <a:t>workshop</a:t>
            </a:r>
            <a:endParaRPr lang="en-US" b="1" dirty="0"/>
          </a:p>
        </p:txBody>
      </p:sp>
      <p:sp>
        <p:nvSpPr>
          <p:cNvPr id="11" name="Content Placeholder 10"/>
          <p:cNvSpPr>
            <a:spLocks noGrp="1"/>
          </p:cNvSpPr>
          <p:nvPr>
            <p:ph sz="quarter" idx="4"/>
          </p:nvPr>
        </p:nvSpPr>
        <p:spPr>
          <a:xfrm>
            <a:off x="5791679" y="2505075"/>
            <a:ext cx="5619270" cy="3946811"/>
          </a:xfrm>
        </p:spPr>
        <p:txBody>
          <a:bodyPr>
            <a:normAutofit/>
          </a:bodyPr>
          <a:lstStyle/>
          <a:p>
            <a:r>
              <a:rPr lang="en-US" sz="2400" dirty="0"/>
              <a:t>Components</a:t>
            </a:r>
          </a:p>
          <a:p>
            <a:pPr lvl="1"/>
            <a:r>
              <a:rPr lang="en-US" dirty="0" smtClean="0"/>
              <a:t>Basics of drug use and drug use disorders</a:t>
            </a:r>
          </a:p>
          <a:p>
            <a:pPr lvl="1"/>
            <a:r>
              <a:rPr lang="en-US" dirty="0" smtClean="0"/>
              <a:t>National survey – Methodology and Operational aspects</a:t>
            </a:r>
          </a:p>
          <a:p>
            <a:pPr lvl="1"/>
            <a:r>
              <a:rPr lang="en-US" dirty="0" smtClean="0"/>
              <a:t>Interviewing skills &amp;</a:t>
            </a:r>
            <a:r>
              <a:rPr lang="en-US" dirty="0"/>
              <a:t> </a:t>
            </a:r>
            <a:r>
              <a:rPr lang="en-US" dirty="0" smtClean="0"/>
              <a:t>survey questionnaires</a:t>
            </a:r>
          </a:p>
          <a:p>
            <a:pPr lvl="1"/>
            <a:r>
              <a:rPr lang="en-US" dirty="0" smtClean="0"/>
              <a:t>Using survey software for interviews</a:t>
            </a:r>
          </a:p>
          <a:p>
            <a:pPr lvl="1"/>
            <a:r>
              <a:rPr lang="en-US" dirty="0" smtClean="0"/>
              <a:t>Ethical aspects</a:t>
            </a:r>
          </a:p>
          <a:p>
            <a:pPr lvl="1"/>
            <a:r>
              <a:rPr lang="en-US" dirty="0" smtClean="0"/>
              <a:t>Operational details of data collection for HHS</a:t>
            </a:r>
          </a:p>
          <a:p>
            <a:pPr lvl="1"/>
            <a:r>
              <a:rPr lang="en-US" dirty="0" smtClean="0"/>
              <a:t>Field visits and hands-on experience</a:t>
            </a:r>
          </a:p>
        </p:txBody>
      </p:sp>
      <p:sp>
        <p:nvSpPr>
          <p:cNvPr id="4" name="Date Placeholder 3"/>
          <p:cNvSpPr>
            <a:spLocks noGrp="1"/>
          </p:cNvSpPr>
          <p:nvPr>
            <p:ph type="dt" sz="half" idx="10"/>
          </p:nvPr>
        </p:nvSpPr>
        <p:spPr>
          <a:xfrm>
            <a:off x="1363980" y="6482082"/>
            <a:ext cx="2468880" cy="365125"/>
          </a:xfrm>
        </p:spPr>
        <p:txBody>
          <a:bodyPr/>
          <a:lstStyle/>
          <a:p>
            <a:fld id="{9EDD95DB-2AE5-42FA-B086-06BB6201644D}"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244340" y="6482082"/>
            <a:ext cx="3703320" cy="365125"/>
          </a:xfrm>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359140" y="6482082"/>
            <a:ext cx="2468880" cy="365125"/>
          </a:xfrm>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pic>
        <p:nvPicPr>
          <p:cNvPr id="13" name="Picture 12"/>
          <p:cNvPicPr>
            <a:picLocks noChangeAspect="1"/>
          </p:cNvPicPr>
          <p:nvPr/>
        </p:nvPicPr>
        <p:blipFill>
          <a:blip r:embed="rId2" cstate="print"/>
          <a:stretch>
            <a:fillRect/>
          </a:stretch>
        </p:blipFill>
        <p:spPr>
          <a:xfrm rot="10800000">
            <a:off x="587257" y="-5218"/>
            <a:ext cx="1098108" cy="1577695"/>
          </a:xfrm>
          <a:prstGeom prst="rect">
            <a:avLst/>
          </a:prstGeom>
        </p:spPr>
      </p:pic>
      <p:pic>
        <p:nvPicPr>
          <p:cNvPr id="14" name="Picture 2" descr="Image result for aiims diamond jubilee logo"/>
          <p:cNvPicPr>
            <a:picLocks noChangeAspect="1" noChangeArrowheads="1"/>
          </p:cNvPicPr>
          <p:nvPr/>
        </p:nvPicPr>
        <p:blipFill>
          <a:blip r:embed="rId3" cstate="print"/>
          <a:srcRect/>
          <a:stretch>
            <a:fillRect/>
          </a:stretch>
        </p:blipFill>
        <p:spPr bwMode="auto">
          <a:xfrm>
            <a:off x="10392632" y="129092"/>
            <a:ext cx="1114544" cy="932753"/>
          </a:xfrm>
          <a:prstGeom prst="rect">
            <a:avLst/>
          </a:prstGeom>
          <a:noFill/>
        </p:spPr>
      </p:pic>
      <p:sp>
        <p:nvSpPr>
          <p:cNvPr id="16" name="TextBox 15"/>
          <p:cNvSpPr txBox="1"/>
          <p:nvPr/>
        </p:nvSpPr>
        <p:spPr>
          <a:xfrm>
            <a:off x="2438400" y="1405891"/>
            <a:ext cx="6583680" cy="535531"/>
          </a:xfrm>
          <a:prstGeom prst="rect">
            <a:avLst/>
          </a:prstGeom>
          <a:noFill/>
        </p:spPr>
        <p:txBody>
          <a:bodyPr wrap="square" rtlCol="0">
            <a:spAutoFit/>
          </a:bodyPr>
          <a:lstStyle/>
          <a:p>
            <a:pPr algn="ctr" defTabSz="855878"/>
            <a:r>
              <a:rPr lang="en-US" sz="2880" b="1" dirty="0">
                <a:solidFill>
                  <a:srgbClr val="FF0000"/>
                </a:solidFill>
              </a:rPr>
              <a:t>HOUSEHOLD SURVEY</a:t>
            </a:r>
          </a:p>
        </p:txBody>
      </p:sp>
      <p:sp>
        <p:nvSpPr>
          <p:cNvPr id="15" name="Rectangle 14"/>
          <p:cNvSpPr/>
          <p:nvPr/>
        </p:nvSpPr>
        <p:spPr>
          <a:xfrm rot="20724515">
            <a:off x="2797595" y="2856202"/>
            <a:ext cx="6353021" cy="1569660"/>
          </a:xfrm>
          <a:prstGeom prst="rect">
            <a:avLst/>
          </a:prstGeom>
          <a:solidFill>
            <a:schemeClr val="accent4">
              <a:lumMod val="40000"/>
              <a:lumOff val="60000"/>
            </a:schemeClr>
          </a:solidFill>
        </p:spPr>
        <p:txBody>
          <a:bodyPr wrap="none" lIns="91440" tIns="45720" rIns="91440" bIns="45720">
            <a:spAutoFit/>
          </a:bodyPr>
          <a:lstStyle/>
          <a:p>
            <a:pPr algn="ctr"/>
            <a:r>
              <a:rPr lang="en-US" sz="9600" b="1" cap="none" spc="0" dirty="0" smtClean="0">
                <a:ln w="22225">
                  <a:solidFill>
                    <a:schemeClr val="accent2"/>
                  </a:solidFill>
                  <a:prstDash val="solid"/>
                </a:ln>
                <a:solidFill>
                  <a:srgbClr val="FF0000"/>
                </a:solidFill>
                <a:effectLst/>
              </a:rPr>
              <a:t>ONGOING…</a:t>
            </a:r>
            <a:endParaRPr lang="en-US" sz="9600" b="1" cap="none" spc="0" dirty="0">
              <a:ln w="22225">
                <a:solidFill>
                  <a:schemeClr val="accent2"/>
                </a:solidFill>
                <a:prstDash val="solid"/>
              </a:ln>
              <a:solidFill>
                <a:srgbClr val="FF0000"/>
              </a:solidFill>
              <a:effectLst/>
            </a:endParaRPr>
          </a:p>
        </p:txBody>
      </p:sp>
    </p:spTree>
    <p:extLst>
      <p:ext uri="{BB962C8B-B14F-4D97-AF65-F5344CB8AC3E}">
        <p14:creationId xmlns:p14="http://schemas.microsoft.com/office/powerpoint/2010/main" val="143337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2" name="Rectangle 11"/>
          <p:cNvSpPr/>
          <p:nvPr/>
        </p:nvSpPr>
        <p:spPr>
          <a:xfrm>
            <a:off x="598170" y="1171648"/>
            <a:ext cx="109728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440">
              <a:solidFill>
                <a:prstClr val="white"/>
              </a:solidFill>
            </a:endParaRPr>
          </a:p>
        </p:txBody>
      </p:sp>
      <p:sp>
        <p:nvSpPr>
          <p:cNvPr id="7" name="Title 6"/>
          <p:cNvSpPr>
            <a:spLocks noGrp="1"/>
          </p:cNvSpPr>
          <p:nvPr>
            <p:ph type="title"/>
          </p:nvPr>
        </p:nvSpPr>
        <p:spPr>
          <a:xfrm>
            <a:off x="1365409" y="10796"/>
            <a:ext cx="9464040" cy="1160852"/>
          </a:xfrm>
        </p:spPr>
        <p:txBody>
          <a:bodyPr>
            <a:normAutofit/>
          </a:bodyPr>
          <a:lstStyle/>
          <a:p>
            <a:pPr algn="ct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Implementation Plan:</a:t>
            </a:r>
            <a:b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b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Operational Steps</a:t>
            </a:r>
            <a:endParaRPr lang="en-US" sz="3360" b="1" dirty="0">
              <a:solidFill>
                <a:schemeClr val="accent1">
                  <a:lumMod val="20000"/>
                  <a:lumOff val="80000"/>
                </a:schemeClr>
              </a:solidFill>
              <a:effectLst>
                <a:outerShdw blurRad="38100" dist="38100" dir="2700000" algn="tl">
                  <a:srgbClr val="000000">
                    <a:alpha val="43137"/>
                  </a:srgbClr>
                </a:outerShdw>
              </a:effectLst>
              <a:latin typeface="Archer Semibold" pitchFamily="50" charset="0"/>
            </a:endParaRPr>
          </a:p>
        </p:txBody>
      </p:sp>
      <p:sp>
        <p:nvSpPr>
          <p:cNvPr id="8" name="Text Placeholder 7"/>
          <p:cNvSpPr>
            <a:spLocks noGrp="1"/>
          </p:cNvSpPr>
          <p:nvPr>
            <p:ph type="body" idx="1"/>
          </p:nvPr>
        </p:nvSpPr>
        <p:spPr>
          <a:xfrm>
            <a:off x="1091090" y="1624013"/>
            <a:ext cx="4642008" cy="823912"/>
          </a:xfrm>
        </p:spPr>
        <p:txBody>
          <a:bodyPr/>
          <a:lstStyle/>
          <a:p>
            <a:r>
              <a:rPr lang="en-US" sz="2400" dirty="0">
                <a:solidFill>
                  <a:srgbClr val="002060"/>
                </a:solidFill>
              </a:rPr>
              <a:t>STEP </a:t>
            </a:r>
            <a:r>
              <a:rPr lang="en-US" sz="2400" dirty="0" smtClean="0">
                <a:solidFill>
                  <a:srgbClr val="002060"/>
                </a:solidFill>
              </a:rPr>
              <a:t>6: </a:t>
            </a:r>
            <a:r>
              <a:rPr lang="en-US" sz="2400" dirty="0">
                <a:solidFill>
                  <a:srgbClr val="002060"/>
                </a:solidFill>
              </a:rPr>
              <a:t>DATA COLLECTION</a:t>
            </a:r>
          </a:p>
        </p:txBody>
      </p:sp>
      <p:sp>
        <p:nvSpPr>
          <p:cNvPr id="9" name="Content Placeholder 8"/>
          <p:cNvSpPr>
            <a:spLocks noGrp="1"/>
          </p:cNvSpPr>
          <p:nvPr>
            <p:ph sz="half" idx="2"/>
          </p:nvPr>
        </p:nvSpPr>
        <p:spPr>
          <a:xfrm>
            <a:off x="1091090" y="2550796"/>
            <a:ext cx="4642008" cy="3684588"/>
          </a:xfrm>
        </p:spPr>
        <p:txBody>
          <a:bodyPr>
            <a:noAutofit/>
          </a:bodyPr>
          <a:lstStyle/>
          <a:p>
            <a:pPr lvl="1"/>
            <a:r>
              <a:rPr lang="en-US" dirty="0" smtClean="0"/>
              <a:t>Teams will be deployed in selected PSUs as per the field movement plan</a:t>
            </a:r>
          </a:p>
          <a:p>
            <a:pPr lvl="1"/>
            <a:r>
              <a:rPr lang="en-US" dirty="0" smtClean="0"/>
              <a:t>List of selected households will be shared with each team</a:t>
            </a:r>
          </a:p>
          <a:p>
            <a:pPr lvl="1"/>
            <a:r>
              <a:rPr lang="en-US" dirty="0" smtClean="0"/>
              <a:t>Teams will approach selected households within each PSU and complete interviews of </a:t>
            </a:r>
            <a:r>
              <a:rPr lang="en-US" dirty="0"/>
              <a:t>eligible </a:t>
            </a:r>
            <a:r>
              <a:rPr lang="en-US" dirty="0" smtClean="0"/>
              <a:t>members</a:t>
            </a:r>
            <a:endParaRPr lang="en-US" dirty="0"/>
          </a:p>
          <a:p>
            <a:pPr lvl="1"/>
            <a:r>
              <a:rPr lang="en-US" dirty="0" smtClean="0"/>
              <a:t>Close monitoring by district supervisors and other personnel</a:t>
            </a:r>
            <a:endParaRPr lang="en-US" dirty="0"/>
          </a:p>
        </p:txBody>
      </p:sp>
      <p:sp>
        <p:nvSpPr>
          <p:cNvPr id="10" name="Text Placeholder 9"/>
          <p:cNvSpPr>
            <a:spLocks noGrp="1"/>
          </p:cNvSpPr>
          <p:nvPr>
            <p:ph type="body" sz="quarter" idx="3"/>
          </p:nvPr>
        </p:nvSpPr>
        <p:spPr>
          <a:xfrm>
            <a:off x="6164580" y="1589723"/>
            <a:ext cx="5097780" cy="823912"/>
          </a:xfrm>
        </p:spPr>
        <p:txBody>
          <a:bodyPr>
            <a:normAutofit/>
          </a:bodyPr>
          <a:lstStyle/>
          <a:p>
            <a:r>
              <a:rPr lang="en-US" sz="2400" dirty="0">
                <a:solidFill>
                  <a:srgbClr val="002060"/>
                </a:solidFill>
              </a:rPr>
              <a:t>STEP </a:t>
            </a:r>
            <a:r>
              <a:rPr lang="en-US" sz="2400" dirty="0" smtClean="0">
                <a:solidFill>
                  <a:srgbClr val="002060"/>
                </a:solidFill>
              </a:rPr>
              <a:t>7: </a:t>
            </a:r>
            <a:r>
              <a:rPr lang="en-US" sz="2400" dirty="0">
                <a:solidFill>
                  <a:srgbClr val="002060"/>
                </a:solidFill>
              </a:rPr>
              <a:t>REVALIDATION</a:t>
            </a:r>
          </a:p>
        </p:txBody>
      </p:sp>
      <p:sp>
        <p:nvSpPr>
          <p:cNvPr id="11" name="Content Placeholder 10"/>
          <p:cNvSpPr>
            <a:spLocks noGrp="1"/>
          </p:cNvSpPr>
          <p:nvPr>
            <p:ph sz="quarter" idx="4"/>
          </p:nvPr>
        </p:nvSpPr>
        <p:spPr>
          <a:xfrm>
            <a:off x="6038849" y="2505076"/>
            <a:ext cx="5468327" cy="3684588"/>
          </a:xfrm>
        </p:spPr>
        <p:txBody>
          <a:bodyPr>
            <a:noAutofit/>
          </a:bodyPr>
          <a:lstStyle/>
          <a:p>
            <a:pPr lvl="1">
              <a:lnSpc>
                <a:spcPct val="100000"/>
              </a:lnSpc>
            </a:pPr>
            <a:r>
              <a:rPr lang="en-US" dirty="0"/>
              <a:t>Independent verification of data</a:t>
            </a:r>
          </a:p>
          <a:p>
            <a:pPr lvl="1">
              <a:lnSpc>
                <a:spcPct val="100000"/>
              </a:lnSpc>
            </a:pPr>
            <a:r>
              <a:rPr lang="en-US" dirty="0" smtClean="0"/>
              <a:t>Representative sample of PSUs and Households from those interviewed for the survey</a:t>
            </a:r>
          </a:p>
          <a:p>
            <a:pPr lvl="1">
              <a:lnSpc>
                <a:spcPct val="100000"/>
              </a:lnSpc>
            </a:pPr>
            <a:r>
              <a:rPr lang="en-US" dirty="0" smtClean="0"/>
              <a:t>Staff of </a:t>
            </a:r>
            <a:r>
              <a:rPr lang="en-US" dirty="0"/>
              <a:t>the RTA will </a:t>
            </a:r>
            <a:r>
              <a:rPr lang="en-US" dirty="0" smtClean="0"/>
              <a:t>make field visits </a:t>
            </a:r>
            <a:r>
              <a:rPr lang="en-US" dirty="0"/>
              <a:t>and verify the data collected</a:t>
            </a:r>
          </a:p>
          <a:p>
            <a:pPr lvl="1">
              <a:lnSpc>
                <a:spcPct val="100000"/>
              </a:lnSpc>
            </a:pPr>
            <a:r>
              <a:rPr lang="en-US" dirty="0" smtClean="0"/>
              <a:t>About 30 days per state – will run in parallel with data collection</a:t>
            </a:r>
            <a:endParaRPr lang="en-US" dirty="0"/>
          </a:p>
        </p:txBody>
      </p:sp>
      <p:sp>
        <p:nvSpPr>
          <p:cNvPr id="4" name="Date Placeholder 3"/>
          <p:cNvSpPr>
            <a:spLocks noGrp="1"/>
          </p:cNvSpPr>
          <p:nvPr>
            <p:ph type="dt" sz="half" idx="10"/>
          </p:nvPr>
        </p:nvSpPr>
        <p:spPr>
          <a:xfrm>
            <a:off x="1363980" y="6482082"/>
            <a:ext cx="2468880" cy="365125"/>
          </a:xfrm>
        </p:spPr>
        <p:txBody>
          <a:bodyPr/>
          <a:lstStyle/>
          <a:p>
            <a:fld id="{D47F07B4-935C-42C7-B850-A07EFE2487A8}"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244340" y="6482082"/>
            <a:ext cx="3703320" cy="365125"/>
          </a:xfrm>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359140" y="6482082"/>
            <a:ext cx="2468880" cy="365125"/>
          </a:xfrm>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pic>
        <p:nvPicPr>
          <p:cNvPr id="13" name="Picture 12"/>
          <p:cNvPicPr>
            <a:picLocks noChangeAspect="1"/>
          </p:cNvPicPr>
          <p:nvPr/>
        </p:nvPicPr>
        <p:blipFill>
          <a:blip r:embed="rId2" cstate="print"/>
          <a:stretch>
            <a:fillRect/>
          </a:stretch>
        </p:blipFill>
        <p:spPr>
          <a:xfrm rot="10800000">
            <a:off x="587257" y="-5218"/>
            <a:ext cx="1098108" cy="1577695"/>
          </a:xfrm>
          <a:prstGeom prst="rect">
            <a:avLst/>
          </a:prstGeom>
        </p:spPr>
      </p:pic>
      <p:pic>
        <p:nvPicPr>
          <p:cNvPr id="14" name="Picture 2" descr="Image result for aiims diamond jubilee logo"/>
          <p:cNvPicPr>
            <a:picLocks noChangeAspect="1" noChangeArrowheads="1"/>
          </p:cNvPicPr>
          <p:nvPr/>
        </p:nvPicPr>
        <p:blipFill>
          <a:blip r:embed="rId3" cstate="print"/>
          <a:srcRect/>
          <a:stretch>
            <a:fillRect/>
          </a:stretch>
        </p:blipFill>
        <p:spPr bwMode="auto">
          <a:xfrm>
            <a:off x="10392632" y="129092"/>
            <a:ext cx="1114544" cy="932753"/>
          </a:xfrm>
          <a:prstGeom prst="rect">
            <a:avLst/>
          </a:prstGeom>
          <a:noFill/>
        </p:spPr>
      </p:pic>
      <p:sp>
        <p:nvSpPr>
          <p:cNvPr id="16" name="TextBox 15"/>
          <p:cNvSpPr txBox="1"/>
          <p:nvPr/>
        </p:nvSpPr>
        <p:spPr>
          <a:xfrm>
            <a:off x="2438400" y="1405891"/>
            <a:ext cx="6583680" cy="535531"/>
          </a:xfrm>
          <a:prstGeom prst="rect">
            <a:avLst/>
          </a:prstGeom>
          <a:noFill/>
        </p:spPr>
        <p:txBody>
          <a:bodyPr wrap="square" rtlCol="0">
            <a:spAutoFit/>
          </a:bodyPr>
          <a:lstStyle/>
          <a:p>
            <a:pPr algn="ctr" defTabSz="855878"/>
            <a:r>
              <a:rPr lang="en-US" sz="2880" b="1" dirty="0">
                <a:solidFill>
                  <a:srgbClr val="FF0000"/>
                </a:solidFill>
              </a:rPr>
              <a:t>HOUSEHOLD SURVEY</a:t>
            </a:r>
          </a:p>
        </p:txBody>
      </p:sp>
    </p:spTree>
    <p:extLst>
      <p:ext uri="{BB962C8B-B14F-4D97-AF65-F5344CB8AC3E}">
        <p14:creationId xmlns:p14="http://schemas.microsoft.com/office/powerpoint/2010/main" val="2114437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4320" b="1" dirty="0">
              <a:solidFill>
                <a:srgbClr val="FF0000"/>
              </a:solidFill>
            </a:endParaRPr>
          </a:p>
          <a:p>
            <a:pPr marL="0" indent="0">
              <a:buNone/>
            </a:pPr>
            <a:endParaRPr lang="en-US" sz="4320" b="1" dirty="0">
              <a:solidFill>
                <a:srgbClr val="FF0000"/>
              </a:solidFill>
            </a:endParaRPr>
          </a:p>
          <a:p>
            <a:pPr marL="0" indent="0" algn="ctr">
              <a:buNone/>
            </a:pPr>
            <a:r>
              <a:rPr lang="en-US" sz="4320" b="1" dirty="0" smtClean="0">
                <a:solidFill>
                  <a:schemeClr val="accent5">
                    <a:lumMod val="50000"/>
                  </a:schemeClr>
                </a:solidFill>
                <a:effectLst>
                  <a:outerShdw blurRad="38100" dist="38100" dir="2700000" algn="tl">
                    <a:srgbClr val="000000">
                      <a:alpha val="43137"/>
                    </a:srgbClr>
                  </a:outerShdw>
                </a:effectLst>
              </a:rPr>
              <a:t>OVERVIEW OF THE HOUSEHOLD SAMPLE SURVEY</a:t>
            </a:r>
            <a:endParaRPr lang="en-US" sz="4320" b="1" dirty="0">
              <a:solidFill>
                <a:schemeClr val="accent5">
                  <a:lumMod val="50000"/>
                </a:schemeClr>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CBA8ABE0-01DD-4483-98DD-0F19CBA4EDAF}"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7537067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4320" b="1" dirty="0">
              <a:solidFill>
                <a:srgbClr val="FF0000"/>
              </a:solidFill>
            </a:endParaRPr>
          </a:p>
          <a:p>
            <a:pPr marL="0" indent="0">
              <a:buNone/>
            </a:pPr>
            <a:endParaRPr lang="en-US" sz="4320" b="1" dirty="0">
              <a:solidFill>
                <a:srgbClr val="FF0000"/>
              </a:solidFill>
            </a:endParaRPr>
          </a:p>
          <a:p>
            <a:pPr marL="0" indent="0" algn="ctr">
              <a:buNone/>
            </a:pPr>
            <a:r>
              <a:rPr lang="en-US" sz="4320" b="1" dirty="0" smtClean="0">
                <a:solidFill>
                  <a:schemeClr val="accent5">
                    <a:lumMod val="50000"/>
                  </a:schemeClr>
                </a:solidFill>
                <a:effectLst>
                  <a:outerShdw blurRad="38100" dist="38100" dir="2700000" algn="tl">
                    <a:srgbClr val="000000">
                      <a:alpha val="43137"/>
                    </a:srgbClr>
                  </a:outerShdw>
                </a:effectLst>
              </a:rPr>
              <a:t>DATA COLLECTION FOR HOUSEHOLD SAMPLE SURVEY</a:t>
            </a:r>
            <a:endParaRPr lang="en-US" sz="4320" b="1" dirty="0">
              <a:solidFill>
                <a:schemeClr val="accent5">
                  <a:lumMod val="50000"/>
                </a:schemeClr>
              </a:solidFill>
              <a:effectLst>
                <a:outerShdw blurRad="38100" dist="38100" dir="2700000" algn="tl">
                  <a:srgbClr val="000000">
                    <a:alpha val="43137"/>
                  </a:srgbClr>
                </a:outerShdw>
              </a:effectLst>
            </a:endParaRPr>
          </a:p>
          <a:p>
            <a:pPr marL="0" indent="0" algn="ctr">
              <a:buNone/>
            </a:pPr>
            <a:r>
              <a:rPr lang="en-US" sz="3360" b="1" dirty="0" smtClean="0">
                <a:solidFill>
                  <a:srgbClr val="FF0000"/>
                </a:solidFill>
              </a:rPr>
              <a:t>(At PSU Level)</a:t>
            </a:r>
            <a:endParaRPr lang="en-US" sz="3360" b="1" dirty="0">
              <a:solidFill>
                <a:srgbClr val="FF0000"/>
              </a:solidFill>
            </a:endParaRPr>
          </a:p>
        </p:txBody>
      </p:sp>
      <p:sp>
        <p:nvSpPr>
          <p:cNvPr id="4" name="Date Placeholder 3"/>
          <p:cNvSpPr>
            <a:spLocks noGrp="1"/>
          </p:cNvSpPr>
          <p:nvPr>
            <p:ph type="dt" sz="half" idx="10"/>
          </p:nvPr>
        </p:nvSpPr>
        <p:spPr/>
        <p:txBody>
          <a:bodyPr/>
          <a:lstStyle/>
          <a:p>
            <a:fld id="{CBA8ABE0-01DD-4483-98DD-0F19CBA4EDAF}"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4877704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 for HHS Survey</a:t>
            </a:r>
            <a:endParaRPr lang="en-US" dirty="0"/>
          </a:p>
        </p:txBody>
      </p:sp>
      <p:sp>
        <p:nvSpPr>
          <p:cNvPr id="3" name="Content Placeholder 2"/>
          <p:cNvSpPr>
            <a:spLocks noGrp="1"/>
          </p:cNvSpPr>
          <p:nvPr>
            <p:ph idx="1"/>
          </p:nvPr>
        </p:nvSpPr>
        <p:spPr>
          <a:xfrm>
            <a:off x="838200" y="1497331"/>
            <a:ext cx="10831830" cy="4663440"/>
          </a:xfrm>
        </p:spPr>
        <p:txBody>
          <a:bodyPr>
            <a:normAutofit/>
          </a:bodyPr>
          <a:lstStyle/>
          <a:p>
            <a:r>
              <a:rPr lang="en-US" sz="2600" dirty="0"/>
              <a:t>Completion of mapping-listing </a:t>
            </a:r>
            <a:r>
              <a:rPr lang="en-US" sz="2600" dirty="0" smtClean="0"/>
              <a:t>activity </a:t>
            </a:r>
            <a:r>
              <a:rPr lang="en-US" sz="2600" dirty="0" smtClean="0">
                <a:sym typeface="Wingdings" panose="05000000000000000000" pitchFamily="2" charset="2"/>
              </a:rPr>
              <a:t> </a:t>
            </a:r>
            <a:r>
              <a:rPr lang="en-IN" sz="2600" dirty="0" smtClean="0"/>
              <a:t>Availability </a:t>
            </a:r>
            <a:r>
              <a:rPr lang="en-IN" sz="2600" dirty="0"/>
              <a:t>of Location and Layout maps </a:t>
            </a:r>
            <a:r>
              <a:rPr lang="en-IN" sz="2600" dirty="0" smtClean="0"/>
              <a:t>and list of </a:t>
            </a:r>
            <a:r>
              <a:rPr lang="en-IN" sz="2600" dirty="0"/>
              <a:t>households for all survey PSUs </a:t>
            </a:r>
            <a:endParaRPr lang="en-US" sz="2600" dirty="0"/>
          </a:p>
          <a:p>
            <a:r>
              <a:rPr lang="en-US" sz="2600" dirty="0" smtClean="0"/>
              <a:t>Training of field teams on HHS data collection</a:t>
            </a:r>
          </a:p>
          <a:p>
            <a:r>
              <a:rPr lang="en-US" sz="2600" dirty="0" smtClean="0"/>
              <a:t>Preparation </a:t>
            </a:r>
            <a:r>
              <a:rPr lang="en-US" sz="2600" dirty="0"/>
              <a:t>of field team movement </a:t>
            </a:r>
            <a:r>
              <a:rPr lang="en-US" sz="2600" dirty="0" smtClean="0"/>
              <a:t>plan</a:t>
            </a:r>
          </a:p>
          <a:p>
            <a:r>
              <a:rPr lang="en-US" sz="2600" dirty="0" smtClean="0"/>
              <a:t>Preparation of PSU level plan for travel and stay of field teams</a:t>
            </a:r>
          </a:p>
          <a:p>
            <a:r>
              <a:rPr lang="en-IN" sz="2600" dirty="0" smtClean="0"/>
              <a:t>PSU-wise mapping of </a:t>
            </a:r>
            <a:r>
              <a:rPr lang="en-IN" sz="2600" dirty="0"/>
              <a:t>availability of </a:t>
            </a:r>
            <a:r>
              <a:rPr lang="en-IN" sz="2600" dirty="0" smtClean="0"/>
              <a:t>internet connection and electricity for </a:t>
            </a:r>
            <a:r>
              <a:rPr lang="en-IN" sz="2600" dirty="0"/>
              <a:t>the hand-held </a:t>
            </a:r>
            <a:r>
              <a:rPr lang="en-IN" sz="2600" dirty="0" smtClean="0"/>
              <a:t>devices</a:t>
            </a:r>
            <a:endParaRPr lang="en-US" sz="2600" dirty="0" smtClean="0"/>
          </a:p>
          <a:p>
            <a:r>
              <a:rPr lang="en-IN" sz="2600" dirty="0" smtClean="0"/>
              <a:t>Letter </a:t>
            </a:r>
            <a:r>
              <a:rPr lang="en-IN" sz="2600" dirty="0"/>
              <a:t>of </a:t>
            </a:r>
            <a:r>
              <a:rPr lang="en-IN" sz="2600" dirty="0" smtClean="0"/>
              <a:t>support from state government / local </a:t>
            </a:r>
            <a:r>
              <a:rPr lang="en-IN" sz="2600" dirty="0"/>
              <a:t>authorities </a:t>
            </a:r>
            <a:endParaRPr lang="en-US" sz="2600" dirty="0"/>
          </a:p>
          <a:p>
            <a:r>
              <a:rPr lang="en-US" sz="2600" dirty="0" smtClean="0"/>
              <a:t>Availability of material required for HHS data collection</a:t>
            </a:r>
            <a:endParaRPr lang="en-IN" sz="2200"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5867394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Before proceeding for data collection</a:t>
            </a:r>
            <a:endParaRPr lang="en-US" sz="3200" dirty="0"/>
          </a:p>
        </p:txBody>
      </p:sp>
      <p:sp>
        <p:nvSpPr>
          <p:cNvPr id="3" name="Content Placeholder 2"/>
          <p:cNvSpPr>
            <a:spLocks noGrp="1"/>
          </p:cNvSpPr>
          <p:nvPr>
            <p:ph idx="1"/>
          </p:nvPr>
        </p:nvSpPr>
        <p:spPr>
          <a:xfrm>
            <a:off x="838200" y="1524824"/>
            <a:ext cx="10991850" cy="4927061"/>
          </a:xfrm>
        </p:spPr>
        <p:txBody>
          <a:bodyPr>
            <a:normAutofit/>
          </a:bodyPr>
          <a:lstStyle/>
          <a:p>
            <a:r>
              <a:rPr lang="en-IN" dirty="0" smtClean="0"/>
              <a:t>Teams should collect:</a:t>
            </a:r>
          </a:p>
          <a:p>
            <a:pPr lvl="1"/>
            <a:r>
              <a:rPr lang="en-IN" dirty="0" smtClean="0"/>
              <a:t>List of PSUs </a:t>
            </a:r>
            <a:r>
              <a:rPr lang="en-IN" dirty="0"/>
              <a:t>assigned </a:t>
            </a:r>
            <a:r>
              <a:rPr lang="en-IN" dirty="0" smtClean="0"/>
              <a:t>to various teams along with movement / travel / stay plan</a:t>
            </a:r>
          </a:p>
          <a:p>
            <a:pPr lvl="1"/>
            <a:r>
              <a:rPr lang="en-IN" dirty="0"/>
              <a:t>Letter of support from state government / local </a:t>
            </a:r>
            <a:r>
              <a:rPr lang="en-IN" dirty="0" smtClean="0"/>
              <a:t>authorities</a:t>
            </a:r>
          </a:p>
          <a:p>
            <a:pPr lvl="1"/>
            <a:r>
              <a:rPr lang="en-IN" dirty="0" smtClean="0"/>
              <a:t>List of selected households in the </a:t>
            </a:r>
            <a:r>
              <a:rPr lang="en-IN" dirty="0"/>
              <a:t>assigned </a:t>
            </a:r>
            <a:r>
              <a:rPr lang="en-IN" dirty="0" smtClean="0"/>
              <a:t>PSUs</a:t>
            </a:r>
          </a:p>
          <a:p>
            <a:pPr lvl="1"/>
            <a:r>
              <a:rPr lang="en-IN" dirty="0" smtClean="0"/>
              <a:t>Location and layout maps of the assigned PSUs</a:t>
            </a:r>
            <a:endParaRPr lang="en-IN" dirty="0"/>
          </a:p>
          <a:p>
            <a:pPr lvl="1"/>
            <a:r>
              <a:rPr lang="en-IN" dirty="0" smtClean="0"/>
              <a:t>HHS resource </a:t>
            </a:r>
            <a:r>
              <a:rPr lang="en-IN" dirty="0"/>
              <a:t>materials</a:t>
            </a:r>
          </a:p>
          <a:p>
            <a:pPr lvl="2"/>
            <a:r>
              <a:rPr lang="en-US" dirty="0" smtClean="0"/>
              <a:t>Hand-held devices with </a:t>
            </a:r>
            <a:r>
              <a:rPr lang="en-IN" dirty="0" smtClean="0"/>
              <a:t>accessories (charging cord, etc.)</a:t>
            </a:r>
            <a:endParaRPr lang="en-US" dirty="0"/>
          </a:p>
          <a:p>
            <a:pPr lvl="2"/>
            <a:r>
              <a:rPr lang="en-IN" dirty="0"/>
              <a:t>SIM card for internet </a:t>
            </a:r>
            <a:r>
              <a:rPr lang="en-IN" dirty="0" smtClean="0"/>
              <a:t>connectivity</a:t>
            </a:r>
          </a:p>
          <a:p>
            <a:pPr lvl="2"/>
            <a:r>
              <a:rPr lang="en-IN" dirty="0" smtClean="0"/>
              <a:t>Power bank (if applicable)</a:t>
            </a:r>
          </a:p>
          <a:p>
            <a:pPr lvl="2"/>
            <a:r>
              <a:rPr lang="en-IN" dirty="0" smtClean="0"/>
              <a:t>Memory card</a:t>
            </a:r>
          </a:p>
          <a:p>
            <a:pPr lvl="2"/>
            <a:r>
              <a:rPr lang="en-IN" dirty="0" smtClean="0"/>
              <a:t>Copies of various HHS documents (questionnaire, consent forms, PIS, cover page, etc.)</a:t>
            </a:r>
            <a:endParaRPr lang="en-IN" dirty="0"/>
          </a:p>
          <a:p>
            <a:pPr lvl="2"/>
            <a:r>
              <a:rPr lang="en-IN" dirty="0" smtClean="0"/>
              <a:t>Backpack</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732579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Household survey teams</a:t>
            </a:r>
            <a:endParaRPr lang="en-US" dirty="0"/>
          </a:p>
        </p:txBody>
      </p:sp>
      <p:sp>
        <p:nvSpPr>
          <p:cNvPr id="3" name="Content Placeholder 2"/>
          <p:cNvSpPr>
            <a:spLocks noGrp="1"/>
          </p:cNvSpPr>
          <p:nvPr>
            <p:ph idx="1"/>
          </p:nvPr>
        </p:nvSpPr>
        <p:spPr/>
        <p:txBody>
          <a:bodyPr/>
          <a:lstStyle/>
          <a:p>
            <a:r>
              <a:rPr lang="en-US" dirty="0" smtClean="0"/>
              <a:t>Each HHS survey team will consist of:</a:t>
            </a:r>
          </a:p>
          <a:p>
            <a:pPr lvl="1"/>
            <a:r>
              <a:rPr lang="en-US" dirty="0" smtClean="0"/>
              <a:t>One male interviewer - </a:t>
            </a:r>
            <a:r>
              <a:rPr lang="en-US" dirty="0"/>
              <a:t>responsible for interviewing all male members of the household between the age of 15 and 75 years</a:t>
            </a:r>
            <a:endParaRPr lang="en-US" dirty="0" smtClean="0"/>
          </a:p>
          <a:p>
            <a:pPr lvl="1"/>
            <a:r>
              <a:rPr lang="en-US" dirty="0" smtClean="0"/>
              <a:t>One female interviewer - </a:t>
            </a:r>
            <a:r>
              <a:rPr lang="en-US" dirty="0"/>
              <a:t>responsible for interviewing all female members of the household and children between the age of 10 and 15 </a:t>
            </a:r>
            <a:r>
              <a:rPr lang="en-US" dirty="0" smtClean="0"/>
              <a:t>years</a:t>
            </a:r>
          </a:p>
          <a:p>
            <a:r>
              <a:rPr lang="en-US" dirty="0" smtClean="0"/>
              <a:t>Number of teams per PSU</a:t>
            </a:r>
          </a:p>
          <a:p>
            <a:pPr lvl="1"/>
            <a:r>
              <a:rPr lang="en-US" dirty="0" smtClean="0"/>
              <a:t>To be decided by the State Coordinator depending on operational requirements of the area.</a:t>
            </a:r>
          </a:p>
          <a:p>
            <a:pPr lvl="1"/>
            <a:r>
              <a:rPr lang="en-US" dirty="0" smtClean="0"/>
              <a:t>Usually 2-3 teams per PSU</a:t>
            </a:r>
          </a:p>
          <a:p>
            <a:pPr lvl="1"/>
            <a:r>
              <a:rPr lang="en-US" dirty="0" smtClean="0"/>
              <a:t>In areas with no internet connectivity, only one team should be deployed in any PSU.</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4532496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Selection of Survey Households</a:t>
            </a:r>
            <a:endParaRPr lang="en-US" dirty="0"/>
          </a:p>
        </p:txBody>
      </p:sp>
      <p:sp>
        <p:nvSpPr>
          <p:cNvPr id="3" name="Content Placeholder 2"/>
          <p:cNvSpPr>
            <a:spLocks noGrp="1"/>
          </p:cNvSpPr>
          <p:nvPr>
            <p:ph idx="1"/>
          </p:nvPr>
        </p:nvSpPr>
        <p:spPr>
          <a:xfrm>
            <a:off x="838200" y="1524824"/>
            <a:ext cx="10820400" cy="5047426"/>
          </a:xfrm>
        </p:spPr>
        <p:txBody>
          <a:bodyPr>
            <a:normAutofit fontScale="92500"/>
          </a:bodyPr>
          <a:lstStyle/>
          <a:p>
            <a:pPr>
              <a:lnSpc>
                <a:spcPct val="100000"/>
              </a:lnSpc>
            </a:pPr>
            <a:r>
              <a:rPr lang="en-US" sz="2600" dirty="0" smtClean="0"/>
              <a:t>Selection of survey households (25-40 per PSU) will </a:t>
            </a:r>
            <a:r>
              <a:rPr lang="en-US" sz="2600" dirty="0"/>
              <a:t>be </a:t>
            </a:r>
            <a:r>
              <a:rPr lang="en-US" sz="2600" dirty="0" smtClean="0"/>
              <a:t>done from the list of households prepared </a:t>
            </a:r>
            <a:r>
              <a:rPr lang="en-US" sz="2600" dirty="0"/>
              <a:t>d</a:t>
            </a:r>
            <a:r>
              <a:rPr lang="en-US" sz="2600" dirty="0" smtClean="0"/>
              <a:t>uring mapping-listing.</a:t>
            </a:r>
          </a:p>
          <a:p>
            <a:pPr>
              <a:lnSpc>
                <a:spcPct val="100000"/>
              </a:lnSpc>
            </a:pPr>
            <a:r>
              <a:rPr lang="en-US" sz="2600" dirty="0" smtClean="0"/>
              <a:t>The selection is performed immediately after acceptance of mapping-listing data by AIIMS and the list is stored in AIIMS server.</a:t>
            </a:r>
          </a:p>
          <a:p>
            <a:pPr>
              <a:lnSpc>
                <a:spcPct val="100000"/>
              </a:lnSpc>
            </a:pPr>
            <a:r>
              <a:rPr lang="en-US" sz="2600" dirty="0" smtClean="0"/>
              <a:t>List of selected households can be downloaded from the AIIMS server by selecting a PSU in the Household Survey Interview option of the mobile application </a:t>
            </a:r>
          </a:p>
          <a:p>
            <a:pPr lvl="1">
              <a:lnSpc>
                <a:spcPct val="100000"/>
              </a:lnSpc>
              <a:buFont typeface="Wingdings" panose="05000000000000000000" pitchFamily="2" charset="2"/>
              <a:buChar char="à"/>
            </a:pPr>
            <a:r>
              <a:rPr lang="en-US" dirty="0" smtClean="0">
                <a:sym typeface="Wingdings" panose="05000000000000000000" pitchFamily="2" charset="2"/>
              </a:rPr>
              <a:t>This step should preferably be performed during HHS training itself.</a:t>
            </a:r>
          </a:p>
          <a:p>
            <a:pPr lvl="1">
              <a:lnSpc>
                <a:spcPct val="100000"/>
              </a:lnSpc>
              <a:buFont typeface="Wingdings" panose="05000000000000000000" pitchFamily="2" charset="2"/>
              <a:buChar char="à"/>
            </a:pPr>
            <a:r>
              <a:rPr lang="en-US" dirty="0" smtClean="0">
                <a:sym typeface="Wingdings" panose="05000000000000000000" pitchFamily="2" charset="2"/>
              </a:rPr>
              <a:t>This is a one-time activity. Once downloaded, the list is locally saved in the device.</a:t>
            </a:r>
            <a:endParaRPr lang="en-US" dirty="0" smtClean="0"/>
          </a:p>
          <a:p>
            <a:pPr>
              <a:lnSpc>
                <a:spcPct val="100000"/>
              </a:lnSpc>
            </a:pPr>
            <a:r>
              <a:rPr lang="en-US" sz="2600" dirty="0" smtClean="0"/>
              <a:t>The teams should prepare a hard-copy of the list so that survey work can procced even if the device is not functional / available due to any reason (HHS FORM 1).</a:t>
            </a:r>
            <a:endParaRPr lang="en-US" sz="26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2663515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a:t>
            </a:r>
            <a:r>
              <a:rPr lang="en-US" dirty="0" smtClean="0"/>
              <a:t>Survey – PSU level</a:t>
            </a:r>
            <a:endParaRPr lang="en-US" dirty="0"/>
          </a:p>
        </p:txBody>
      </p:sp>
      <p:sp>
        <p:nvSpPr>
          <p:cNvPr id="3" name="Content Placeholder 2"/>
          <p:cNvSpPr>
            <a:spLocks noGrp="1"/>
          </p:cNvSpPr>
          <p:nvPr>
            <p:ph idx="1"/>
          </p:nvPr>
        </p:nvSpPr>
        <p:spPr>
          <a:xfrm>
            <a:off x="838200" y="1524824"/>
            <a:ext cx="10515600" cy="4927061"/>
          </a:xfrm>
        </p:spPr>
        <p:txBody>
          <a:bodyPr>
            <a:normAutofit/>
          </a:bodyPr>
          <a:lstStyle/>
          <a:p>
            <a:pPr marL="0" indent="0" defTabSz="822960">
              <a:spcBef>
                <a:spcPts val="900"/>
              </a:spcBef>
              <a:buNone/>
            </a:pPr>
            <a:r>
              <a:rPr lang="en-US" b="1" dirty="0">
                <a:solidFill>
                  <a:srgbClr val="002060"/>
                </a:solidFill>
              </a:rPr>
              <a:t>STEP 1: REACHING THE PSU</a:t>
            </a:r>
          </a:p>
          <a:p>
            <a:pPr lvl="1"/>
            <a:r>
              <a:rPr lang="en-US" dirty="0"/>
              <a:t>Teams will visit the PSUs / </a:t>
            </a:r>
            <a:r>
              <a:rPr lang="en-US" dirty="0" smtClean="0"/>
              <a:t>EBs assigned to them for HHS interviews as per the field movement plan</a:t>
            </a:r>
          </a:p>
          <a:p>
            <a:pPr lvl="1"/>
            <a:r>
              <a:rPr lang="en-US" dirty="0" smtClean="0"/>
              <a:t>The location maps provided by the District Supervisor will help the teams locate the PSU</a:t>
            </a:r>
          </a:p>
          <a:p>
            <a:pPr lvl="1"/>
            <a:r>
              <a:rPr lang="en-US" dirty="0" smtClean="0"/>
              <a:t>If the team is unable to locate a PSU, it should immediately inform the District Supervisor and follow instructions</a:t>
            </a:r>
          </a:p>
          <a:p>
            <a:pPr lvl="1"/>
            <a:r>
              <a:rPr lang="en-US" dirty="0" smtClean="0"/>
              <a:t>State Implementation Agency will decide whether the travel to the PSU is to be undertaken by public transport or by private vehicle</a:t>
            </a:r>
          </a:p>
          <a:p>
            <a:pPr lvl="1"/>
            <a:r>
              <a:rPr lang="en-US" dirty="0" smtClean="0"/>
              <a:t>Teams will spend anywhere between 2-6 days in a given PSU for HHS survey</a:t>
            </a:r>
          </a:p>
          <a:p>
            <a:pPr lvl="1"/>
            <a:r>
              <a:rPr lang="en-US" dirty="0"/>
              <a:t>Teams should reach the PSU latest by 9AM everyday and report to the district supervisor on </a:t>
            </a:r>
            <a:r>
              <a:rPr lang="en-US" dirty="0" smtClean="0"/>
              <a:t>phone</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2996908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838200" y="1524824"/>
            <a:ext cx="10854690" cy="5035995"/>
          </a:xfrm>
        </p:spPr>
        <p:txBody>
          <a:bodyPr/>
          <a:lstStyle/>
          <a:p>
            <a:pPr marL="0" indent="0" defTabSz="822960">
              <a:spcBef>
                <a:spcPts val="900"/>
              </a:spcBef>
              <a:buNone/>
            </a:pPr>
            <a:r>
              <a:rPr lang="en-US" b="1" dirty="0">
                <a:solidFill>
                  <a:srgbClr val="002060"/>
                </a:solidFill>
              </a:rPr>
              <a:t>STEP 2: CONFIRMING </a:t>
            </a:r>
            <a:r>
              <a:rPr lang="en-US" b="1" dirty="0" smtClean="0">
                <a:solidFill>
                  <a:srgbClr val="002060"/>
                </a:solidFill>
              </a:rPr>
              <a:t>THE PSU</a:t>
            </a:r>
            <a:endParaRPr lang="en-US" b="1" dirty="0">
              <a:solidFill>
                <a:srgbClr val="002060"/>
              </a:solidFill>
            </a:endParaRPr>
          </a:p>
          <a:p>
            <a:pPr lvl="1"/>
            <a:r>
              <a:rPr lang="en-US" dirty="0" smtClean="0"/>
              <a:t>On reaching the area, the first task of the team is to verifying whether it has reached the right PSU</a:t>
            </a:r>
          </a:p>
          <a:p>
            <a:pPr lvl="1"/>
            <a:r>
              <a:rPr lang="en-US" dirty="0" smtClean="0"/>
              <a:t>For this, the teams should interact with local people and confirm whether the PSU is indeed the one where the survey work is to be performed</a:t>
            </a:r>
          </a:p>
          <a:p>
            <a:pPr marL="0" indent="0" defTabSz="822960">
              <a:spcBef>
                <a:spcPts val="900"/>
              </a:spcBef>
              <a:buNone/>
            </a:pPr>
            <a:endParaRPr lang="en-US" b="1" dirty="0" smtClean="0">
              <a:solidFill>
                <a:srgbClr val="002060"/>
              </a:solidFill>
            </a:endParaRPr>
          </a:p>
          <a:p>
            <a:pPr marL="0" indent="0" defTabSz="822960">
              <a:spcBef>
                <a:spcPts val="900"/>
              </a:spcBef>
              <a:buNone/>
            </a:pPr>
            <a:r>
              <a:rPr lang="en-US" b="1" dirty="0" smtClean="0">
                <a:solidFill>
                  <a:srgbClr val="002060"/>
                </a:solidFill>
              </a:rPr>
              <a:t>STEP </a:t>
            </a:r>
            <a:r>
              <a:rPr lang="en-US" b="1" dirty="0">
                <a:solidFill>
                  <a:srgbClr val="002060"/>
                </a:solidFill>
              </a:rPr>
              <a:t>3: INTERACTING WITH LOCAL STAKEHOLDERS</a:t>
            </a:r>
          </a:p>
          <a:p>
            <a:pPr lvl="1"/>
            <a:r>
              <a:rPr lang="en-US" dirty="0" smtClean="0"/>
              <a:t>After confirming the PSU, the teams should meet key stakeholders of the area (identified during mapping-listing activity) and inform them about the purpose of the visit and provide an overview of the survey objectives and process</a:t>
            </a:r>
          </a:p>
          <a:p>
            <a:pPr lvl="1"/>
            <a:r>
              <a:rPr lang="en-US" dirty="0" smtClean="0"/>
              <a:t>Teams should solicit support of the local stakeholders in the survey process especially in dealing with resistance from the residents of the area</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5694617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838200" y="1524824"/>
            <a:ext cx="10515600" cy="4927061"/>
          </a:xfrm>
        </p:spPr>
        <p:txBody>
          <a:bodyPr>
            <a:normAutofit/>
          </a:bodyPr>
          <a:lstStyle/>
          <a:p>
            <a:pPr marL="0" lvl="0" indent="0" defTabSz="822960">
              <a:lnSpc>
                <a:spcPct val="100000"/>
              </a:lnSpc>
              <a:spcBef>
                <a:spcPts val="900"/>
              </a:spcBef>
              <a:buNone/>
            </a:pPr>
            <a:r>
              <a:rPr lang="en-US" b="1" dirty="0">
                <a:solidFill>
                  <a:srgbClr val="002060"/>
                </a:solidFill>
              </a:rPr>
              <a:t>STEP </a:t>
            </a:r>
            <a:r>
              <a:rPr lang="en-US" b="1" dirty="0" smtClean="0">
                <a:solidFill>
                  <a:srgbClr val="002060"/>
                </a:solidFill>
              </a:rPr>
              <a:t>4: ESTABLISHING BOUDARIES OF THE PSU</a:t>
            </a:r>
            <a:endParaRPr lang="en-US" sz="3200" dirty="0" smtClean="0"/>
          </a:p>
          <a:p>
            <a:pPr lvl="1">
              <a:lnSpc>
                <a:spcPct val="100000"/>
              </a:lnSpc>
            </a:pPr>
            <a:r>
              <a:rPr lang="en-IN" dirty="0"/>
              <a:t>Prior to beginning interviews, teams </a:t>
            </a:r>
            <a:r>
              <a:rPr lang="en-IN" dirty="0" smtClean="0"/>
              <a:t>should identify boundaries </a:t>
            </a:r>
            <a:r>
              <a:rPr lang="en-IN" dirty="0"/>
              <a:t>of the PSU / </a:t>
            </a:r>
            <a:r>
              <a:rPr lang="en-IN" dirty="0" smtClean="0"/>
              <a:t>EB </a:t>
            </a:r>
            <a:r>
              <a:rPr lang="en-IN" dirty="0"/>
              <a:t>to </a:t>
            </a:r>
            <a:r>
              <a:rPr lang="en-IN" dirty="0" smtClean="0"/>
              <a:t>establish </a:t>
            </a:r>
            <a:r>
              <a:rPr lang="en-IN" dirty="0"/>
              <a:t>a perimeter for field </a:t>
            </a:r>
            <a:r>
              <a:rPr lang="en-IN" dirty="0" smtClean="0"/>
              <a:t>operations</a:t>
            </a:r>
          </a:p>
          <a:p>
            <a:pPr lvl="1">
              <a:lnSpc>
                <a:spcPct val="100000"/>
              </a:lnSpc>
            </a:pPr>
            <a:r>
              <a:rPr lang="en-IN" dirty="0" smtClean="0"/>
              <a:t>All boundaries of the PSU should be identified</a:t>
            </a:r>
          </a:p>
          <a:p>
            <a:pPr lvl="2">
              <a:lnSpc>
                <a:spcPct val="100000"/>
              </a:lnSpc>
            </a:pPr>
            <a:r>
              <a:rPr lang="en-IN" sz="2400" dirty="0" smtClean="0"/>
              <a:t>For </a:t>
            </a:r>
            <a:r>
              <a:rPr lang="en-IN" sz="2400" dirty="0"/>
              <a:t>e.g., if the PSU is a rectangular block, the names of three streets is not enough to unequivocally identify the PSU; all four streets bounding the PSU should be </a:t>
            </a:r>
            <a:r>
              <a:rPr lang="en-IN" sz="2400" dirty="0" smtClean="0"/>
              <a:t>identified </a:t>
            </a:r>
            <a:endParaRPr lang="en-IN" sz="2400" dirty="0"/>
          </a:p>
          <a:p>
            <a:pPr lvl="1">
              <a:lnSpc>
                <a:spcPct val="100000"/>
              </a:lnSpc>
            </a:pPr>
            <a:r>
              <a:rPr lang="en-IN" dirty="0" smtClean="0"/>
              <a:t>Location and layout maps will help </a:t>
            </a:r>
            <a:r>
              <a:rPr lang="en-IN" dirty="0"/>
              <a:t>the teams identify the PSU </a:t>
            </a:r>
            <a:r>
              <a:rPr lang="en-IN" dirty="0" smtClean="0"/>
              <a:t>boundaries</a:t>
            </a:r>
          </a:p>
          <a:p>
            <a:pPr lvl="1">
              <a:lnSpc>
                <a:spcPct val="100000"/>
              </a:lnSpc>
            </a:pPr>
            <a:r>
              <a:rPr lang="en-IN" dirty="0" smtClean="0"/>
              <a:t>Teams should also take help of the local stakeholders in correctly identifying all boundaries of the PSU</a:t>
            </a:r>
            <a:endParaRPr lang="en-IN"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0930203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p:txBody>
          <a:bodyPr/>
          <a:lstStyle/>
          <a:p>
            <a:pPr marL="0" indent="0" defTabSz="822960">
              <a:lnSpc>
                <a:spcPct val="100000"/>
              </a:lnSpc>
              <a:spcBef>
                <a:spcPts val="900"/>
              </a:spcBef>
              <a:buNone/>
            </a:pPr>
            <a:r>
              <a:rPr lang="en-US" b="1" dirty="0">
                <a:solidFill>
                  <a:srgbClr val="002060"/>
                </a:solidFill>
              </a:rPr>
              <a:t>STEP 5: LOCATING SELECTED HOUSEHOLDS</a:t>
            </a:r>
          </a:p>
          <a:p>
            <a:pPr lvl="1">
              <a:lnSpc>
                <a:spcPct val="100000"/>
              </a:lnSpc>
            </a:pPr>
            <a:r>
              <a:rPr lang="en-US" dirty="0" smtClean="0"/>
              <a:t>With the help of local stakeholders and the layout maps, teams should </a:t>
            </a:r>
            <a:r>
              <a:rPr lang="en-IN" dirty="0" smtClean="0"/>
              <a:t>locate </a:t>
            </a:r>
            <a:r>
              <a:rPr lang="en-IN" dirty="0"/>
              <a:t>the </a:t>
            </a:r>
            <a:r>
              <a:rPr lang="en-IN" dirty="0" smtClean="0"/>
              <a:t>household </a:t>
            </a:r>
            <a:r>
              <a:rPr lang="en-IN" dirty="0"/>
              <a:t>selected </a:t>
            </a:r>
            <a:r>
              <a:rPr lang="en-IN" dirty="0" smtClean="0"/>
              <a:t>for </a:t>
            </a:r>
            <a:r>
              <a:rPr lang="en-IN" dirty="0"/>
              <a:t>HHS interviews </a:t>
            </a:r>
            <a:r>
              <a:rPr lang="en-IN" dirty="0" smtClean="0"/>
              <a:t>within </a:t>
            </a:r>
            <a:r>
              <a:rPr lang="en-IN" dirty="0"/>
              <a:t>the </a:t>
            </a:r>
            <a:r>
              <a:rPr lang="en-IN" dirty="0" smtClean="0"/>
              <a:t>PSU.</a:t>
            </a:r>
          </a:p>
          <a:p>
            <a:pPr lvl="1">
              <a:lnSpc>
                <a:spcPct val="100000"/>
              </a:lnSpc>
            </a:pPr>
            <a:r>
              <a:rPr lang="en-IN" dirty="0" smtClean="0"/>
              <a:t>Teams will mark the structures in which selected households are located with a GREEN tick</a:t>
            </a:r>
            <a:r>
              <a:rPr lang="en-IN" dirty="0"/>
              <a:t> on the layout </a:t>
            </a:r>
            <a:r>
              <a:rPr lang="en-IN" dirty="0" smtClean="0"/>
              <a:t>map</a:t>
            </a:r>
          </a:p>
          <a:p>
            <a:pPr lvl="1">
              <a:lnSpc>
                <a:spcPct val="100000"/>
              </a:lnSpc>
            </a:pPr>
            <a:r>
              <a:rPr lang="en-IN" dirty="0" smtClean="0"/>
              <a:t>If a selected household cannot be located on the map, teams should immediately inform the District Supervisor</a:t>
            </a:r>
          </a:p>
          <a:p>
            <a:pPr lvl="1">
              <a:lnSpc>
                <a:spcPct val="100000"/>
              </a:lnSpc>
            </a:pPr>
            <a:r>
              <a:rPr lang="en-IN" dirty="0" smtClean="0"/>
              <a:t>It may be noted that even if the household can not be located on the map, a visit to the recorded address will be necessary to consider it as Inaccessible</a:t>
            </a:r>
          </a:p>
          <a:p>
            <a:pPr lvl="1">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730513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p:txBody>
          <a:bodyPr/>
          <a:lstStyle/>
          <a:p>
            <a:pPr marL="0" indent="0" defTabSz="822960">
              <a:spcBef>
                <a:spcPts val="900"/>
              </a:spcBef>
              <a:buNone/>
            </a:pPr>
            <a:r>
              <a:rPr lang="en-IN" b="1" dirty="0">
                <a:solidFill>
                  <a:srgbClr val="002060"/>
                </a:solidFill>
              </a:rPr>
              <a:t>STEP 6: PLANNING DATA COLLECTION</a:t>
            </a:r>
          </a:p>
          <a:p>
            <a:pPr lvl="1"/>
            <a:r>
              <a:rPr lang="en-IN" dirty="0"/>
              <a:t>After locating selected households, teams should make a plan for data collection within the PSU such that the work can be completed within the time allocated for this </a:t>
            </a:r>
            <a:r>
              <a:rPr lang="en-IN" dirty="0" smtClean="0"/>
              <a:t>PSU (usually 3-4 days)</a:t>
            </a:r>
          </a:p>
          <a:p>
            <a:pPr lvl="1"/>
            <a:r>
              <a:rPr lang="en-US" dirty="0" smtClean="0"/>
              <a:t>Such a plan will consist of:</a:t>
            </a:r>
          </a:p>
          <a:p>
            <a:pPr lvl="2"/>
            <a:r>
              <a:rPr lang="en-US" sz="2400" dirty="0" smtClean="0"/>
              <a:t>Division of work between teams</a:t>
            </a:r>
          </a:p>
          <a:p>
            <a:pPr lvl="2"/>
            <a:r>
              <a:rPr lang="en-US" sz="2400" dirty="0" smtClean="0"/>
              <a:t>Plan of movement within the PSU</a:t>
            </a:r>
          </a:p>
          <a:p>
            <a:pPr lvl="2"/>
            <a:r>
              <a:rPr lang="en-US" sz="2400" dirty="0" smtClean="0"/>
              <a:t>Deciding time and location for regrouping after completing a certain portion</a:t>
            </a:r>
            <a:endParaRPr lang="en-US" dirty="0" smtClean="0"/>
          </a:p>
          <a:p>
            <a:pPr lvl="1"/>
            <a:r>
              <a:rPr lang="en-US" dirty="0" smtClean="0"/>
              <a:t>Teams should update the plan periodically depending on the progress of data collection within the PSU</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646006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2" name="Rectangle 11"/>
          <p:cNvSpPr/>
          <p:nvPr/>
        </p:nvSpPr>
        <p:spPr>
          <a:xfrm>
            <a:off x="598170" y="1171648"/>
            <a:ext cx="10972800" cy="52802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2960"/>
            <a:endParaRPr lang="en-US" sz="1440">
              <a:solidFill>
                <a:prstClr val="white"/>
              </a:solidFill>
            </a:endParaRPr>
          </a:p>
        </p:txBody>
      </p:sp>
      <p:sp>
        <p:nvSpPr>
          <p:cNvPr id="7" name="Title 6"/>
          <p:cNvSpPr>
            <a:spLocks noGrp="1"/>
          </p:cNvSpPr>
          <p:nvPr>
            <p:ph type="title"/>
          </p:nvPr>
        </p:nvSpPr>
        <p:spPr>
          <a:xfrm>
            <a:off x="1365409" y="10796"/>
            <a:ext cx="9464040" cy="1160852"/>
          </a:xfrm>
        </p:spPr>
        <p:txBody>
          <a:bodyPr>
            <a:normAutofit/>
          </a:bodyPr>
          <a:lstStyle/>
          <a:p>
            <a:pPr algn="ctr"/>
            <a:r>
              <a:rPr lang="en-US" sz="3360" b="1" dirty="0">
                <a:solidFill>
                  <a:srgbClr val="5B9BD5">
                    <a:lumMod val="20000"/>
                    <a:lumOff val="80000"/>
                  </a:srgbClr>
                </a:solidFill>
                <a:effectLst>
                  <a:outerShdw blurRad="38100" dist="38100" dir="2700000" algn="tl">
                    <a:srgbClr val="000000">
                      <a:alpha val="43137"/>
                    </a:srgbClr>
                  </a:outerShdw>
                </a:effectLst>
                <a:latin typeface="Archer Semibold" pitchFamily="50" charset="0"/>
              </a:rPr>
              <a:t>National </a:t>
            </a:r>
            <a:r>
              <a:rPr lang="en-US" sz="3360" b="1" dirty="0" smtClean="0">
                <a:solidFill>
                  <a:srgbClr val="5B9BD5">
                    <a:lumMod val="20000"/>
                    <a:lumOff val="80000"/>
                  </a:srgbClr>
                </a:solidFill>
                <a:effectLst>
                  <a:outerShdw blurRad="38100" dist="38100" dir="2700000" algn="tl">
                    <a:srgbClr val="000000">
                      <a:alpha val="43137"/>
                    </a:srgbClr>
                  </a:outerShdw>
                </a:effectLst>
                <a:latin typeface="Archer Semibold" pitchFamily="50" charset="0"/>
              </a:rPr>
              <a:t>Drug Use Survey (NDUS)</a:t>
            </a:r>
            <a:endParaRPr lang="en-US" sz="3360" b="1" dirty="0">
              <a:solidFill>
                <a:schemeClr val="accent1">
                  <a:lumMod val="20000"/>
                  <a:lumOff val="80000"/>
                </a:schemeClr>
              </a:solidFill>
              <a:effectLst>
                <a:outerShdw blurRad="38100" dist="38100" dir="2700000" algn="tl">
                  <a:srgbClr val="000000">
                    <a:alpha val="43137"/>
                  </a:srgbClr>
                </a:outerShdw>
              </a:effectLst>
              <a:latin typeface="Archer Semibold" pitchFamily="50" charset="0"/>
            </a:endParaRPr>
          </a:p>
        </p:txBody>
      </p:sp>
      <p:sp>
        <p:nvSpPr>
          <p:cNvPr id="8" name="Text Placeholder 7"/>
          <p:cNvSpPr>
            <a:spLocks noGrp="1"/>
          </p:cNvSpPr>
          <p:nvPr>
            <p:ph type="body" idx="1"/>
          </p:nvPr>
        </p:nvSpPr>
        <p:spPr>
          <a:xfrm>
            <a:off x="1365410" y="1818323"/>
            <a:ext cx="4642008" cy="823912"/>
          </a:xfrm>
        </p:spPr>
        <p:txBody>
          <a:bodyPr/>
          <a:lstStyle/>
          <a:p>
            <a:r>
              <a:rPr lang="en-US" sz="2400" dirty="0">
                <a:solidFill>
                  <a:srgbClr val="002060"/>
                </a:solidFill>
              </a:rPr>
              <a:t>NUMBERS AND PROFILE</a:t>
            </a:r>
          </a:p>
        </p:txBody>
      </p:sp>
      <p:sp>
        <p:nvSpPr>
          <p:cNvPr id="9" name="Content Placeholder 8"/>
          <p:cNvSpPr>
            <a:spLocks noGrp="1"/>
          </p:cNvSpPr>
          <p:nvPr>
            <p:ph sz="half" idx="2"/>
          </p:nvPr>
        </p:nvSpPr>
        <p:spPr>
          <a:xfrm>
            <a:off x="1365410" y="2745106"/>
            <a:ext cx="4642008" cy="3684588"/>
          </a:xfrm>
        </p:spPr>
        <p:txBody>
          <a:bodyPr/>
          <a:lstStyle/>
          <a:p>
            <a:r>
              <a:rPr lang="en-US" sz="2400" dirty="0"/>
              <a:t>Household Sample Survey</a:t>
            </a:r>
          </a:p>
          <a:p>
            <a:r>
              <a:rPr lang="en-US" sz="2400" dirty="0"/>
              <a:t>Respondent Driven Sampling Survey</a:t>
            </a:r>
          </a:p>
          <a:p>
            <a:r>
              <a:rPr lang="en-US" sz="2400" dirty="0"/>
              <a:t>Focused Thematic Studies</a:t>
            </a:r>
          </a:p>
        </p:txBody>
      </p:sp>
      <p:sp>
        <p:nvSpPr>
          <p:cNvPr id="10" name="Text Placeholder 9"/>
          <p:cNvSpPr>
            <a:spLocks noGrp="1"/>
          </p:cNvSpPr>
          <p:nvPr>
            <p:ph type="body" sz="quarter" idx="3"/>
          </p:nvPr>
        </p:nvSpPr>
        <p:spPr>
          <a:xfrm>
            <a:off x="6164581" y="1818323"/>
            <a:ext cx="4664869" cy="823912"/>
          </a:xfrm>
        </p:spPr>
        <p:txBody>
          <a:bodyPr>
            <a:normAutofit/>
          </a:bodyPr>
          <a:lstStyle/>
          <a:p>
            <a:r>
              <a:rPr lang="en-US" sz="2400" dirty="0">
                <a:solidFill>
                  <a:srgbClr val="002060"/>
                </a:solidFill>
              </a:rPr>
              <a:t>GAPS IN SERVICE DELIVERY</a:t>
            </a:r>
          </a:p>
        </p:txBody>
      </p:sp>
      <p:sp>
        <p:nvSpPr>
          <p:cNvPr id="11" name="Content Placeholder 10"/>
          <p:cNvSpPr>
            <a:spLocks noGrp="1"/>
          </p:cNvSpPr>
          <p:nvPr>
            <p:ph sz="quarter" idx="4"/>
          </p:nvPr>
        </p:nvSpPr>
        <p:spPr>
          <a:xfrm>
            <a:off x="6164581" y="2745106"/>
            <a:ext cx="4664869" cy="3684588"/>
          </a:xfrm>
        </p:spPr>
        <p:txBody>
          <a:bodyPr>
            <a:normAutofit/>
          </a:bodyPr>
          <a:lstStyle/>
          <a:p>
            <a:r>
              <a:rPr lang="en-US" sz="2400" dirty="0"/>
              <a:t>Survey among Service Providers</a:t>
            </a:r>
          </a:p>
          <a:p>
            <a:r>
              <a:rPr lang="en-US" sz="2400" dirty="0"/>
              <a:t>Analysis of secondary data on treatment seekers</a:t>
            </a:r>
          </a:p>
        </p:txBody>
      </p:sp>
      <p:sp>
        <p:nvSpPr>
          <p:cNvPr id="4" name="Date Placeholder 3"/>
          <p:cNvSpPr>
            <a:spLocks noGrp="1"/>
          </p:cNvSpPr>
          <p:nvPr>
            <p:ph type="dt" sz="half" idx="10"/>
          </p:nvPr>
        </p:nvSpPr>
        <p:spPr>
          <a:xfrm>
            <a:off x="1363980" y="6482082"/>
            <a:ext cx="2468880" cy="365125"/>
          </a:xfrm>
        </p:spPr>
        <p:txBody>
          <a:bodyPr/>
          <a:lstStyle/>
          <a:p>
            <a:fld id="{732A4566-5F40-41AD-9288-F819E089CCDA}" type="datetime1">
              <a:rPr lang="en-US" smtClean="0">
                <a:solidFill>
                  <a:prstClr val="white">
                    <a:lumMod val="85000"/>
                  </a:prstClr>
                </a:solidFill>
              </a:rPr>
              <a:pPr/>
              <a:t>10-Jan-18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244340" y="6482082"/>
            <a:ext cx="3703320" cy="365125"/>
          </a:xfrm>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359140" y="6482082"/>
            <a:ext cx="2468880" cy="365125"/>
          </a:xfrm>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pic>
        <p:nvPicPr>
          <p:cNvPr id="13" name="Picture 12"/>
          <p:cNvPicPr>
            <a:picLocks noChangeAspect="1"/>
          </p:cNvPicPr>
          <p:nvPr/>
        </p:nvPicPr>
        <p:blipFill>
          <a:blip r:embed="rId2" cstate="print"/>
          <a:stretch>
            <a:fillRect/>
          </a:stretch>
        </p:blipFill>
        <p:spPr>
          <a:xfrm rot="10800000">
            <a:off x="587257" y="-5218"/>
            <a:ext cx="1098108" cy="1577695"/>
          </a:xfrm>
          <a:prstGeom prst="rect">
            <a:avLst/>
          </a:prstGeom>
        </p:spPr>
      </p:pic>
      <p:pic>
        <p:nvPicPr>
          <p:cNvPr id="14" name="Picture 2" descr="Image result for aiims diamond jubilee logo"/>
          <p:cNvPicPr>
            <a:picLocks noChangeAspect="1" noChangeArrowheads="1"/>
          </p:cNvPicPr>
          <p:nvPr/>
        </p:nvPicPr>
        <p:blipFill>
          <a:blip r:embed="rId3" cstate="print"/>
          <a:srcRect/>
          <a:stretch>
            <a:fillRect/>
          </a:stretch>
        </p:blipFill>
        <p:spPr bwMode="auto">
          <a:xfrm>
            <a:off x="10392632" y="129092"/>
            <a:ext cx="1114544" cy="932753"/>
          </a:xfrm>
          <a:prstGeom prst="rect">
            <a:avLst/>
          </a:prstGeom>
          <a:noFill/>
        </p:spPr>
      </p:pic>
      <p:sp>
        <p:nvSpPr>
          <p:cNvPr id="15" name="TextBox 14"/>
          <p:cNvSpPr txBox="1"/>
          <p:nvPr/>
        </p:nvSpPr>
        <p:spPr>
          <a:xfrm>
            <a:off x="2438400" y="1440181"/>
            <a:ext cx="6583680" cy="535531"/>
          </a:xfrm>
          <a:prstGeom prst="rect">
            <a:avLst/>
          </a:prstGeom>
          <a:noFill/>
        </p:spPr>
        <p:txBody>
          <a:bodyPr wrap="square" rtlCol="0">
            <a:spAutoFit/>
          </a:bodyPr>
          <a:lstStyle/>
          <a:p>
            <a:pPr algn="ctr" defTabSz="855878"/>
            <a:r>
              <a:rPr lang="en-US" sz="2880" b="1" dirty="0">
                <a:solidFill>
                  <a:srgbClr val="FF0000"/>
                </a:solidFill>
              </a:rPr>
              <a:t>Components of the National Survey</a:t>
            </a:r>
          </a:p>
        </p:txBody>
      </p:sp>
    </p:spTree>
    <p:extLst>
      <p:ext uri="{BB962C8B-B14F-4D97-AF65-F5344CB8AC3E}">
        <p14:creationId xmlns:p14="http://schemas.microsoft.com/office/powerpoint/2010/main" val="29947328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838200" y="1524824"/>
            <a:ext cx="10515600" cy="4927061"/>
          </a:xfrm>
        </p:spPr>
        <p:txBody>
          <a:bodyPr>
            <a:normAutofit/>
          </a:bodyPr>
          <a:lstStyle/>
          <a:p>
            <a:pPr marL="0" indent="0" defTabSz="822960">
              <a:lnSpc>
                <a:spcPct val="100000"/>
              </a:lnSpc>
              <a:spcBef>
                <a:spcPts val="900"/>
              </a:spcBef>
              <a:buNone/>
            </a:pPr>
            <a:r>
              <a:rPr lang="en-US" b="1" dirty="0">
                <a:solidFill>
                  <a:srgbClr val="002060"/>
                </a:solidFill>
              </a:rPr>
              <a:t>STEP 7: CONDUCTING HHS INTERVIEWS</a:t>
            </a:r>
          </a:p>
          <a:p>
            <a:pPr lvl="1">
              <a:lnSpc>
                <a:spcPct val="100000"/>
              </a:lnSpc>
            </a:pPr>
            <a:r>
              <a:rPr lang="en-US" dirty="0" smtClean="0"/>
              <a:t>Teams will now approach the selected households for survey interviews</a:t>
            </a:r>
          </a:p>
          <a:p>
            <a:pPr lvl="1">
              <a:lnSpc>
                <a:spcPct val="100000"/>
              </a:lnSpc>
            </a:pPr>
            <a:r>
              <a:rPr lang="en-US" dirty="0" smtClean="0"/>
              <a:t>After completing survey interviews in one household, the team should immediately move to the next household on the list</a:t>
            </a:r>
          </a:p>
          <a:p>
            <a:pPr lvl="1">
              <a:lnSpc>
                <a:spcPct val="100000"/>
              </a:lnSpc>
            </a:pPr>
            <a:r>
              <a:rPr lang="en-US" dirty="0" smtClean="0"/>
              <a:t>In some cases, the team may have to move to the next household leaving the previous household partially completed. In such cases, teams will return back to the previous household later to complete the pending work.</a:t>
            </a:r>
          </a:p>
          <a:p>
            <a:pPr lvl="1">
              <a:lnSpc>
                <a:spcPct val="100000"/>
              </a:lnSpc>
            </a:pPr>
            <a:r>
              <a:rPr lang="en-US" b="1" dirty="0" smtClean="0"/>
              <a:t>Minimum of 3 visits per household are to be made to complete interviews of all members (though in many cases all interviews will be complete in 1-2 visits).</a:t>
            </a:r>
          </a:p>
          <a:p>
            <a:pPr lvl="1">
              <a:lnSpc>
                <a:spcPct val="100000"/>
              </a:lnSpc>
            </a:pP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5878122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723900" y="1410524"/>
            <a:ext cx="10911840" cy="4927061"/>
          </a:xfrm>
        </p:spPr>
        <p:txBody>
          <a:bodyPr>
            <a:normAutofit/>
          </a:bodyPr>
          <a:lstStyle/>
          <a:p>
            <a:pPr marL="0" indent="0" defTabSz="822960">
              <a:lnSpc>
                <a:spcPct val="100000"/>
              </a:lnSpc>
              <a:spcBef>
                <a:spcPts val="900"/>
              </a:spcBef>
              <a:buNone/>
            </a:pPr>
            <a:r>
              <a:rPr lang="en-US" b="1" dirty="0">
                <a:solidFill>
                  <a:srgbClr val="002060"/>
                </a:solidFill>
              </a:rPr>
              <a:t>STEP 7: CONDUCTING HHS INTERVIEWS</a:t>
            </a:r>
          </a:p>
          <a:p>
            <a:pPr lvl="1">
              <a:lnSpc>
                <a:spcPct val="100000"/>
              </a:lnSpc>
            </a:pPr>
            <a:r>
              <a:rPr lang="en-US" dirty="0" smtClean="0"/>
              <a:t>In this way, teams will move from one household to the next and collect HHS interview data.</a:t>
            </a:r>
          </a:p>
          <a:p>
            <a:pPr lvl="1">
              <a:lnSpc>
                <a:spcPct val="100000"/>
              </a:lnSpc>
            </a:pPr>
            <a:r>
              <a:rPr lang="en-US" dirty="0" smtClean="0"/>
              <a:t>Teams </a:t>
            </a:r>
            <a:r>
              <a:rPr lang="en-US" dirty="0" smtClean="0"/>
              <a:t>are expected to complete interviews of 3-5 households per day.</a:t>
            </a:r>
          </a:p>
          <a:p>
            <a:pPr lvl="1">
              <a:lnSpc>
                <a:spcPct val="100000"/>
              </a:lnSpc>
            </a:pPr>
            <a:r>
              <a:rPr lang="en-US" dirty="0" smtClean="0"/>
              <a:t>At this rate, 2 teams will require about 3-4 days to complete all </a:t>
            </a:r>
            <a:r>
              <a:rPr lang="en-US" dirty="0" smtClean="0"/>
              <a:t>households selected in </a:t>
            </a:r>
            <a:r>
              <a:rPr lang="en-US" dirty="0" smtClean="0"/>
              <a:t>a PSU.</a:t>
            </a:r>
          </a:p>
          <a:p>
            <a:pPr lvl="1">
              <a:lnSpc>
                <a:spcPct val="100000"/>
              </a:lnSpc>
            </a:pPr>
            <a:r>
              <a:rPr lang="en-US" dirty="0" smtClean="0"/>
              <a:t>Once the teams have completed data collection from all selected households, they should inform </a:t>
            </a:r>
            <a:r>
              <a:rPr lang="en-US" dirty="0"/>
              <a:t>the District </a:t>
            </a:r>
            <a:r>
              <a:rPr lang="en-US" dirty="0" smtClean="0"/>
              <a:t>Supervisor and follow instructions.</a:t>
            </a:r>
          </a:p>
          <a:p>
            <a:pPr lvl="1">
              <a:lnSpc>
                <a:spcPct val="100000"/>
              </a:lnSpc>
            </a:pPr>
            <a:r>
              <a:rPr lang="en-US" dirty="0"/>
              <a:t>If the field-work in a PSU completes early or is taking longer than anticipated, teams should inform the District Supervisor and follow instructions. </a:t>
            </a:r>
            <a:endParaRPr lang="en-US" dirty="0" smtClean="0"/>
          </a:p>
          <a:p>
            <a:pPr lvl="1">
              <a:lnSpc>
                <a:spcPct val="100000"/>
              </a:lnSpc>
            </a:pPr>
            <a:r>
              <a:rPr lang="en-US" dirty="0" smtClean="0"/>
              <a:t>The </a:t>
            </a:r>
            <a:r>
              <a:rPr lang="en-US" dirty="0"/>
              <a:t>step-by-step process of data collection within a household will be discussed in next session.</a:t>
            </a:r>
            <a:endParaRPr lang="en-US"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3159490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472440" y="1479104"/>
            <a:ext cx="11289030" cy="4927061"/>
          </a:xfrm>
        </p:spPr>
        <p:txBody>
          <a:bodyPr>
            <a:normAutofit/>
          </a:bodyPr>
          <a:lstStyle/>
          <a:p>
            <a:pPr marL="0" indent="0" defTabSz="822960">
              <a:lnSpc>
                <a:spcPct val="100000"/>
              </a:lnSpc>
              <a:spcBef>
                <a:spcPts val="900"/>
              </a:spcBef>
              <a:buNone/>
            </a:pPr>
            <a:r>
              <a:rPr lang="en-US" b="1" dirty="0">
                <a:solidFill>
                  <a:srgbClr val="002060"/>
                </a:solidFill>
              </a:rPr>
              <a:t>STEP 8: REVIEW BY DISTRICT SUPERVISOR</a:t>
            </a:r>
          </a:p>
          <a:p>
            <a:pPr lvl="1">
              <a:lnSpc>
                <a:spcPct val="100000"/>
              </a:lnSpc>
            </a:pPr>
            <a:r>
              <a:rPr lang="en-US" dirty="0" smtClean="0"/>
              <a:t>On completion of data collection in a PSU (as reported by field teams), the District Supervisor should conduct a desk review which will consist of:</a:t>
            </a:r>
          </a:p>
          <a:p>
            <a:pPr lvl="2">
              <a:lnSpc>
                <a:spcPct val="100000"/>
              </a:lnSpc>
            </a:pPr>
            <a:r>
              <a:rPr lang="en-US" dirty="0" smtClean="0"/>
              <a:t>Review of the layout map to check if the households were correctly located.</a:t>
            </a:r>
          </a:p>
          <a:p>
            <a:pPr lvl="2">
              <a:lnSpc>
                <a:spcPct val="100000"/>
              </a:lnSpc>
            </a:pPr>
            <a:r>
              <a:rPr lang="en-US" dirty="0" smtClean="0"/>
              <a:t>Review of the status of selected households on the touch-screen tablet at the completion of data collection by field teams.</a:t>
            </a:r>
          </a:p>
          <a:p>
            <a:pPr lvl="2">
              <a:lnSpc>
                <a:spcPct val="100000"/>
              </a:lnSpc>
            </a:pPr>
            <a:r>
              <a:rPr lang="en-US" dirty="0" smtClean="0"/>
              <a:t>By the end of data collection, the status of all households should ideally be either completed or inaccessible.</a:t>
            </a:r>
          </a:p>
          <a:p>
            <a:pPr lvl="2">
              <a:lnSpc>
                <a:spcPct val="100000"/>
              </a:lnSpc>
            </a:pPr>
            <a:r>
              <a:rPr lang="en-US" dirty="0" smtClean="0"/>
              <a:t>Number of attempts made by teams for households for various households – it is expected that at least half of the households will require multiple visits.</a:t>
            </a:r>
          </a:p>
          <a:p>
            <a:pPr lvl="2">
              <a:lnSpc>
                <a:spcPct val="100000"/>
              </a:lnSpc>
            </a:pPr>
            <a:r>
              <a:rPr lang="en-US" dirty="0" smtClean="0"/>
              <a:t>Total number of eligible individuals interviewed and proportion of eligible individuals missed by the field teams (available on dashboard)</a:t>
            </a:r>
          </a:p>
          <a:p>
            <a:pPr lvl="2">
              <a:lnSpc>
                <a:spcPct val="100000"/>
              </a:lnSpc>
            </a:pPr>
            <a:r>
              <a:rPr lang="en-US" dirty="0" smtClean="0"/>
              <a:t>Gender and Age distribution of the individuals interviewed</a:t>
            </a:r>
            <a:r>
              <a:rPr lang="en-US" dirty="0"/>
              <a:t> (available on dashboard</a:t>
            </a:r>
            <a:r>
              <a:rPr lang="en-US" dirty="0" smtClean="0"/>
              <a:t>)</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8899616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a:xfrm>
            <a:off x="838200" y="1524824"/>
            <a:ext cx="10515600" cy="4927061"/>
          </a:xfrm>
        </p:spPr>
        <p:txBody>
          <a:bodyPr>
            <a:normAutofit/>
          </a:bodyPr>
          <a:lstStyle/>
          <a:p>
            <a:pPr marL="0" indent="0" defTabSz="822960">
              <a:spcBef>
                <a:spcPts val="900"/>
              </a:spcBef>
              <a:buNone/>
            </a:pPr>
            <a:r>
              <a:rPr lang="en-US" b="1" dirty="0">
                <a:solidFill>
                  <a:srgbClr val="002060"/>
                </a:solidFill>
              </a:rPr>
              <a:t>STEP 9: SUBMISSION OF HHS DATA</a:t>
            </a:r>
          </a:p>
          <a:p>
            <a:pPr lvl="1">
              <a:lnSpc>
                <a:spcPct val="100000"/>
              </a:lnSpc>
            </a:pPr>
            <a:r>
              <a:rPr lang="en-US" dirty="0" smtClean="0"/>
              <a:t>Based </a:t>
            </a:r>
            <a:r>
              <a:rPr lang="en-US" dirty="0"/>
              <a:t>on the review, the DS will decide whether to accept the survey data or not. </a:t>
            </a:r>
            <a:endParaRPr lang="en-US" dirty="0" smtClean="0"/>
          </a:p>
          <a:p>
            <a:pPr lvl="1">
              <a:lnSpc>
                <a:spcPct val="100000"/>
              </a:lnSpc>
            </a:pPr>
            <a:r>
              <a:rPr lang="en-US" dirty="0" smtClean="0"/>
              <a:t>If </a:t>
            </a:r>
            <a:r>
              <a:rPr lang="en-US" dirty="0"/>
              <a:t>accepted, the DS will push the </a:t>
            </a:r>
            <a:r>
              <a:rPr lang="en-US" b="1" dirty="0"/>
              <a:t>Survey Complete </a:t>
            </a:r>
            <a:r>
              <a:rPr lang="en-US" dirty="0"/>
              <a:t>button on the PSU household grid screen.</a:t>
            </a:r>
          </a:p>
          <a:p>
            <a:pPr lvl="1">
              <a:lnSpc>
                <a:spcPct val="100000"/>
              </a:lnSpc>
            </a:pPr>
            <a:r>
              <a:rPr lang="en-US" dirty="0" smtClean="0"/>
              <a:t>Pushing this button leads to submission of HHS data to State Coordinator and locks the PSU </a:t>
            </a:r>
            <a:r>
              <a:rPr lang="en-US" dirty="0" smtClean="0">
                <a:sym typeface="Wingdings" panose="05000000000000000000" pitchFamily="2" charset="2"/>
              </a:rPr>
              <a:t> no further interviews / changes possible in this PSU till State Coordinator reviews the data.</a:t>
            </a:r>
          </a:p>
          <a:p>
            <a:pPr lvl="1">
              <a:lnSpc>
                <a:spcPct val="100000"/>
              </a:lnSpc>
            </a:pPr>
            <a:r>
              <a:rPr lang="en-US" dirty="0" smtClean="0">
                <a:sym typeface="Wingdings" panose="05000000000000000000" pitchFamily="2" charset="2"/>
              </a:rPr>
              <a:t>If the DS decides to reject the data, s/he will still hit the submit button but will immediately recommend the State Coordinator to reject the submitted data so that data collection in the PSU can be repeated.</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5380587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HHS Survey – PSU level</a:t>
            </a:r>
          </a:p>
        </p:txBody>
      </p:sp>
      <p:sp>
        <p:nvSpPr>
          <p:cNvPr id="3" name="Content Placeholder 2"/>
          <p:cNvSpPr>
            <a:spLocks noGrp="1"/>
          </p:cNvSpPr>
          <p:nvPr>
            <p:ph idx="1"/>
          </p:nvPr>
        </p:nvSpPr>
        <p:spPr/>
        <p:txBody>
          <a:bodyPr/>
          <a:lstStyle/>
          <a:p>
            <a:pPr marL="0" indent="0" defTabSz="822960">
              <a:lnSpc>
                <a:spcPct val="100000"/>
              </a:lnSpc>
              <a:spcBef>
                <a:spcPts val="900"/>
              </a:spcBef>
              <a:buNone/>
            </a:pPr>
            <a:r>
              <a:rPr lang="en-US" b="1" dirty="0">
                <a:solidFill>
                  <a:srgbClr val="002060"/>
                </a:solidFill>
              </a:rPr>
              <a:t>AFTER COMPLETION OF DATA COLLECTION IN A PSU</a:t>
            </a:r>
          </a:p>
          <a:p>
            <a:pPr lvl="1">
              <a:lnSpc>
                <a:spcPct val="100000"/>
              </a:lnSpc>
            </a:pPr>
            <a:r>
              <a:rPr lang="en-US" dirty="0" smtClean="0"/>
              <a:t>Once the data has been accepted by the district supervisor, teams can move to the next PSU assigned to them.</a:t>
            </a:r>
          </a:p>
          <a:p>
            <a:pPr lvl="1">
              <a:lnSpc>
                <a:spcPct val="100000"/>
              </a:lnSpc>
            </a:pPr>
            <a:r>
              <a:rPr lang="en-US" dirty="0" smtClean="0"/>
              <a:t>Teams should hand-over the location and layout maps of the PSU back to the DS at the time of desk review.</a:t>
            </a:r>
          </a:p>
          <a:p>
            <a:pPr lvl="1">
              <a:lnSpc>
                <a:spcPct val="100000"/>
              </a:lnSpc>
            </a:pPr>
            <a:r>
              <a:rPr lang="en-US" dirty="0" smtClean="0"/>
              <a:t>In some instances, the DS may ask the teams to move to the next PSU immediately after completion of the data collection and plan the desk review for 2-3 PSUs together.</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7647060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normAutofit/>
          </a:bodyPr>
          <a:lstStyle/>
          <a:p>
            <a:pPr marL="0" indent="0">
              <a:buNone/>
            </a:pPr>
            <a:endParaRPr lang="en-US" sz="5280" dirty="0"/>
          </a:p>
          <a:p>
            <a:pPr marL="0" indent="0">
              <a:buNone/>
            </a:pPr>
            <a:endParaRPr lang="en-US" sz="5280" dirty="0"/>
          </a:p>
          <a:p>
            <a:pPr marL="0" indent="0" algn="ctr">
              <a:buNone/>
            </a:pPr>
            <a:r>
              <a:rPr lang="en-US" sz="5280" dirty="0"/>
              <a:t>	THANK YOU…</a:t>
            </a:r>
          </a:p>
          <a:p>
            <a:pPr marL="0" indent="0" algn="ctr">
              <a:buNone/>
            </a:pPr>
            <a:endParaRPr lang="en-US" sz="5280" dirty="0"/>
          </a:p>
          <a:p>
            <a:pPr marL="0" indent="0" algn="ctr">
              <a:buNone/>
            </a:pPr>
            <a:r>
              <a:rPr lang="en-US" sz="3360" i="1" dirty="0"/>
              <a:t>national.survey.aiims@googlegroups.com</a:t>
            </a:r>
          </a:p>
        </p:txBody>
      </p:sp>
      <p:sp>
        <p:nvSpPr>
          <p:cNvPr id="4" name="Date Placeholder 3"/>
          <p:cNvSpPr>
            <a:spLocks noGrp="1"/>
          </p:cNvSpPr>
          <p:nvPr>
            <p:ph type="dt" sz="half" idx="10"/>
          </p:nvPr>
        </p:nvSpPr>
        <p:spPr/>
        <p:txBody>
          <a:bodyPr/>
          <a:lstStyle/>
          <a:p>
            <a:fld id="{7D637584-730F-4E69-A5D2-BC46411471E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093940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Household Sample Survey: Objective</a:t>
            </a:r>
            <a:endParaRPr lang="en-US" dirty="0"/>
          </a:p>
        </p:txBody>
      </p:sp>
      <p:sp>
        <p:nvSpPr>
          <p:cNvPr id="3" name="Content Placeholder 2"/>
          <p:cNvSpPr>
            <a:spLocks noGrp="1"/>
          </p:cNvSpPr>
          <p:nvPr>
            <p:ph idx="1"/>
          </p:nvPr>
        </p:nvSpPr>
        <p:spPr/>
        <p:txBody>
          <a:bodyPr/>
          <a:lstStyle/>
          <a:p>
            <a:r>
              <a:rPr lang="en-US" b="1" dirty="0" smtClean="0"/>
              <a:t>National Survey</a:t>
            </a:r>
          </a:p>
          <a:p>
            <a:pPr lvl="1"/>
            <a:r>
              <a:rPr lang="en-US" sz="2800" dirty="0"/>
              <a:t>Objective 1: To provide national and state-level estimates of proportion and absolute number of people who USE various substances and people who are suffering from SUBSTANCE USE DISORDERS in India</a:t>
            </a:r>
            <a:r>
              <a:rPr lang="en-US" sz="2800" dirty="0" smtClean="0"/>
              <a:t>.</a:t>
            </a:r>
            <a:endParaRPr lang="en-US" sz="28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
        <p:nvSpPr>
          <p:cNvPr id="7" name="Down Arrow 6"/>
          <p:cNvSpPr/>
          <p:nvPr/>
        </p:nvSpPr>
        <p:spPr>
          <a:xfrm>
            <a:off x="5598795" y="3691890"/>
            <a:ext cx="994410" cy="891540"/>
          </a:xfrm>
          <a:prstGeom prst="down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8" name="Rounded Rectangle 7"/>
          <p:cNvSpPr/>
          <p:nvPr/>
        </p:nvSpPr>
        <p:spPr>
          <a:xfrm>
            <a:off x="1005840" y="4743450"/>
            <a:ext cx="10229850" cy="1292733"/>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b="1" dirty="0" smtClean="0"/>
              <a:t>Household Sample (HHS) Survey will provide the estimates for people using and dependent on Tobacco, Alcohol and Cannabis. Though information for all types of substances will be collected from respondents</a:t>
            </a:r>
            <a:endParaRPr lang="en-US" sz="2400" b="1" dirty="0"/>
          </a:p>
        </p:txBody>
      </p:sp>
    </p:spTree>
    <p:extLst>
      <p:ext uri="{BB962C8B-B14F-4D97-AF65-F5344CB8AC3E}">
        <p14:creationId xmlns:p14="http://schemas.microsoft.com/office/powerpoint/2010/main" val="51955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Household Sample Survey?</a:t>
            </a:r>
            <a:endParaRPr lang="en-US" dirty="0"/>
          </a:p>
        </p:txBody>
      </p:sp>
      <p:sp>
        <p:nvSpPr>
          <p:cNvPr id="3" name="Content Placeholder 2"/>
          <p:cNvSpPr>
            <a:spLocks noGrp="1"/>
          </p:cNvSpPr>
          <p:nvPr>
            <p:ph idx="1"/>
          </p:nvPr>
        </p:nvSpPr>
        <p:spPr>
          <a:xfrm>
            <a:off x="803910" y="1524824"/>
            <a:ext cx="10751820" cy="4927061"/>
          </a:xfrm>
        </p:spPr>
        <p:txBody>
          <a:bodyPr>
            <a:normAutofit/>
          </a:bodyPr>
          <a:lstStyle/>
          <a:p>
            <a:r>
              <a:rPr lang="en-US" dirty="0" smtClean="0"/>
              <a:t>A population-based epidemiological survey with </a:t>
            </a:r>
            <a:r>
              <a:rPr lang="en-US" i="1" dirty="0" smtClean="0"/>
              <a:t>a household </a:t>
            </a:r>
            <a:r>
              <a:rPr lang="en-US" dirty="0" smtClean="0"/>
              <a:t>as the primary unit of sample selection.</a:t>
            </a:r>
          </a:p>
          <a:p>
            <a:r>
              <a:rPr lang="en-US" dirty="0" smtClean="0"/>
              <a:t>Requires selection of a sample of households which is </a:t>
            </a:r>
            <a:r>
              <a:rPr lang="en-US" dirty="0"/>
              <a:t>representative </a:t>
            </a:r>
            <a:r>
              <a:rPr lang="en-US" dirty="0" smtClean="0"/>
              <a:t>of the population on which the survey findings are to be extrapolated.</a:t>
            </a:r>
          </a:p>
          <a:p>
            <a:r>
              <a:rPr lang="en-US" dirty="0" smtClean="0"/>
              <a:t>A household survey can be of various types:</a:t>
            </a:r>
          </a:p>
          <a:p>
            <a:pPr lvl="1"/>
            <a:r>
              <a:rPr lang="en-US" i="1" dirty="0" smtClean="0"/>
              <a:t>National </a:t>
            </a:r>
            <a:r>
              <a:rPr lang="en-US" dirty="0" smtClean="0"/>
              <a:t>HHS survey (e.g. previous National Survey on Drugs)</a:t>
            </a:r>
          </a:p>
          <a:p>
            <a:pPr lvl="1"/>
            <a:r>
              <a:rPr lang="en-US" i="1" dirty="0" smtClean="0"/>
              <a:t>State-level </a:t>
            </a:r>
            <a:r>
              <a:rPr lang="en-US" dirty="0" smtClean="0"/>
              <a:t>HHS survey (e.g. NFHS)</a:t>
            </a:r>
          </a:p>
          <a:p>
            <a:pPr lvl="1"/>
            <a:r>
              <a:rPr lang="en-US" i="1" dirty="0" smtClean="0"/>
              <a:t>District-level </a:t>
            </a:r>
            <a:r>
              <a:rPr lang="en-US" dirty="0" smtClean="0"/>
              <a:t>HHS survey (e.g. DLHS)</a:t>
            </a:r>
          </a:p>
          <a:p>
            <a:pPr lvl="1"/>
            <a:r>
              <a:rPr lang="en-US" i="1" dirty="0" smtClean="0"/>
              <a:t>Sub-district level </a:t>
            </a:r>
            <a:r>
              <a:rPr lang="en-US" dirty="0" smtClean="0"/>
              <a:t>HHS survey</a:t>
            </a:r>
          </a:p>
          <a:p>
            <a:r>
              <a:rPr lang="en-US" sz="2400" b="1" dirty="0" smtClean="0"/>
              <a:t>NDUS is a State-level HHS Survey </a:t>
            </a:r>
            <a:r>
              <a:rPr lang="en-US" sz="2400" b="1" dirty="0" smtClean="0">
                <a:sym typeface="Wingdings" panose="05000000000000000000" pitchFamily="2" charset="2"/>
              </a:rPr>
              <a:t> findings will be provided separately for each state</a:t>
            </a:r>
            <a:endParaRPr lang="en-US" sz="2400" b="1" dirty="0" smtClean="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434333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Household Sample Survey in NDUS</a:t>
            </a:r>
            <a:endParaRPr lang="en-US" dirty="0"/>
          </a:p>
        </p:txBody>
      </p:sp>
      <p:sp>
        <p:nvSpPr>
          <p:cNvPr id="3" name="Content Placeholder 2"/>
          <p:cNvSpPr>
            <a:spLocks noGrp="1"/>
          </p:cNvSpPr>
          <p:nvPr>
            <p:ph idx="1"/>
          </p:nvPr>
        </p:nvSpPr>
        <p:spPr>
          <a:xfrm>
            <a:off x="708660" y="1524824"/>
            <a:ext cx="11090910" cy="5024565"/>
          </a:xfrm>
        </p:spPr>
        <p:txBody>
          <a:bodyPr>
            <a:normAutofit/>
          </a:bodyPr>
          <a:lstStyle/>
          <a:p>
            <a:pPr>
              <a:lnSpc>
                <a:spcPct val="100000"/>
              </a:lnSpc>
            </a:pPr>
            <a:r>
              <a:rPr lang="en-US" b="1" dirty="0" smtClean="0"/>
              <a:t>State-level Household Survey in NDUS</a:t>
            </a:r>
          </a:p>
          <a:p>
            <a:pPr lvl="1">
              <a:lnSpc>
                <a:spcPct val="100000"/>
              </a:lnSpc>
            </a:pPr>
            <a:r>
              <a:rPr lang="en-US" dirty="0" smtClean="0"/>
              <a:t>Adequate sample size to provide reliable estimates for a given state/UT</a:t>
            </a:r>
          </a:p>
          <a:p>
            <a:pPr lvl="1">
              <a:lnSpc>
                <a:spcPct val="100000"/>
              </a:lnSpc>
            </a:pPr>
            <a:r>
              <a:rPr lang="en-US" dirty="0" smtClean="0"/>
              <a:t>All </a:t>
            </a:r>
            <a:r>
              <a:rPr lang="en-US" dirty="0"/>
              <a:t>households within the state / UT should have equal probability of selection to ensure </a:t>
            </a:r>
            <a:r>
              <a:rPr lang="en-US" dirty="0" smtClean="0"/>
              <a:t>representativeness</a:t>
            </a:r>
            <a:endParaRPr lang="en-US" dirty="0" smtClean="0">
              <a:sym typeface="Wingdings" panose="05000000000000000000" pitchFamily="2" charset="2"/>
            </a:endParaRPr>
          </a:p>
          <a:p>
            <a:pPr lvl="1">
              <a:lnSpc>
                <a:spcPct val="100000"/>
              </a:lnSpc>
            </a:pPr>
            <a:r>
              <a:rPr lang="en-US" dirty="0" smtClean="0">
                <a:sym typeface="Wingdings" panose="05000000000000000000" pitchFamily="2" charset="2"/>
              </a:rPr>
              <a:t>In NDUS, sampling has been performed in multiple stages:</a:t>
            </a:r>
          </a:p>
          <a:p>
            <a:pPr lvl="2">
              <a:lnSpc>
                <a:spcPct val="100000"/>
              </a:lnSpc>
            </a:pPr>
            <a:r>
              <a:rPr lang="en-US" dirty="0" smtClean="0"/>
              <a:t>Selection of representative sample of districts</a:t>
            </a:r>
          </a:p>
          <a:p>
            <a:pPr lvl="2">
              <a:lnSpc>
                <a:spcPct val="100000"/>
              </a:lnSpc>
            </a:pPr>
            <a:r>
              <a:rPr lang="en-US" dirty="0" smtClean="0"/>
              <a:t>Selection of representative sample of PSUs (villages / wards)</a:t>
            </a:r>
          </a:p>
          <a:p>
            <a:pPr lvl="2">
              <a:lnSpc>
                <a:spcPct val="100000"/>
              </a:lnSpc>
            </a:pPr>
            <a:r>
              <a:rPr lang="en-US" dirty="0" smtClean="0"/>
              <a:t>Random selection of segments (rural) / CEBs (urban)</a:t>
            </a:r>
          </a:p>
          <a:p>
            <a:pPr lvl="2">
              <a:lnSpc>
                <a:spcPct val="100000"/>
              </a:lnSpc>
            </a:pPr>
            <a:r>
              <a:rPr lang="en-US" dirty="0" smtClean="0"/>
              <a:t>Random selection of households (from villages / EBs)</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1435207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Sample Survey in NDUS</a:t>
            </a:r>
          </a:p>
        </p:txBody>
      </p:sp>
      <p:graphicFrame>
        <p:nvGraphicFramePr>
          <p:cNvPr id="4" name="Content Placeholder 3"/>
          <p:cNvGraphicFramePr>
            <a:graphicFrameLocks noGrp="1"/>
          </p:cNvGraphicFramePr>
          <p:nvPr>
            <p:ph idx="1"/>
            <p:extLst/>
          </p:nvPr>
        </p:nvGraphicFramePr>
        <p:xfrm>
          <a:off x="68180" y="1204236"/>
          <a:ext cx="10515600" cy="5600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Line Callout 1 2"/>
          <p:cNvSpPr/>
          <p:nvPr/>
        </p:nvSpPr>
        <p:spPr>
          <a:xfrm>
            <a:off x="8190298" y="1771858"/>
            <a:ext cx="2636520" cy="759045"/>
          </a:xfrm>
          <a:prstGeom prst="borderCallout1">
            <a:avLst>
              <a:gd name="adj1" fmla="val 18750"/>
              <a:gd name="adj2" fmla="val -8333"/>
              <a:gd name="adj3" fmla="val 15485"/>
              <a:gd name="adj4" fmla="val -78786"/>
            </a:avLst>
          </a:prstGeom>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b="1" dirty="0" smtClean="0"/>
              <a:t>Universe </a:t>
            </a:r>
            <a:endParaRPr lang="en-US" sz="2000" b="1" dirty="0"/>
          </a:p>
        </p:txBody>
      </p:sp>
      <p:sp>
        <p:nvSpPr>
          <p:cNvPr id="5" name="Line Callout 1 4"/>
          <p:cNvSpPr/>
          <p:nvPr/>
        </p:nvSpPr>
        <p:spPr>
          <a:xfrm>
            <a:off x="8190298" y="2827423"/>
            <a:ext cx="2636520" cy="759045"/>
          </a:xfrm>
          <a:prstGeom prst="borderCallout1">
            <a:avLst>
              <a:gd name="adj1" fmla="val 18750"/>
              <a:gd name="adj2" fmla="val -8333"/>
              <a:gd name="adj3" fmla="val 15485"/>
              <a:gd name="adj4" fmla="val -78786"/>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b="1" dirty="0" smtClean="0"/>
              <a:t>Representative of the state </a:t>
            </a:r>
            <a:endParaRPr lang="en-US" sz="2000" b="1" dirty="0"/>
          </a:p>
        </p:txBody>
      </p:sp>
      <p:sp>
        <p:nvSpPr>
          <p:cNvPr id="6" name="Line Callout 1 5"/>
          <p:cNvSpPr/>
          <p:nvPr/>
        </p:nvSpPr>
        <p:spPr>
          <a:xfrm>
            <a:off x="8251258" y="4045825"/>
            <a:ext cx="2636520" cy="759045"/>
          </a:xfrm>
          <a:prstGeom prst="borderCallout1">
            <a:avLst>
              <a:gd name="adj1" fmla="val 18750"/>
              <a:gd name="adj2" fmla="val -8333"/>
              <a:gd name="adj3" fmla="val 15485"/>
              <a:gd name="adj4" fmla="val -78786"/>
            </a:avLst>
          </a:prstGeom>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a:t>Representative of the </a:t>
            </a:r>
            <a:r>
              <a:rPr lang="en-US" sz="2000" b="1" dirty="0" smtClean="0"/>
              <a:t>district</a:t>
            </a:r>
            <a:endParaRPr lang="en-US" sz="2000" b="1" dirty="0"/>
          </a:p>
        </p:txBody>
      </p:sp>
      <p:sp>
        <p:nvSpPr>
          <p:cNvPr id="7" name="Line Callout 1 6"/>
          <p:cNvSpPr/>
          <p:nvPr/>
        </p:nvSpPr>
        <p:spPr>
          <a:xfrm>
            <a:off x="8281738" y="5292288"/>
            <a:ext cx="2636520" cy="759045"/>
          </a:xfrm>
          <a:prstGeom prst="borderCallout1">
            <a:avLst>
              <a:gd name="adj1" fmla="val 18750"/>
              <a:gd name="adj2" fmla="val -8333"/>
              <a:gd name="adj3" fmla="val 15485"/>
              <a:gd name="adj4" fmla="val -78786"/>
            </a:avLst>
          </a:prstGeom>
          <a:ln>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dirty="0"/>
              <a:t>Representative of the </a:t>
            </a:r>
            <a:r>
              <a:rPr lang="en-US" sz="2000" b="1" dirty="0" smtClean="0"/>
              <a:t>ward / village</a:t>
            </a:r>
            <a:endParaRPr lang="en-US" sz="2000" b="1" dirty="0"/>
          </a:p>
        </p:txBody>
      </p:sp>
      <p:sp>
        <p:nvSpPr>
          <p:cNvPr id="9" name="Slide Number Placeholder 6"/>
          <p:cNvSpPr>
            <a:spLocks noGrp="1"/>
          </p:cNvSpPr>
          <p:nvPr>
            <p:ph type="sldNum" sz="quarter" idx="12"/>
          </p:nvPr>
        </p:nvSpPr>
        <p:spPr>
          <a:xfrm>
            <a:off x="8610600" y="6451886"/>
            <a:ext cx="2743200" cy="365125"/>
          </a:xfrm>
        </p:spPr>
        <p:txBody>
          <a:bodyPr/>
          <a:lstStyle/>
          <a:p>
            <a:r>
              <a:rPr lang="en-US" smtClean="0"/>
              <a:t>NDDTC, AIIMS</a:t>
            </a:r>
            <a:endParaRPr lang="en-US" dirty="0"/>
          </a:p>
        </p:txBody>
      </p:sp>
    </p:spTree>
    <p:extLst>
      <p:ext uri="{BB962C8B-B14F-4D97-AF65-F5344CB8AC3E}">
        <p14:creationId xmlns:p14="http://schemas.microsoft.com/office/powerpoint/2010/main" val="314219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graphicEl>
                                              <a:dgm id="{59C089B6-6A25-4B1C-8941-41261D489209}"/>
                                            </p:graphicEl>
                                          </p:spTgt>
                                        </p:tgtEl>
                                        <p:attrNameLst>
                                          <p:attrName>style.visibility</p:attrName>
                                        </p:attrNameLst>
                                      </p:cBhvr>
                                      <p:to>
                                        <p:strVal val="visible"/>
                                      </p:to>
                                    </p:set>
                                    <p:animEffect transition="in" filter="circle(in)">
                                      <p:cBhvr>
                                        <p:cTn id="7" dur="250"/>
                                        <p:tgtEl>
                                          <p:spTgt spid="4">
                                            <p:graphicEl>
                                              <a:dgm id="{59C089B6-6A25-4B1C-8941-41261D48920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graphicEl>
                                              <a:dgm id="{6DBB1DEA-B06F-46E5-96CA-DACA47464E93}"/>
                                            </p:graphicEl>
                                          </p:spTgt>
                                        </p:tgtEl>
                                        <p:attrNameLst>
                                          <p:attrName>style.visibility</p:attrName>
                                        </p:attrNameLst>
                                      </p:cBhvr>
                                      <p:to>
                                        <p:strVal val="visible"/>
                                      </p:to>
                                    </p:set>
                                    <p:animEffect transition="in" filter="circle(in)">
                                      <p:cBhvr>
                                        <p:cTn id="17" dur="250"/>
                                        <p:tgtEl>
                                          <p:spTgt spid="4">
                                            <p:graphicEl>
                                              <a:dgm id="{6DBB1DEA-B06F-46E5-96CA-DACA47464E93}"/>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graphicEl>
                                              <a:dgm id="{A8DB5BBB-2472-40FC-B84D-49779D03A75B}"/>
                                            </p:graphicEl>
                                          </p:spTgt>
                                        </p:tgtEl>
                                        <p:attrNameLst>
                                          <p:attrName>style.visibility</p:attrName>
                                        </p:attrNameLst>
                                      </p:cBhvr>
                                      <p:to>
                                        <p:strVal val="visible"/>
                                      </p:to>
                                    </p:set>
                                    <p:animEffect transition="in" filter="circle(in)">
                                      <p:cBhvr>
                                        <p:cTn id="27" dur="250"/>
                                        <p:tgtEl>
                                          <p:spTgt spid="4">
                                            <p:graphicEl>
                                              <a:dgm id="{A8DB5BBB-2472-40FC-B84D-49779D03A75B}"/>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graphicEl>
                                              <a:dgm id="{A1F8905F-21C0-43E3-A752-E188208EAD37}"/>
                                            </p:graphicEl>
                                          </p:spTgt>
                                        </p:tgtEl>
                                        <p:attrNameLst>
                                          <p:attrName>style.visibility</p:attrName>
                                        </p:attrNameLst>
                                      </p:cBhvr>
                                      <p:to>
                                        <p:strVal val="visible"/>
                                      </p:to>
                                    </p:set>
                                    <p:animEffect transition="in" filter="circle(in)">
                                      <p:cBhvr>
                                        <p:cTn id="37" dur="250"/>
                                        <p:tgtEl>
                                          <p:spTgt spid="4">
                                            <p:graphicEl>
                                              <a:dgm id="{A1F8905F-21C0-43E3-A752-E188208EAD37}"/>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3"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Sample Survey in NDUS</a:t>
            </a:r>
          </a:p>
        </p:txBody>
      </p:sp>
      <p:sp>
        <p:nvSpPr>
          <p:cNvPr id="3" name="Content Placeholder 2"/>
          <p:cNvSpPr>
            <a:spLocks noGrp="1"/>
          </p:cNvSpPr>
          <p:nvPr>
            <p:ph idx="1"/>
          </p:nvPr>
        </p:nvSpPr>
        <p:spPr/>
        <p:txBody>
          <a:bodyPr/>
          <a:lstStyle/>
          <a:p>
            <a:pPr>
              <a:lnSpc>
                <a:spcPct val="100000"/>
              </a:lnSpc>
            </a:pPr>
            <a:r>
              <a:rPr lang="en-US" sz="3200" b="1" dirty="0" smtClean="0"/>
              <a:t>Final sample characteristics in NDUS</a:t>
            </a:r>
          </a:p>
          <a:p>
            <a:pPr lvl="1">
              <a:lnSpc>
                <a:spcPct val="100000"/>
              </a:lnSpc>
            </a:pPr>
            <a:r>
              <a:rPr lang="en-US" dirty="0" smtClean="0"/>
              <a:t>Survey will be done in 186 districts of the country</a:t>
            </a:r>
          </a:p>
          <a:p>
            <a:pPr lvl="1">
              <a:lnSpc>
                <a:spcPct val="100000"/>
              </a:lnSpc>
            </a:pPr>
            <a:r>
              <a:rPr lang="en-US" dirty="0" smtClean="0"/>
              <a:t>About 170 PSUs have been selected from each state / UT</a:t>
            </a:r>
          </a:p>
          <a:p>
            <a:pPr lvl="1">
              <a:lnSpc>
                <a:spcPct val="100000"/>
              </a:lnSpc>
            </a:pPr>
            <a:r>
              <a:rPr lang="en-US" dirty="0" smtClean="0"/>
              <a:t>Selection of PSUs has been done in accordance with the rural/urban ratio of the state</a:t>
            </a:r>
          </a:p>
          <a:p>
            <a:pPr lvl="1">
              <a:lnSpc>
                <a:spcPct val="100000"/>
              </a:lnSpc>
            </a:pPr>
            <a:r>
              <a:rPr lang="en-US" dirty="0" smtClean="0"/>
              <a:t>About 4200 </a:t>
            </a:r>
            <a:r>
              <a:rPr lang="en-US" dirty="0"/>
              <a:t>households </a:t>
            </a:r>
            <a:r>
              <a:rPr lang="en-US" dirty="0" smtClean="0"/>
              <a:t>will be surveyed from each </a:t>
            </a:r>
            <a:r>
              <a:rPr lang="en-US" dirty="0"/>
              <a:t>state and UT </a:t>
            </a:r>
            <a:endParaRPr lang="en-US" dirty="0" smtClean="0"/>
          </a:p>
          <a:p>
            <a:pPr lvl="1">
              <a:lnSpc>
                <a:spcPct val="100000"/>
              </a:lnSpc>
            </a:pPr>
            <a:r>
              <a:rPr lang="en-US" dirty="0" smtClean="0">
                <a:sym typeface="Wingdings" panose="05000000000000000000" pitchFamily="2" charset="2"/>
              </a:rPr>
              <a:t>Interviews of about 15000 </a:t>
            </a:r>
            <a:r>
              <a:rPr lang="en-US" dirty="0">
                <a:sym typeface="Wingdings" panose="05000000000000000000" pitchFamily="2" charset="2"/>
              </a:rPr>
              <a:t>eligible </a:t>
            </a:r>
            <a:r>
              <a:rPr lang="en-US" dirty="0" smtClean="0">
                <a:sym typeface="Wingdings" panose="05000000000000000000" pitchFamily="2" charset="2"/>
              </a:rPr>
              <a:t>individuals in each state / UT</a:t>
            </a:r>
          </a:p>
        </p:txBody>
      </p:sp>
      <p:sp>
        <p:nvSpPr>
          <p:cNvPr id="4" name="Date Placeholder 3"/>
          <p:cNvSpPr>
            <a:spLocks noGrp="1"/>
          </p:cNvSpPr>
          <p:nvPr>
            <p:ph type="dt" sz="half" idx="10"/>
          </p:nvPr>
        </p:nvSpPr>
        <p:spPr/>
        <p:txBody>
          <a:bodyPr/>
          <a:lstStyle/>
          <a:p>
            <a:fld id="{4D8F2104-1B66-4C2C-901B-669A81073EB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21328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Sample Survey in NDUS</a:t>
            </a:r>
          </a:p>
        </p:txBody>
      </p:sp>
      <p:sp>
        <p:nvSpPr>
          <p:cNvPr id="3" name="Content Placeholder 2"/>
          <p:cNvSpPr>
            <a:spLocks noGrp="1"/>
          </p:cNvSpPr>
          <p:nvPr>
            <p:ph idx="1"/>
          </p:nvPr>
        </p:nvSpPr>
        <p:spPr>
          <a:xfrm>
            <a:off x="689610" y="1524824"/>
            <a:ext cx="11003280" cy="4927061"/>
          </a:xfrm>
        </p:spPr>
        <p:txBody>
          <a:bodyPr>
            <a:normAutofit/>
          </a:bodyPr>
          <a:lstStyle/>
          <a:p>
            <a:r>
              <a:rPr lang="en-US" dirty="0" smtClean="0"/>
              <a:t>Before selection of households, for each selected PSU (village / EB) an </a:t>
            </a:r>
            <a:r>
              <a:rPr lang="en-US" dirty="0"/>
              <a:t>updated list of households </a:t>
            </a:r>
            <a:r>
              <a:rPr lang="en-US" dirty="0" smtClean="0"/>
              <a:t>will be prepared </a:t>
            </a:r>
            <a:r>
              <a:rPr lang="en-US" dirty="0" smtClean="0">
                <a:sym typeface="Wingdings" panose="05000000000000000000" pitchFamily="2" charset="2"/>
              </a:rPr>
              <a:t> </a:t>
            </a:r>
            <a:r>
              <a:rPr lang="en-US" b="1" dirty="0">
                <a:sym typeface="Wingdings" panose="05000000000000000000" pitchFamily="2" charset="2"/>
              </a:rPr>
              <a:t>Mapping-Listing survey </a:t>
            </a:r>
            <a:endParaRPr lang="en-US" b="1" dirty="0" smtClean="0">
              <a:sym typeface="Wingdings" panose="05000000000000000000" pitchFamily="2" charset="2"/>
            </a:endParaRPr>
          </a:p>
          <a:p>
            <a:r>
              <a:rPr lang="en-US" sz="2800" dirty="0" smtClean="0"/>
              <a:t>From this updated list, 25-40 households will be selected in each PSU by random sampling</a:t>
            </a:r>
          </a:p>
          <a:p>
            <a:r>
              <a:rPr lang="en-US" sz="2800" dirty="0" smtClean="0"/>
              <a:t>Selected households will be surveyed by field teams which will include:</a:t>
            </a:r>
          </a:p>
          <a:p>
            <a:pPr lvl="1"/>
            <a:r>
              <a:rPr lang="en-US" dirty="0" smtClean="0"/>
              <a:t>Interview of head of these households</a:t>
            </a:r>
          </a:p>
          <a:p>
            <a:pPr lvl="1"/>
            <a:r>
              <a:rPr lang="en-US" dirty="0" smtClean="0"/>
              <a:t>Interviews of all eligible individuals</a:t>
            </a:r>
            <a:endParaRPr lang="en-US" sz="2400" dirty="0" smtClean="0"/>
          </a:p>
          <a:p>
            <a:r>
              <a:rPr lang="en-US" sz="2800" dirty="0" smtClean="0"/>
              <a:t>Specific questionnaire for the HHS survey</a:t>
            </a:r>
          </a:p>
          <a:p>
            <a:pPr lvl="1"/>
            <a:r>
              <a:rPr lang="en-US" dirty="0" smtClean="0"/>
              <a:t>General health and lifestyle related questions from all individuals</a:t>
            </a:r>
          </a:p>
          <a:p>
            <a:pPr lvl="1"/>
            <a:r>
              <a:rPr lang="en-US" dirty="0" smtClean="0"/>
              <a:t>Detailed interview regarding substance-use behavior for all who have used any psychoactive substance within the last 1 year</a:t>
            </a:r>
            <a:endParaRPr lang="en-US" dirty="0"/>
          </a:p>
        </p:txBody>
      </p:sp>
      <p:sp>
        <p:nvSpPr>
          <p:cNvPr id="4" name="Date Placeholder 3"/>
          <p:cNvSpPr>
            <a:spLocks noGrp="1"/>
          </p:cNvSpPr>
          <p:nvPr>
            <p:ph type="dt" sz="half" idx="10"/>
          </p:nvPr>
        </p:nvSpPr>
        <p:spPr/>
        <p:txBody>
          <a:bodyPr/>
          <a:lstStyle/>
          <a:p>
            <a:fld id="{4D8F2104-1B66-4C2C-901B-669A81073EB2}" type="datetime1">
              <a:rPr lang="en-US" smtClean="0">
                <a:solidFill>
                  <a:prstClr val="white">
                    <a:lumMod val="85000"/>
                  </a:prstClr>
                </a:solidFill>
              </a:rPr>
              <a:t>10-Jan-18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761199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TotalTime>
  <Words>3579</Words>
  <Application>Microsoft Office PowerPoint</Application>
  <PresentationFormat>Widescreen</PresentationFormat>
  <Paragraphs>659</Paragraphs>
  <Slides>35</Slides>
  <Notes>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35</vt:i4>
      </vt:variant>
    </vt:vector>
  </HeadingPairs>
  <TitlesOfParts>
    <vt:vector size="46" baseType="lpstr">
      <vt:lpstr>Archer Semibold</vt:lpstr>
      <vt:lpstr>ArcherPro Semibold</vt:lpstr>
      <vt:lpstr>Arial</vt:lpstr>
      <vt:lpstr>Calibri</vt:lpstr>
      <vt:lpstr>Calibri Light</vt:lpstr>
      <vt:lpstr>Cambria</vt:lpstr>
      <vt:lpstr>Wingdings</vt:lpstr>
      <vt:lpstr>1_Office Theme</vt:lpstr>
      <vt:lpstr>2_Office Theme</vt:lpstr>
      <vt:lpstr>3_Office Theme</vt:lpstr>
      <vt:lpstr>4_Office Theme</vt:lpstr>
      <vt:lpstr>National Survey on Extent and Pattern of Substance Use in India</vt:lpstr>
      <vt:lpstr>PowerPoint Presentation</vt:lpstr>
      <vt:lpstr>National Drug Use Survey (NDUS)</vt:lpstr>
      <vt:lpstr>Household Sample Survey: Objective</vt:lpstr>
      <vt:lpstr>What is a Household Sample Survey?</vt:lpstr>
      <vt:lpstr>Household Sample Survey in NDUS</vt:lpstr>
      <vt:lpstr>Household Sample Survey in NDUS</vt:lpstr>
      <vt:lpstr>Household Sample Survey in NDUS</vt:lpstr>
      <vt:lpstr>Household Sample Survey in NDUS</vt:lpstr>
      <vt:lpstr>Household Sample Survey in NDUS</vt:lpstr>
      <vt:lpstr>Human Resource for Implementation</vt:lpstr>
      <vt:lpstr>Allocation of Field Staff</vt:lpstr>
      <vt:lpstr>Allocation of Field Staff</vt:lpstr>
      <vt:lpstr>PowerPoint Presentation</vt:lpstr>
      <vt:lpstr>HHS SURVEY: Operational Steps</vt:lpstr>
      <vt:lpstr>Implementation Plan: Operational Steps</vt:lpstr>
      <vt:lpstr>Implementation Plan: Operational Steps</vt:lpstr>
      <vt:lpstr>Implementation Plan: Operational Steps</vt:lpstr>
      <vt:lpstr>Implementation Plan: Operational Steps</vt:lpstr>
      <vt:lpstr>PowerPoint Presentation</vt:lpstr>
      <vt:lpstr>Pre-requisites for HHS Survey</vt:lpstr>
      <vt:lpstr>Before proceeding for data collection</vt:lpstr>
      <vt:lpstr>Household survey teams</vt:lpstr>
      <vt:lpstr>Selection of Survey Households</vt:lpstr>
      <vt:lpstr>Process of HHS Survey – PSU level</vt:lpstr>
      <vt:lpstr>Process of HHS Survey – PSU level</vt:lpstr>
      <vt:lpstr>Process of HHS Survey – PSU level</vt:lpstr>
      <vt:lpstr>Process of HHS Survey – PSU level</vt:lpstr>
      <vt:lpstr>Process of HHS Survey – PSU level</vt:lpstr>
      <vt:lpstr>Process of HHS Survey – PSU level</vt:lpstr>
      <vt:lpstr>Process of HHS Survey – PSU level</vt:lpstr>
      <vt:lpstr>Process of HHS Survey – PSU level</vt:lpstr>
      <vt:lpstr>Process of HHS Survey – PSU level</vt:lpstr>
      <vt:lpstr>Process of HHS Survey – PSU level</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Alok Agrawal</dc:creator>
  <cp:lastModifiedBy>Alok Agrawal</cp:lastModifiedBy>
  <cp:revision>222</cp:revision>
  <dcterms:created xsi:type="dcterms:W3CDTF">2016-10-12T19:35:32Z</dcterms:created>
  <dcterms:modified xsi:type="dcterms:W3CDTF">2018-01-09T22:06:54Z</dcterms:modified>
</cp:coreProperties>
</file>