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2">
  <p:sldMasterIdLst>
    <p:sldMasterId id="2147483660" r:id="rId1"/>
    <p:sldMasterId id="2147483672" r:id="rId2"/>
    <p:sldMasterId id="2147483684" r:id="rId3"/>
    <p:sldMasterId id="2147483696" r:id="rId4"/>
  </p:sldMasterIdLst>
  <p:notesMasterIdLst>
    <p:notesMasterId r:id="rId57"/>
  </p:notesMasterIdLst>
  <p:sldIdLst>
    <p:sldId id="451" r:id="rId5"/>
    <p:sldId id="500" r:id="rId6"/>
    <p:sldId id="452" r:id="rId7"/>
    <p:sldId id="387" r:id="rId8"/>
    <p:sldId id="459" r:id="rId9"/>
    <p:sldId id="453" r:id="rId10"/>
    <p:sldId id="456" r:id="rId11"/>
    <p:sldId id="455" r:id="rId12"/>
    <p:sldId id="441" r:id="rId13"/>
    <p:sldId id="454" r:id="rId14"/>
    <p:sldId id="411" r:id="rId15"/>
    <p:sldId id="458" r:id="rId16"/>
    <p:sldId id="461" r:id="rId17"/>
    <p:sldId id="462" r:id="rId18"/>
    <p:sldId id="418" r:id="rId19"/>
    <p:sldId id="457" r:id="rId20"/>
    <p:sldId id="420" r:id="rId21"/>
    <p:sldId id="464" r:id="rId22"/>
    <p:sldId id="463" r:id="rId23"/>
    <p:sldId id="466" r:id="rId24"/>
    <p:sldId id="469" r:id="rId25"/>
    <p:sldId id="470" r:id="rId26"/>
    <p:sldId id="471" r:id="rId27"/>
    <p:sldId id="473" r:id="rId28"/>
    <p:sldId id="474" r:id="rId29"/>
    <p:sldId id="376" r:id="rId30"/>
    <p:sldId id="475" r:id="rId31"/>
    <p:sldId id="479" r:id="rId32"/>
    <p:sldId id="417" r:id="rId33"/>
    <p:sldId id="476" r:id="rId34"/>
    <p:sldId id="478" r:id="rId35"/>
    <p:sldId id="481" r:id="rId36"/>
    <p:sldId id="484" r:id="rId37"/>
    <p:sldId id="485" r:id="rId38"/>
    <p:sldId id="486" r:id="rId39"/>
    <p:sldId id="403" r:id="rId40"/>
    <p:sldId id="404" r:id="rId41"/>
    <p:sldId id="487" r:id="rId42"/>
    <p:sldId id="488" r:id="rId43"/>
    <p:sldId id="493" r:id="rId44"/>
    <p:sldId id="489" r:id="rId45"/>
    <p:sldId id="490" r:id="rId46"/>
    <p:sldId id="491" r:id="rId47"/>
    <p:sldId id="406" r:id="rId48"/>
    <p:sldId id="496" r:id="rId49"/>
    <p:sldId id="495" r:id="rId50"/>
    <p:sldId id="497" r:id="rId51"/>
    <p:sldId id="408" r:id="rId52"/>
    <p:sldId id="498" r:id="rId53"/>
    <p:sldId id="494" r:id="rId54"/>
    <p:sldId id="499" r:id="rId55"/>
    <p:sldId id="328" r:id="rId5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ABFCF23-3B69-468F-B69F-88F6DE6A72F2}" styleName="Medium Style 1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84" d="100"/>
          <a:sy n="84" d="100"/>
        </p:scale>
        <p:origin x="300" y="78"/>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slide" Target="slides/slide51.xml"/><Relationship Id="rId7" Type="http://schemas.openxmlformats.org/officeDocument/2006/relationships/slide" Target="slides/slide3.xml"/><Relationship Id="rId2" Type="http://schemas.openxmlformats.org/officeDocument/2006/relationships/slideMaster" Target="slideMasters/slideMaster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presProps" Target="presProps.xml"/><Relationship Id="rId5" Type="http://schemas.openxmlformats.org/officeDocument/2006/relationships/slide" Target="slides/slide1.xml"/><Relationship Id="rId61" Type="http://schemas.openxmlformats.org/officeDocument/2006/relationships/tableStyles" Target="tableStyles.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8" Type="http://schemas.openxmlformats.org/officeDocument/2006/relationships/slide" Target="slides/slide4.xml"/><Relationship Id="rId51" Type="http://schemas.openxmlformats.org/officeDocument/2006/relationships/slide" Target="slides/slide47.xml"/><Relationship Id="rId3" Type="http://schemas.openxmlformats.org/officeDocument/2006/relationships/slideMaster" Target="slideMasters/slideMaster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viewProps" Target="viewProps.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1" Type="http://schemas.openxmlformats.org/officeDocument/2006/relationships/slideMaster" Target="slideMasters/slideMaster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notesMaster" Target="notesMasters/notesMaster1.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theme" Target="theme/theme1.xml"/><Relationship Id="rId4" Type="http://schemas.openxmlformats.org/officeDocument/2006/relationships/slideMaster" Target="slideMasters/slideMaster4.xml"/><Relationship Id="rId9" Type="http://schemas.openxmlformats.org/officeDocument/2006/relationships/slide" Target="slides/slide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FFD84A5-0746-421A-BD3B-08900CC97453}" type="datetimeFigureOut">
              <a:rPr lang="en-US" smtClean="0"/>
              <a:pPr/>
              <a:t>10-Jan-18</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B7EC31C-5AA1-40CD-BC8F-CFCA53ED1C21}" type="slidenum">
              <a:rPr lang="en-US" smtClean="0"/>
              <a:pPr/>
              <a:t>‹#›</a:t>
            </a:fld>
            <a:endParaRPr lang="en-US"/>
          </a:p>
        </p:txBody>
      </p:sp>
    </p:spTree>
    <p:extLst>
      <p:ext uri="{BB962C8B-B14F-4D97-AF65-F5344CB8AC3E}">
        <p14:creationId xmlns:p14="http://schemas.microsoft.com/office/powerpoint/2010/main" val="193565567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91CA274-F1DD-45D2-AD79-2E4E20D155E9}" type="slidenum">
              <a:rPr lang="en-US" smtClean="0">
                <a:solidFill>
                  <a:prstClr val="black"/>
                </a:solidFill>
              </a:rPr>
              <a:pPr/>
              <a:t>1</a:t>
            </a:fld>
            <a:endParaRPr lang="en-US">
              <a:solidFill>
                <a:prstClr val="black"/>
              </a:solidFill>
            </a:endParaRPr>
          </a:p>
        </p:txBody>
      </p:sp>
    </p:spTree>
    <p:extLst>
      <p:ext uri="{BB962C8B-B14F-4D97-AF65-F5344CB8AC3E}">
        <p14:creationId xmlns:p14="http://schemas.microsoft.com/office/powerpoint/2010/main" val="274594788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Facilitator should first engage the participants in discussion about each of these terms for about 5 minutes before proceeding to the next slide.</a:t>
            </a:r>
            <a:endParaRPr lang="en-US" b="1" dirty="0"/>
          </a:p>
        </p:txBody>
      </p:sp>
      <p:sp>
        <p:nvSpPr>
          <p:cNvPr id="4" name="Slide Number Placeholder 3"/>
          <p:cNvSpPr>
            <a:spLocks noGrp="1"/>
          </p:cNvSpPr>
          <p:nvPr>
            <p:ph type="sldNum" sz="quarter" idx="10"/>
          </p:nvPr>
        </p:nvSpPr>
        <p:spPr/>
        <p:txBody>
          <a:bodyPr/>
          <a:lstStyle/>
          <a:p>
            <a:fld id="{EB7EC31C-5AA1-40CD-BC8F-CFCA53ED1C21}" type="slidenum">
              <a:rPr lang="en-US" smtClean="0"/>
              <a:pPr/>
              <a:t>8</a:t>
            </a:fld>
            <a:endParaRPr lang="en-US"/>
          </a:p>
        </p:txBody>
      </p:sp>
    </p:spTree>
    <p:extLst>
      <p:ext uri="{BB962C8B-B14F-4D97-AF65-F5344CB8AC3E}">
        <p14:creationId xmlns:p14="http://schemas.microsoft.com/office/powerpoint/2010/main" val="344614546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B7EC31C-5AA1-40CD-BC8F-CFCA53ED1C21}" type="slidenum">
              <a:rPr lang="en-US" smtClean="0"/>
              <a:pPr/>
              <a:t>9</a:t>
            </a:fld>
            <a:endParaRPr lang="en-US"/>
          </a:p>
        </p:txBody>
      </p:sp>
    </p:spTree>
    <p:extLst>
      <p:ext uri="{BB962C8B-B14F-4D97-AF65-F5344CB8AC3E}">
        <p14:creationId xmlns:p14="http://schemas.microsoft.com/office/powerpoint/2010/main" val="358501417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After discussion on</a:t>
            </a:r>
            <a:r>
              <a:rPr lang="en-US" b="1" baseline="0" dirty="0" smtClean="0"/>
              <a:t> of the definition of a HOUSEHOLD in NDUS, the facilitator should conduct a few exercises to ensure that everyone has understood the concept of a household. Examples than the ones given on this slide may be discussed particularly those which teams encountered during mapping-listing of PSUs.</a:t>
            </a:r>
            <a:endParaRPr lang="en-US" b="1" dirty="0"/>
          </a:p>
        </p:txBody>
      </p:sp>
      <p:sp>
        <p:nvSpPr>
          <p:cNvPr id="4" name="Slide Number Placeholder 3"/>
          <p:cNvSpPr>
            <a:spLocks noGrp="1"/>
          </p:cNvSpPr>
          <p:nvPr>
            <p:ph type="sldNum" sz="quarter" idx="10"/>
          </p:nvPr>
        </p:nvSpPr>
        <p:spPr/>
        <p:txBody>
          <a:bodyPr/>
          <a:lstStyle/>
          <a:p>
            <a:fld id="{EB7EC31C-5AA1-40CD-BC8F-CFCA53ED1C21}" type="slidenum">
              <a:rPr lang="en-US" smtClean="0"/>
              <a:pPr/>
              <a:t>10</a:t>
            </a:fld>
            <a:endParaRPr lang="en-US"/>
          </a:p>
        </p:txBody>
      </p:sp>
    </p:spTree>
    <p:extLst>
      <p:ext uri="{BB962C8B-B14F-4D97-AF65-F5344CB8AC3E}">
        <p14:creationId xmlns:p14="http://schemas.microsoft.com/office/powerpoint/2010/main" val="329501141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Ask the teams to recall the criteria for household</a:t>
            </a:r>
            <a:r>
              <a:rPr lang="en-US" b="1" baseline="0" dirty="0" smtClean="0"/>
              <a:t> member discussed during mapping-listing training. Give hints.</a:t>
            </a:r>
            <a:endParaRPr lang="en-US" b="1" dirty="0"/>
          </a:p>
        </p:txBody>
      </p:sp>
      <p:sp>
        <p:nvSpPr>
          <p:cNvPr id="4" name="Slide Number Placeholder 3"/>
          <p:cNvSpPr>
            <a:spLocks noGrp="1"/>
          </p:cNvSpPr>
          <p:nvPr>
            <p:ph type="sldNum" sz="quarter" idx="10"/>
          </p:nvPr>
        </p:nvSpPr>
        <p:spPr/>
        <p:txBody>
          <a:bodyPr/>
          <a:lstStyle/>
          <a:p>
            <a:fld id="{EB7EC31C-5AA1-40CD-BC8F-CFCA53ED1C21}" type="slidenum">
              <a:rPr lang="en-US" smtClean="0"/>
              <a:pPr/>
              <a:t>13</a:t>
            </a:fld>
            <a:endParaRPr lang="en-US"/>
          </a:p>
        </p:txBody>
      </p:sp>
    </p:spTree>
    <p:extLst>
      <p:ext uri="{BB962C8B-B14F-4D97-AF65-F5344CB8AC3E}">
        <p14:creationId xmlns:p14="http://schemas.microsoft.com/office/powerpoint/2010/main" val="380883118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Answers:</a:t>
            </a:r>
            <a:r>
              <a:rPr lang="en-US" b="1" baseline="0" dirty="0" smtClean="0"/>
              <a:t> 1 – NO; 2. YES; 3. NO; 4. YES</a:t>
            </a:r>
            <a:endParaRPr lang="en-US" b="1" dirty="0" smtClean="0"/>
          </a:p>
        </p:txBody>
      </p:sp>
      <p:sp>
        <p:nvSpPr>
          <p:cNvPr id="4" name="Slide Number Placeholder 3"/>
          <p:cNvSpPr>
            <a:spLocks noGrp="1"/>
          </p:cNvSpPr>
          <p:nvPr>
            <p:ph type="sldNum" sz="quarter" idx="10"/>
          </p:nvPr>
        </p:nvSpPr>
        <p:spPr/>
        <p:txBody>
          <a:bodyPr/>
          <a:lstStyle/>
          <a:p>
            <a:fld id="{EB7EC31C-5AA1-40CD-BC8F-CFCA53ED1C21}" type="slidenum">
              <a:rPr lang="en-US" smtClean="0"/>
              <a:pPr/>
              <a:t>16</a:t>
            </a:fld>
            <a:endParaRPr lang="en-US"/>
          </a:p>
        </p:txBody>
      </p:sp>
    </p:spTree>
    <p:extLst>
      <p:ext uri="{BB962C8B-B14F-4D97-AF65-F5344CB8AC3E}">
        <p14:creationId xmlns:p14="http://schemas.microsoft.com/office/powerpoint/2010/main" val="245440118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71B2AEA-57E6-4384-9390-7410E360F847}" type="datetime1">
              <a:rPr lang="en-US" smtClean="0">
                <a:solidFill>
                  <a:prstClr val="black">
                    <a:tint val="75000"/>
                  </a:prstClr>
                </a:solidFill>
              </a:rPr>
              <a:t>10-Jan-18</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r>
              <a:rPr lang="en-US" smtClean="0">
                <a:solidFill>
                  <a:prstClr val="black">
                    <a:tint val="75000"/>
                  </a:prstClr>
                </a:solidFill>
              </a:rPr>
              <a:t>NATIONAL SURVEY ON SUBSTANCE USE IN INDIA</a:t>
            </a: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FE3544B5-BB55-4033-9598-A7D231231CF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70412025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FE5ADE9-307F-4625-8152-E300EAFFEE93}" type="datetime1">
              <a:rPr lang="en-US" smtClean="0">
                <a:solidFill>
                  <a:prstClr val="black">
                    <a:tint val="75000"/>
                  </a:prstClr>
                </a:solidFill>
              </a:rPr>
              <a:t>10-Jan-18</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r>
              <a:rPr lang="en-US" smtClean="0">
                <a:solidFill>
                  <a:prstClr val="black">
                    <a:tint val="75000"/>
                  </a:prstClr>
                </a:solidFill>
              </a:rPr>
              <a:t>NATIONAL SURVEY ON SUBSTANCE USE IN INDIA</a:t>
            </a: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FE3544B5-BB55-4033-9598-A7D231231CF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79197160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AE6DAD8-4BE8-4956-B6F7-1F1A8731DD5D}" type="datetime1">
              <a:rPr lang="en-US" smtClean="0">
                <a:solidFill>
                  <a:prstClr val="black">
                    <a:tint val="75000"/>
                  </a:prstClr>
                </a:solidFill>
              </a:rPr>
              <a:t>10-Jan-18</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r>
              <a:rPr lang="en-US" smtClean="0">
                <a:solidFill>
                  <a:prstClr val="black">
                    <a:tint val="75000"/>
                  </a:prstClr>
                </a:solidFill>
              </a:rPr>
              <a:t>NATIONAL SURVEY ON SUBSTANCE USE IN INDIA</a:t>
            </a: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FE3544B5-BB55-4033-9598-A7D231231CF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3552177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5400"/>
            </a:lvl1pPr>
          </a:lstStyle>
          <a:p>
            <a:r>
              <a:rPr lang="en-US" smtClean="0"/>
              <a:t>Click to edit Master title style</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160"/>
            </a:lvl1pPr>
            <a:lvl2pPr marL="411480" indent="0" algn="ctr">
              <a:buNone/>
              <a:defRPr sz="1800"/>
            </a:lvl2pPr>
            <a:lvl3pPr marL="822960" indent="0" algn="ctr">
              <a:buNone/>
              <a:defRPr sz="1620"/>
            </a:lvl3pPr>
            <a:lvl4pPr marL="1234440" indent="0" algn="ctr">
              <a:buNone/>
              <a:defRPr sz="1440"/>
            </a:lvl4pPr>
            <a:lvl5pPr marL="1645920" indent="0" algn="ctr">
              <a:buNone/>
              <a:defRPr sz="1440"/>
            </a:lvl5pPr>
            <a:lvl6pPr marL="2057400" indent="0" algn="ctr">
              <a:buNone/>
              <a:defRPr sz="1440"/>
            </a:lvl6pPr>
            <a:lvl7pPr marL="2468880" indent="0" algn="ctr">
              <a:buNone/>
              <a:defRPr sz="1440"/>
            </a:lvl7pPr>
            <a:lvl8pPr marL="2880360" indent="0" algn="ctr">
              <a:buNone/>
              <a:defRPr sz="1440"/>
            </a:lvl8pPr>
            <a:lvl9pPr marL="3291840" indent="0" algn="ctr">
              <a:buNone/>
              <a:defRPr sz="144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A0882E3B-90F1-4D29-90D2-40B8B61B5AD5}" type="datetime1">
              <a:rPr lang="en-US" smtClean="0">
                <a:solidFill>
                  <a:prstClr val="black">
                    <a:tint val="75000"/>
                  </a:prstClr>
                </a:solidFill>
              </a:rPr>
              <a:t>10-Jan-18</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r>
              <a:rPr lang="en-US" smtClean="0">
                <a:solidFill>
                  <a:prstClr val="black">
                    <a:tint val="75000"/>
                  </a:prstClr>
                </a:solidFill>
              </a:rPr>
              <a:t>NATIONAL SURVEY ON SUBSTANCE USE IN INDIA</a:t>
            </a: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FE3544B5-BB55-4033-9598-A7D231231CF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40337770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bg>
      <p:bgPr>
        <a:solidFill>
          <a:srgbClr val="00589A"/>
        </a:solidFill>
        <a:effectLst/>
      </p:bgPr>
    </p:bg>
    <p:spTree>
      <p:nvGrpSpPr>
        <p:cNvPr id="1" name=""/>
        <p:cNvGrpSpPr/>
        <p:nvPr/>
      </p:nvGrpSpPr>
      <p:grpSpPr>
        <a:xfrm>
          <a:off x="0" y="0"/>
          <a:ext cx="0" cy="0"/>
          <a:chOff x="0" y="0"/>
          <a:chExt cx="0" cy="0"/>
        </a:xfrm>
      </p:grpSpPr>
      <p:sp>
        <p:nvSpPr>
          <p:cNvPr id="8" name="Rectangle 7"/>
          <p:cNvSpPr/>
          <p:nvPr userDrawn="1"/>
        </p:nvSpPr>
        <p:spPr>
          <a:xfrm>
            <a:off x="0" y="1171648"/>
            <a:ext cx="12192000" cy="5280239"/>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22960"/>
            <a:endParaRPr lang="en-US" sz="1620">
              <a:solidFill>
                <a:prstClr val="white"/>
              </a:solidFill>
            </a:endParaRPr>
          </a:p>
        </p:txBody>
      </p:sp>
      <p:sp>
        <p:nvSpPr>
          <p:cNvPr id="2" name="Title 1"/>
          <p:cNvSpPr>
            <a:spLocks noGrp="1"/>
          </p:cNvSpPr>
          <p:nvPr>
            <p:ph type="title"/>
          </p:nvPr>
        </p:nvSpPr>
        <p:spPr>
          <a:xfrm>
            <a:off x="838200" y="19291"/>
            <a:ext cx="10515600" cy="1163430"/>
          </a:xfrm>
        </p:spPr>
        <p:txBody>
          <a:bodyPr>
            <a:normAutofit/>
          </a:bodyPr>
          <a:lstStyle>
            <a:lvl1pPr algn="ctr">
              <a:defRPr sz="3360" b="1">
                <a:solidFill>
                  <a:schemeClr val="accent1">
                    <a:lumMod val="20000"/>
                    <a:lumOff val="80000"/>
                  </a:schemeClr>
                </a:solidFill>
                <a:effectLst>
                  <a:outerShdw blurRad="38100" dist="38100" dir="2700000" algn="tl">
                    <a:srgbClr val="000000">
                      <a:alpha val="43137"/>
                    </a:srgbClr>
                  </a:outerShdw>
                </a:effectLst>
                <a:latin typeface="Archer Semibold" pitchFamily="50" charset="0"/>
              </a:defRPr>
            </a:lvl1pPr>
          </a:lstStyle>
          <a:p>
            <a:r>
              <a:rPr lang="en-US" dirty="0" smtClean="0"/>
              <a:t>Click to edit Master title style</a:t>
            </a:r>
            <a:endParaRPr lang="en-US" dirty="0"/>
          </a:p>
        </p:txBody>
      </p:sp>
      <p:sp>
        <p:nvSpPr>
          <p:cNvPr id="3" name="Content Placeholder 2"/>
          <p:cNvSpPr>
            <a:spLocks noGrp="1"/>
          </p:cNvSpPr>
          <p:nvPr>
            <p:ph idx="1"/>
          </p:nvPr>
        </p:nvSpPr>
        <p:spPr>
          <a:xfrm>
            <a:off x="838200" y="1463041"/>
            <a:ext cx="10515600" cy="4776394"/>
          </a:xfrm>
        </p:spPr>
        <p:txBody>
          <a:bodyPr>
            <a:normAutofit/>
          </a:bodyPr>
          <a:lstStyle>
            <a:lvl1pPr>
              <a:defRPr sz="2880">
                <a:latin typeface="Cambria" panose="02040503050406030204" pitchFamily="18" charset="0"/>
              </a:defRPr>
            </a:lvl1pPr>
            <a:lvl2pPr>
              <a:defRPr sz="2400">
                <a:latin typeface="Cambria" panose="02040503050406030204" pitchFamily="18" charset="0"/>
              </a:defRPr>
            </a:lvl2pPr>
            <a:lvl3pPr>
              <a:defRPr sz="2160">
                <a:latin typeface="Cambria" panose="02040503050406030204" pitchFamily="18" charset="0"/>
              </a:defRPr>
            </a:lvl3pPr>
            <a:lvl4pPr>
              <a:defRPr sz="1920">
                <a:latin typeface="Cambria" panose="02040503050406030204" pitchFamily="18" charset="0"/>
              </a:defRPr>
            </a:lvl4pPr>
            <a:lvl5pPr>
              <a:defRPr sz="1920">
                <a:latin typeface="Cambria" panose="02040503050406030204" pitchFamily="18"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10"/>
          </p:nvPr>
        </p:nvSpPr>
        <p:spPr>
          <a:xfrm>
            <a:off x="838200" y="6451887"/>
            <a:ext cx="2743200" cy="365125"/>
          </a:xfrm>
        </p:spPr>
        <p:txBody>
          <a:bodyPr/>
          <a:lstStyle>
            <a:lvl1pPr>
              <a:defRPr b="1">
                <a:solidFill>
                  <a:schemeClr val="bg1">
                    <a:lumMod val="85000"/>
                  </a:schemeClr>
                </a:solidFill>
              </a:defRPr>
            </a:lvl1pPr>
          </a:lstStyle>
          <a:p>
            <a:fld id="{4D8F2104-1B66-4C2C-901B-669A81073EB2}" type="datetime1">
              <a:rPr lang="en-US" smtClean="0">
                <a:solidFill>
                  <a:prstClr val="white">
                    <a:lumMod val="85000"/>
                  </a:prstClr>
                </a:solidFill>
              </a:rPr>
              <a:t>10-Jan-18</a:t>
            </a:fld>
            <a:endParaRPr lang="en-US" dirty="0">
              <a:solidFill>
                <a:prstClr val="white">
                  <a:lumMod val="85000"/>
                </a:prstClr>
              </a:solidFill>
            </a:endParaRPr>
          </a:p>
        </p:txBody>
      </p:sp>
      <p:sp>
        <p:nvSpPr>
          <p:cNvPr id="5" name="Footer Placeholder 4"/>
          <p:cNvSpPr>
            <a:spLocks noGrp="1"/>
          </p:cNvSpPr>
          <p:nvPr>
            <p:ph type="ftr" sz="quarter" idx="11"/>
          </p:nvPr>
        </p:nvSpPr>
        <p:spPr>
          <a:xfrm>
            <a:off x="4038600" y="6451887"/>
            <a:ext cx="4114800" cy="365125"/>
          </a:xfrm>
        </p:spPr>
        <p:txBody>
          <a:bodyPr/>
          <a:lstStyle>
            <a:lvl1pPr>
              <a:defRPr b="1">
                <a:solidFill>
                  <a:schemeClr val="bg1">
                    <a:lumMod val="85000"/>
                  </a:schemeClr>
                </a:solidFill>
              </a:defRPr>
            </a:lvl1pPr>
          </a:lstStyle>
          <a:p>
            <a:r>
              <a:rPr lang="en-US" dirty="0" smtClean="0">
                <a:solidFill>
                  <a:prstClr val="white">
                    <a:lumMod val="85000"/>
                  </a:prstClr>
                </a:solidFill>
              </a:rPr>
              <a:t>NATIONAL SURVEY ON SUBSTANCE USE IN INDIA</a:t>
            </a:r>
            <a:endParaRPr lang="en-US" dirty="0">
              <a:solidFill>
                <a:prstClr val="white">
                  <a:lumMod val="85000"/>
                </a:prstClr>
              </a:solidFill>
            </a:endParaRPr>
          </a:p>
        </p:txBody>
      </p:sp>
      <p:sp>
        <p:nvSpPr>
          <p:cNvPr id="6" name="Slide Number Placeholder 5"/>
          <p:cNvSpPr>
            <a:spLocks noGrp="1"/>
          </p:cNvSpPr>
          <p:nvPr>
            <p:ph type="sldNum" sz="quarter" idx="12"/>
          </p:nvPr>
        </p:nvSpPr>
        <p:spPr>
          <a:xfrm>
            <a:off x="8610600" y="6451887"/>
            <a:ext cx="2743200" cy="365125"/>
          </a:xfrm>
        </p:spPr>
        <p:txBody>
          <a:bodyPr/>
          <a:lstStyle>
            <a:lvl1pPr>
              <a:defRPr b="1">
                <a:solidFill>
                  <a:schemeClr val="bg1">
                    <a:lumMod val="85000"/>
                  </a:schemeClr>
                </a:solidFill>
              </a:defRPr>
            </a:lvl1pPr>
          </a:lstStyle>
          <a:p>
            <a:r>
              <a:rPr lang="en-US" dirty="0" smtClean="0">
                <a:solidFill>
                  <a:prstClr val="white">
                    <a:lumMod val="85000"/>
                  </a:prstClr>
                </a:solidFill>
              </a:rPr>
              <a:t>NDDTC, AIIMS, NEW DELHI</a:t>
            </a:r>
            <a:endParaRPr lang="en-US" dirty="0">
              <a:solidFill>
                <a:prstClr val="white">
                  <a:lumMod val="85000"/>
                </a:prstClr>
              </a:solidFill>
            </a:endParaRPr>
          </a:p>
        </p:txBody>
      </p:sp>
      <p:pic>
        <p:nvPicPr>
          <p:cNvPr id="7" name="Picture 6"/>
          <p:cNvPicPr>
            <a:picLocks noChangeAspect="1"/>
          </p:cNvPicPr>
          <p:nvPr userDrawn="1"/>
        </p:nvPicPr>
        <p:blipFill>
          <a:blip r:embed="rId2" cstate="print"/>
          <a:stretch>
            <a:fillRect/>
          </a:stretch>
        </p:blipFill>
        <p:spPr>
          <a:xfrm rot="10800000">
            <a:off x="-24825" y="-5218"/>
            <a:ext cx="1220120" cy="1577695"/>
          </a:xfrm>
          <a:prstGeom prst="rect">
            <a:avLst/>
          </a:prstGeom>
        </p:spPr>
      </p:pic>
      <p:pic>
        <p:nvPicPr>
          <p:cNvPr id="9" name="Picture 2" descr="Image result for aiims diamond jubilee logo"/>
          <p:cNvPicPr>
            <a:picLocks noChangeAspect="1" noChangeArrowheads="1"/>
          </p:cNvPicPr>
          <p:nvPr userDrawn="1"/>
        </p:nvPicPr>
        <p:blipFill>
          <a:blip r:embed="rId3" cstate="print"/>
          <a:srcRect/>
          <a:stretch>
            <a:fillRect/>
          </a:stretch>
        </p:blipFill>
        <p:spPr bwMode="auto">
          <a:xfrm>
            <a:off x="10870035" y="129092"/>
            <a:ext cx="1238383" cy="932753"/>
          </a:xfrm>
          <a:prstGeom prst="rect">
            <a:avLst/>
          </a:prstGeom>
          <a:noFill/>
        </p:spPr>
      </p:pic>
    </p:spTree>
    <p:extLst>
      <p:ext uri="{BB962C8B-B14F-4D97-AF65-F5344CB8AC3E}">
        <p14:creationId xmlns:p14="http://schemas.microsoft.com/office/powerpoint/2010/main" val="385922899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1" y="1709739"/>
            <a:ext cx="10515600" cy="2852737"/>
          </a:xfrm>
        </p:spPr>
        <p:txBody>
          <a:bodyPr anchor="b"/>
          <a:lstStyle>
            <a:lvl1pPr>
              <a:defRPr sz="5400"/>
            </a:lvl1pPr>
          </a:lstStyle>
          <a:p>
            <a:r>
              <a:rPr lang="en-US" smtClean="0"/>
              <a:t>Click to edit Master title style</a:t>
            </a:r>
            <a:endParaRPr lang="en-US"/>
          </a:p>
        </p:txBody>
      </p:sp>
      <p:sp>
        <p:nvSpPr>
          <p:cNvPr id="3" name="Text Placeholder 2"/>
          <p:cNvSpPr>
            <a:spLocks noGrp="1"/>
          </p:cNvSpPr>
          <p:nvPr>
            <p:ph type="body" idx="1"/>
          </p:nvPr>
        </p:nvSpPr>
        <p:spPr>
          <a:xfrm>
            <a:off x="831851" y="4589464"/>
            <a:ext cx="10515600" cy="1500187"/>
          </a:xfrm>
        </p:spPr>
        <p:txBody>
          <a:bodyPr/>
          <a:lstStyle>
            <a:lvl1pPr marL="0" indent="0">
              <a:buNone/>
              <a:defRPr sz="2160">
                <a:solidFill>
                  <a:schemeClr val="tx1">
                    <a:tint val="75000"/>
                  </a:schemeClr>
                </a:solidFill>
              </a:defRPr>
            </a:lvl1pPr>
            <a:lvl2pPr marL="411480" indent="0">
              <a:buNone/>
              <a:defRPr sz="1800">
                <a:solidFill>
                  <a:schemeClr val="tx1">
                    <a:tint val="75000"/>
                  </a:schemeClr>
                </a:solidFill>
              </a:defRPr>
            </a:lvl2pPr>
            <a:lvl3pPr marL="822960" indent="0">
              <a:buNone/>
              <a:defRPr sz="1620">
                <a:solidFill>
                  <a:schemeClr val="tx1">
                    <a:tint val="75000"/>
                  </a:schemeClr>
                </a:solidFill>
              </a:defRPr>
            </a:lvl3pPr>
            <a:lvl4pPr marL="1234440" indent="0">
              <a:buNone/>
              <a:defRPr sz="1440">
                <a:solidFill>
                  <a:schemeClr val="tx1">
                    <a:tint val="75000"/>
                  </a:schemeClr>
                </a:solidFill>
              </a:defRPr>
            </a:lvl4pPr>
            <a:lvl5pPr marL="1645920" indent="0">
              <a:buNone/>
              <a:defRPr sz="1440">
                <a:solidFill>
                  <a:schemeClr val="tx1">
                    <a:tint val="75000"/>
                  </a:schemeClr>
                </a:solidFill>
              </a:defRPr>
            </a:lvl5pPr>
            <a:lvl6pPr marL="2057400" indent="0">
              <a:buNone/>
              <a:defRPr sz="1440">
                <a:solidFill>
                  <a:schemeClr val="tx1">
                    <a:tint val="75000"/>
                  </a:schemeClr>
                </a:solidFill>
              </a:defRPr>
            </a:lvl6pPr>
            <a:lvl7pPr marL="2468880" indent="0">
              <a:buNone/>
              <a:defRPr sz="1440">
                <a:solidFill>
                  <a:schemeClr val="tx1">
                    <a:tint val="75000"/>
                  </a:schemeClr>
                </a:solidFill>
              </a:defRPr>
            </a:lvl7pPr>
            <a:lvl8pPr marL="2880360" indent="0">
              <a:buNone/>
              <a:defRPr sz="1440">
                <a:solidFill>
                  <a:schemeClr val="tx1">
                    <a:tint val="75000"/>
                  </a:schemeClr>
                </a:solidFill>
              </a:defRPr>
            </a:lvl8pPr>
            <a:lvl9pPr marL="3291840" indent="0">
              <a:buNone/>
              <a:defRPr sz="144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83540130-0BB4-44B7-8542-D08EE6EA6671}" type="datetime1">
              <a:rPr lang="en-US" smtClean="0">
                <a:solidFill>
                  <a:prstClr val="black">
                    <a:tint val="75000"/>
                  </a:prstClr>
                </a:solidFill>
              </a:rPr>
              <a:t>10-Jan-18</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r>
              <a:rPr lang="en-US" smtClean="0">
                <a:solidFill>
                  <a:prstClr val="black">
                    <a:tint val="75000"/>
                  </a:prstClr>
                </a:solidFill>
              </a:rPr>
              <a:t>NATIONAL SURVEY ON SUBSTANCE USE IN INDIA</a:t>
            </a: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FE3544B5-BB55-4033-9598-A7D231231CF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79880874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7FD09600-B009-4B2A-98E3-DCDCA00E750E}" type="datetime1">
              <a:rPr lang="en-US" smtClean="0">
                <a:solidFill>
                  <a:prstClr val="black">
                    <a:tint val="75000"/>
                  </a:prstClr>
                </a:solidFill>
              </a:rPr>
              <a:t>10-Jan-18</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r>
              <a:rPr lang="en-US" smtClean="0">
                <a:solidFill>
                  <a:prstClr val="black">
                    <a:tint val="75000"/>
                  </a:prstClr>
                </a:solidFill>
              </a:rPr>
              <a:t>NATIONAL SURVEY ON SUBSTANCE USE IN INDIA</a:t>
            </a:r>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FE3544B5-BB55-4033-9598-A7D231231CF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16829252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39789" y="1681163"/>
            <a:ext cx="5157787" cy="823912"/>
          </a:xfrm>
        </p:spPr>
        <p:txBody>
          <a:bodyPr anchor="b"/>
          <a:lstStyle>
            <a:lvl1pPr marL="0" indent="0">
              <a:buNone/>
              <a:defRPr sz="2160" b="1"/>
            </a:lvl1pPr>
            <a:lvl2pPr marL="411480" indent="0">
              <a:buNone/>
              <a:defRPr sz="1800" b="1"/>
            </a:lvl2pPr>
            <a:lvl3pPr marL="822960" indent="0">
              <a:buNone/>
              <a:defRPr sz="1620" b="1"/>
            </a:lvl3pPr>
            <a:lvl4pPr marL="1234440" indent="0">
              <a:buNone/>
              <a:defRPr sz="1440" b="1"/>
            </a:lvl4pPr>
            <a:lvl5pPr marL="1645920" indent="0">
              <a:buNone/>
              <a:defRPr sz="1440" b="1"/>
            </a:lvl5pPr>
            <a:lvl6pPr marL="2057400" indent="0">
              <a:buNone/>
              <a:defRPr sz="1440" b="1"/>
            </a:lvl6pPr>
            <a:lvl7pPr marL="2468880" indent="0">
              <a:buNone/>
              <a:defRPr sz="1440" b="1"/>
            </a:lvl7pPr>
            <a:lvl8pPr marL="2880360" indent="0">
              <a:buNone/>
              <a:defRPr sz="1440" b="1"/>
            </a:lvl8pPr>
            <a:lvl9pPr marL="3291840" indent="0">
              <a:buNone/>
              <a:defRPr sz="1440" b="1"/>
            </a:lvl9pPr>
          </a:lstStyle>
          <a:p>
            <a:pPr lvl="0"/>
            <a:r>
              <a:rPr lang="en-US" smtClean="0"/>
              <a:t>Click to edit Master text styles</a:t>
            </a:r>
          </a:p>
        </p:txBody>
      </p:sp>
      <p:sp>
        <p:nvSpPr>
          <p:cNvPr id="4" name="Content Placeholder 3"/>
          <p:cNvSpPr>
            <a:spLocks noGrp="1"/>
          </p:cNvSpPr>
          <p:nvPr>
            <p:ph sz="half" idx="2"/>
          </p:nvPr>
        </p:nvSpPr>
        <p:spPr>
          <a:xfrm>
            <a:off x="839789" y="2505076"/>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72201" y="1681163"/>
            <a:ext cx="5183188" cy="823912"/>
          </a:xfrm>
        </p:spPr>
        <p:txBody>
          <a:bodyPr anchor="b"/>
          <a:lstStyle>
            <a:lvl1pPr marL="0" indent="0">
              <a:buNone/>
              <a:defRPr sz="2160" b="1"/>
            </a:lvl1pPr>
            <a:lvl2pPr marL="411480" indent="0">
              <a:buNone/>
              <a:defRPr sz="1800" b="1"/>
            </a:lvl2pPr>
            <a:lvl3pPr marL="822960" indent="0">
              <a:buNone/>
              <a:defRPr sz="1620" b="1"/>
            </a:lvl3pPr>
            <a:lvl4pPr marL="1234440" indent="0">
              <a:buNone/>
              <a:defRPr sz="1440" b="1"/>
            </a:lvl4pPr>
            <a:lvl5pPr marL="1645920" indent="0">
              <a:buNone/>
              <a:defRPr sz="1440" b="1"/>
            </a:lvl5pPr>
            <a:lvl6pPr marL="2057400" indent="0">
              <a:buNone/>
              <a:defRPr sz="1440" b="1"/>
            </a:lvl6pPr>
            <a:lvl7pPr marL="2468880" indent="0">
              <a:buNone/>
              <a:defRPr sz="1440" b="1"/>
            </a:lvl7pPr>
            <a:lvl8pPr marL="2880360" indent="0">
              <a:buNone/>
              <a:defRPr sz="1440" b="1"/>
            </a:lvl8pPr>
            <a:lvl9pPr marL="3291840" indent="0">
              <a:buNone/>
              <a:defRPr sz="1440" b="1"/>
            </a:lvl9pPr>
          </a:lstStyle>
          <a:p>
            <a:pPr lvl="0"/>
            <a:r>
              <a:rPr lang="en-US" smtClean="0"/>
              <a:t>Click to edit Master text styles</a:t>
            </a:r>
          </a:p>
        </p:txBody>
      </p:sp>
      <p:sp>
        <p:nvSpPr>
          <p:cNvPr id="6" name="Content Placeholder 5"/>
          <p:cNvSpPr>
            <a:spLocks noGrp="1"/>
          </p:cNvSpPr>
          <p:nvPr>
            <p:ph sz="quarter" idx="4"/>
          </p:nvPr>
        </p:nvSpPr>
        <p:spPr>
          <a:xfrm>
            <a:off x="6172201" y="2505076"/>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D14838-0008-4AC9-9052-01A39C5C89B8}" type="datetime1">
              <a:rPr lang="en-US" smtClean="0">
                <a:solidFill>
                  <a:prstClr val="black">
                    <a:tint val="75000"/>
                  </a:prstClr>
                </a:solidFill>
              </a:rPr>
              <a:t>10-Jan-18</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r>
              <a:rPr lang="en-US" smtClean="0">
                <a:solidFill>
                  <a:prstClr val="black">
                    <a:tint val="75000"/>
                  </a:prstClr>
                </a:solidFill>
              </a:rPr>
              <a:t>NATIONAL SURVEY ON SUBSTANCE USE IN INDIA</a:t>
            </a:r>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FE3544B5-BB55-4033-9598-A7D231231CF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4662208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A005BDDF-AB01-4F6E-A940-861A26AFBD49}" type="datetime1">
              <a:rPr lang="en-US" smtClean="0">
                <a:solidFill>
                  <a:prstClr val="black">
                    <a:tint val="75000"/>
                  </a:prstClr>
                </a:solidFill>
              </a:rPr>
              <a:t>10-Jan-18</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r>
              <a:rPr lang="en-US" smtClean="0">
                <a:solidFill>
                  <a:prstClr val="black">
                    <a:tint val="75000"/>
                  </a:prstClr>
                </a:solidFill>
              </a:rPr>
              <a:t>NATIONAL SURVEY ON SUBSTANCE USE IN INDIA</a:t>
            </a:r>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FE3544B5-BB55-4033-9598-A7D231231CF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3512740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CBE01D3-580B-4AC8-BB17-46EE8423F5A7}" type="datetime1">
              <a:rPr lang="en-US" smtClean="0">
                <a:solidFill>
                  <a:prstClr val="black">
                    <a:tint val="75000"/>
                  </a:prstClr>
                </a:solidFill>
              </a:rPr>
              <a:t>10-Jan-18</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r>
              <a:rPr lang="en-US" smtClean="0">
                <a:solidFill>
                  <a:prstClr val="black">
                    <a:tint val="75000"/>
                  </a:prstClr>
                </a:solidFill>
              </a:rPr>
              <a:t>NATIONAL SURVEY ON SUBSTANCE USE IN INDIA</a:t>
            </a:r>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FE3544B5-BB55-4033-9598-A7D231231CF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80087432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2880"/>
            </a:lvl1pPr>
          </a:lstStyle>
          <a:p>
            <a:r>
              <a:rPr lang="en-US" smtClean="0"/>
              <a:t>Click to edit Master title style</a:t>
            </a:r>
            <a:endParaRPr lang="en-US"/>
          </a:p>
        </p:txBody>
      </p:sp>
      <p:sp>
        <p:nvSpPr>
          <p:cNvPr id="3" name="Content Placeholder 2"/>
          <p:cNvSpPr>
            <a:spLocks noGrp="1"/>
          </p:cNvSpPr>
          <p:nvPr>
            <p:ph idx="1"/>
          </p:nvPr>
        </p:nvSpPr>
        <p:spPr>
          <a:xfrm>
            <a:off x="5183188" y="987426"/>
            <a:ext cx="6172200" cy="4873625"/>
          </a:xfrm>
        </p:spPr>
        <p:txBody>
          <a:bodyPr/>
          <a:lstStyle>
            <a:lvl1pPr>
              <a:defRPr sz="2880"/>
            </a:lvl1pPr>
            <a:lvl2pPr>
              <a:defRPr sz="2520"/>
            </a:lvl2pPr>
            <a:lvl3pPr>
              <a:defRPr sz="216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440"/>
            </a:lvl1pPr>
            <a:lvl2pPr marL="411480" indent="0">
              <a:buNone/>
              <a:defRPr sz="1260"/>
            </a:lvl2pPr>
            <a:lvl3pPr marL="822960" indent="0">
              <a:buNone/>
              <a:defRPr sz="1080"/>
            </a:lvl3pPr>
            <a:lvl4pPr marL="1234440" indent="0">
              <a:buNone/>
              <a:defRPr sz="900"/>
            </a:lvl4pPr>
            <a:lvl5pPr marL="1645920" indent="0">
              <a:buNone/>
              <a:defRPr sz="900"/>
            </a:lvl5pPr>
            <a:lvl6pPr marL="2057400" indent="0">
              <a:buNone/>
              <a:defRPr sz="900"/>
            </a:lvl6pPr>
            <a:lvl7pPr marL="2468880" indent="0">
              <a:buNone/>
              <a:defRPr sz="900"/>
            </a:lvl7pPr>
            <a:lvl8pPr marL="2880360" indent="0">
              <a:buNone/>
              <a:defRPr sz="900"/>
            </a:lvl8pPr>
            <a:lvl9pPr marL="329184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E0B3003-9D55-455B-B2C9-C3CFEA131148}" type="datetime1">
              <a:rPr lang="en-US" smtClean="0">
                <a:solidFill>
                  <a:prstClr val="black">
                    <a:tint val="75000"/>
                  </a:prstClr>
                </a:solidFill>
              </a:rPr>
              <a:t>10-Jan-18</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r>
              <a:rPr lang="en-US" smtClean="0">
                <a:solidFill>
                  <a:prstClr val="black">
                    <a:tint val="75000"/>
                  </a:prstClr>
                </a:solidFill>
              </a:rPr>
              <a:t>NATIONAL SURVEY ON SUBSTANCE USE IN INDIA</a:t>
            </a:r>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FE3544B5-BB55-4033-9598-A7D231231CF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26548337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bg>
      <p:bgPr>
        <a:solidFill>
          <a:srgbClr val="00589A"/>
        </a:solidFill>
        <a:effectLst/>
      </p:bgPr>
    </p:bg>
    <p:spTree>
      <p:nvGrpSpPr>
        <p:cNvPr id="1" name=""/>
        <p:cNvGrpSpPr/>
        <p:nvPr/>
      </p:nvGrpSpPr>
      <p:grpSpPr>
        <a:xfrm>
          <a:off x="0" y="0"/>
          <a:ext cx="0" cy="0"/>
          <a:chOff x="0" y="0"/>
          <a:chExt cx="0" cy="0"/>
        </a:xfrm>
      </p:grpSpPr>
      <p:sp>
        <p:nvSpPr>
          <p:cNvPr id="8" name="Rectangle 7"/>
          <p:cNvSpPr/>
          <p:nvPr userDrawn="1"/>
        </p:nvSpPr>
        <p:spPr>
          <a:xfrm>
            <a:off x="0" y="1228301"/>
            <a:ext cx="12192000" cy="5186148"/>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title"/>
          </p:nvPr>
        </p:nvSpPr>
        <p:spPr>
          <a:xfrm>
            <a:off x="838200" y="40806"/>
            <a:ext cx="10515600" cy="1163430"/>
          </a:xfrm>
        </p:spPr>
        <p:txBody>
          <a:bodyPr>
            <a:normAutofit/>
          </a:bodyPr>
          <a:lstStyle>
            <a:lvl1pPr algn="ctr">
              <a:defRPr sz="3600" b="1">
                <a:solidFill>
                  <a:schemeClr val="accent1">
                    <a:lumMod val="20000"/>
                    <a:lumOff val="80000"/>
                  </a:schemeClr>
                </a:solidFill>
                <a:effectLst>
                  <a:outerShdw blurRad="38100" dist="38100" dir="2700000" algn="tl">
                    <a:srgbClr val="000000">
                      <a:alpha val="43137"/>
                    </a:srgbClr>
                  </a:outerShdw>
                </a:effectLst>
                <a:latin typeface="Archer Semibold" pitchFamily="50" charset="0"/>
              </a:defRPr>
            </a:lvl1pPr>
          </a:lstStyle>
          <a:p>
            <a:r>
              <a:rPr lang="en-US" dirty="0" smtClean="0"/>
              <a:t>Click to edit Master title style</a:t>
            </a:r>
            <a:endParaRPr lang="en-US" dirty="0"/>
          </a:p>
        </p:txBody>
      </p:sp>
      <p:sp>
        <p:nvSpPr>
          <p:cNvPr id="3" name="Content Placeholder 2"/>
          <p:cNvSpPr>
            <a:spLocks noGrp="1"/>
          </p:cNvSpPr>
          <p:nvPr>
            <p:ph idx="1"/>
          </p:nvPr>
        </p:nvSpPr>
        <p:spPr>
          <a:xfrm>
            <a:off x="838200" y="1524825"/>
            <a:ext cx="10515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a:xfrm>
            <a:off x="838200" y="6451886"/>
            <a:ext cx="2743200" cy="365125"/>
          </a:xfrm>
        </p:spPr>
        <p:txBody>
          <a:bodyPr/>
          <a:lstStyle>
            <a:lvl1pPr>
              <a:defRPr b="1">
                <a:solidFill>
                  <a:schemeClr val="bg1">
                    <a:lumMod val="85000"/>
                  </a:schemeClr>
                </a:solidFill>
              </a:defRPr>
            </a:lvl1pPr>
          </a:lstStyle>
          <a:p>
            <a:fld id="{003B7071-A7D8-4D99-B4F9-EF549053E347}" type="datetime1">
              <a:rPr lang="en-US" smtClean="0">
                <a:solidFill>
                  <a:prstClr val="white">
                    <a:lumMod val="85000"/>
                  </a:prstClr>
                </a:solidFill>
              </a:rPr>
              <a:t>10-Jan-18</a:t>
            </a:fld>
            <a:endParaRPr lang="en-US" dirty="0">
              <a:solidFill>
                <a:prstClr val="white">
                  <a:lumMod val="85000"/>
                </a:prstClr>
              </a:solidFill>
            </a:endParaRPr>
          </a:p>
        </p:txBody>
      </p:sp>
      <p:sp>
        <p:nvSpPr>
          <p:cNvPr id="5" name="Footer Placeholder 4"/>
          <p:cNvSpPr>
            <a:spLocks noGrp="1"/>
          </p:cNvSpPr>
          <p:nvPr>
            <p:ph type="ftr" sz="quarter" idx="11"/>
          </p:nvPr>
        </p:nvSpPr>
        <p:spPr>
          <a:xfrm>
            <a:off x="4038600" y="6451886"/>
            <a:ext cx="4114800" cy="365125"/>
          </a:xfrm>
        </p:spPr>
        <p:txBody>
          <a:bodyPr/>
          <a:lstStyle>
            <a:lvl1pPr>
              <a:defRPr b="1">
                <a:solidFill>
                  <a:schemeClr val="bg1">
                    <a:lumMod val="85000"/>
                  </a:schemeClr>
                </a:solidFill>
              </a:defRPr>
            </a:lvl1pPr>
          </a:lstStyle>
          <a:p>
            <a:r>
              <a:rPr lang="en-US" dirty="0" smtClean="0">
                <a:solidFill>
                  <a:prstClr val="white">
                    <a:lumMod val="85000"/>
                  </a:prstClr>
                </a:solidFill>
              </a:rPr>
              <a:t>NATIONAL SURVEY ON SUBSTANCE USE IN INDIA</a:t>
            </a:r>
            <a:endParaRPr lang="en-US" dirty="0">
              <a:solidFill>
                <a:prstClr val="white">
                  <a:lumMod val="85000"/>
                </a:prstClr>
              </a:solidFill>
            </a:endParaRPr>
          </a:p>
        </p:txBody>
      </p:sp>
      <p:sp>
        <p:nvSpPr>
          <p:cNvPr id="6" name="Slide Number Placeholder 5"/>
          <p:cNvSpPr>
            <a:spLocks noGrp="1"/>
          </p:cNvSpPr>
          <p:nvPr>
            <p:ph type="sldNum" sz="quarter" idx="12"/>
          </p:nvPr>
        </p:nvSpPr>
        <p:spPr>
          <a:xfrm>
            <a:off x="8610600" y="6451886"/>
            <a:ext cx="2743200" cy="365125"/>
          </a:xfrm>
        </p:spPr>
        <p:txBody>
          <a:bodyPr/>
          <a:lstStyle>
            <a:lvl1pPr>
              <a:defRPr b="1">
                <a:solidFill>
                  <a:schemeClr val="bg1">
                    <a:lumMod val="85000"/>
                  </a:schemeClr>
                </a:solidFill>
              </a:defRPr>
            </a:lvl1pPr>
          </a:lstStyle>
          <a:p>
            <a:r>
              <a:rPr lang="en-US" dirty="0" smtClean="0">
                <a:solidFill>
                  <a:prstClr val="white">
                    <a:lumMod val="85000"/>
                  </a:prstClr>
                </a:solidFill>
              </a:rPr>
              <a:t>NDDTC, AIIMS, NEW DELHI</a:t>
            </a:r>
            <a:endParaRPr lang="en-US" dirty="0">
              <a:solidFill>
                <a:prstClr val="white">
                  <a:lumMod val="85000"/>
                </a:prstClr>
              </a:solidFill>
            </a:endParaRPr>
          </a:p>
        </p:txBody>
      </p:sp>
      <p:pic>
        <p:nvPicPr>
          <p:cNvPr id="7" name="Picture 6"/>
          <p:cNvPicPr>
            <a:picLocks noChangeAspect="1"/>
          </p:cNvPicPr>
          <p:nvPr userDrawn="1"/>
        </p:nvPicPr>
        <p:blipFill>
          <a:blip r:embed="rId2" cstate="print"/>
          <a:stretch>
            <a:fillRect/>
          </a:stretch>
        </p:blipFill>
        <p:spPr>
          <a:xfrm rot="10800000">
            <a:off x="-24825" y="-5218"/>
            <a:ext cx="1288141" cy="1665651"/>
          </a:xfrm>
          <a:prstGeom prst="rect">
            <a:avLst/>
          </a:prstGeom>
        </p:spPr>
      </p:pic>
      <p:pic>
        <p:nvPicPr>
          <p:cNvPr id="9" name="Picture 2" descr="Image result for aiims diamond jubilee logo"/>
          <p:cNvPicPr>
            <a:picLocks noChangeAspect="1" noChangeArrowheads="1"/>
          </p:cNvPicPr>
          <p:nvPr userDrawn="1"/>
        </p:nvPicPr>
        <p:blipFill>
          <a:blip r:embed="rId3" cstate="print"/>
          <a:srcRect/>
          <a:stretch>
            <a:fillRect/>
          </a:stretch>
        </p:blipFill>
        <p:spPr bwMode="auto">
          <a:xfrm>
            <a:off x="10858081" y="95945"/>
            <a:ext cx="1238383" cy="1066800"/>
          </a:xfrm>
          <a:prstGeom prst="rect">
            <a:avLst/>
          </a:prstGeom>
          <a:noFill/>
        </p:spPr>
      </p:pic>
    </p:spTree>
    <p:extLst>
      <p:ext uri="{BB962C8B-B14F-4D97-AF65-F5344CB8AC3E}">
        <p14:creationId xmlns:p14="http://schemas.microsoft.com/office/powerpoint/2010/main" val="212860926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2880"/>
            </a:lvl1pPr>
          </a:lstStyle>
          <a:p>
            <a:r>
              <a:rPr lang="en-US" smtClean="0"/>
              <a:t>Click to edit Master title style</a:t>
            </a:r>
            <a:endParaRPr lang="en-US"/>
          </a:p>
        </p:txBody>
      </p:sp>
      <p:sp>
        <p:nvSpPr>
          <p:cNvPr id="3" name="Picture Placeholder 2"/>
          <p:cNvSpPr>
            <a:spLocks noGrp="1"/>
          </p:cNvSpPr>
          <p:nvPr>
            <p:ph type="pic" idx="1"/>
          </p:nvPr>
        </p:nvSpPr>
        <p:spPr>
          <a:xfrm>
            <a:off x="5183188" y="987426"/>
            <a:ext cx="6172200" cy="4873625"/>
          </a:xfrm>
        </p:spPr>
        <p:txBody>
          <a:bodyPr/>
          <a:lstStyle>
            <a:lvl1pPr marL="0" indent="0">
              <a:buNone/>
              <a:defRPr sz="2880"/>
            </a:lvl1pPr>
            <a:lvl2pPr marL="411480" indent="0">
              <a:buNone/>
              <a:defRPr sz="2520"/>
            </a:lvl2pPr>
            <a:lvl3pPr marL="822960" indent="0">
              <a:buNone/>
              <a:defRPr sz="2160"/>
            </a:lvl3pPr>
            <a:lvl4pPr marL="1234440" indent="0">
              <a:buNone/>
              <a:defRPr sz="1800"/>
            </a:lvl4pPr>
            <a:lvl5pPr marL="1645920" indent="0">
              <a:buNone/>
              <a:defRPr sz="1800"/>
            </a:lvl5pPr>
            <a:lvl6pPr marL="2057400" indent="0">
              <a:buNone/>
              <a:defRPr sz="1800"/>
            </a:lvl6pPr>
            <a:lvl7pPr marL="2468880" indent="0">
              <a:buNone/>
              <a:defRPr sz="1800"/>
            </a:lvl7pPr>
            <a:lvl8pPr marL="2880360" indent="0">
              <a:buNone/>
              <a:defRPr sz="1800"/>
            </a:lvl8pPr>
            <a:lvl9pPr marL="3291840" indent="0">
              <a:buNone/>
              <a:defRPr sz="18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440"/>
            </a:lvl1pPr>
            <a:lvl2pPr marL="411480" indent="0">
              <a:buNone/>
              <a:defRPr sz="1260"/>
            </a:lvl2pPr>
            <a:lvl3pPr marL="822960" indent="0">
              <a:buNone/>
              <a:defRPr sz="1080"/>
            </a:lvl3pPr>
            <a:lvl4pPr marL="1234440" indent="0">
              <a:buNone/>
              <a:defRPr sz="900"/>
            </a:lvl4pPr>
            <a:lvl5pPr marL="1645920" indent="0">
              <a:buNone/>
              <a:defRPr sz="900"/>
            </a:lvl5pPr>
            <a:lvl6pPr marL="2057400" indent="0">
              <a:buNone/>
              <a:defRPr sz="900"/>
            </a:lvl6pPr>
            <a:lvl7pPr marL="2468880" indent="0">
              <a:buNone/>
              <a:defRPr sz="900"/>
            </a:lvl7pPr>
            <a:lvl8pPr marL="2880360" indent="0">
              <a:buNone/>
              <a:defRPr sz="900"/>
            </a:lvl8pPr>
            <a:lvl9pPr marL="329184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94A9F51-9817-4BFA-91E4-1AE7253D466F}" type="datetime1">
              <a:rPr lang="en-US" smtClean="0">
                <a:solidFill>
                  <a:prstClr val="black">
                    <a:tint val="75000"/>
                  </a:prstClr>
                </a:solidFill>
              </a:rPr>
              <a:t>10-Jan-18</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r>
              <a:rPr lang="en-US" smtClean="0">
                <a:solidFill>
                  <a:prstClr val="black">
                    <a:tint val="75000"/>
                  </a:prstClr>
                </a:solidFill>
              </a:rPr>
              <a:t>NATIONAL SURVEY ON SUBSTANCE USE IN INDIA</a:t>
            </a:r>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FE3544B5-BB55-4033-9598-A7D231231CF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9677052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3477AC96-A97B-452E-8DDD-8463317DF6F9}" type="datetime1">
              <a:rPr lang="en-US" smtClean="0">
                <a:solidFill>
                  <a:prstClr val="black">
                    <a:tint val="75000"/>
                  </a:prstClr>
                </a:solidFill>
              </a:rPr>
              <a:t>10-Jan-18</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r>
              <a:rPr lang="en-US" smtClean="0">
                <a:solidFill>
                  <a:prstClr val="black">
                    <a:tint val="75000"/>
                  </a:prstClr>
                </a:solidFill>
              </a:rPr>
              <a:t>NATIONAL SURVEY ON SUBSTANCE USE IN INDIA</a:t>
            </a: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FE3544B5-BB55-4033-9598-A7D231231CF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31643966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1" y="365125"/>
            <a:ext cx="2628900"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38201"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8A361E5-B7A8-4544-9FA3-7A7C984AF099}" type="datetime1">
              <a:rPr lang="en-US" smtClean="0">
                <a:solidFill>
                  <a:prstClr val="black">
                    <a:tint val="75000"/>
                  </a:prstClr>
                </a:solidFill>
              </a:rPr>
              <a:t>10-Jan-18</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r>
              <a:rPr lang="en-US" smtClean="0">
                <a:solidFill>
                  <a:prstClr val="black">
                    <a:tint val="75000"/>
                  </a:prstClr>
                </a:solidFill>
              </a:rPr>
              <a:t>NATIONAL SURVEY ON SUBSTANCE USE IN INDIA</a:t>
            </a: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FE3544B5-BB55-4033-9598-A7D231231CF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04748571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524000" y="3602037"/>
            <a:ext cx="9144000" cy="1655763"/>
          </a:xfrm>
        </p:spPr>
        <p:txBody>
          <a:bodyPr/>
          <a:lstStyle>
            <a:lvl1pPr marL="0" indent="0" algn="ctr">
              <a:buNone/>
              <a:defRPr sz="2400"/>
            </a:lvl1pPr>
            <a:lvl2pPr marL="457189" indent="0" algn="ctr">
              <a:buNone/>
              <a:defRPr sz="2000"/>
            </a:lvl2pPr>
            <a:lvl3pPr marL="914377" indent="0" algn="ctr">
              <a:buNone/>
              <a:defRPr sz="1867"/>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71B2AEA-57E6-4384-9390-7410E360F847}" type="datetime1">
              <a:rPr lang="en-US" smtClean="0">
                <a:solidFill>
                  <a:prstClr val="black">
                    <a:tint val="75000"/>
                  </a:prstClr>
                </a:solidFill>
              </a:rPr>
              <a:pPr/>
              <a:t>10-Jan-18</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r>
              <a:rPr lang="en-US" smtClean="0">
                <a:solidFill>
                  <a:prstClr val="black">
                    <a:tint val="75000"/>
                  </a:prstClr>
                </a:solidFill>
              </a:rPr>
              <a:t>NATIONAL SURVEY ON SUBSTANCE USE IN INDIA</a:t>
            </a: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FE3544B5-BB55-4033-9598-A7D231231CF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613985853"/>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bg>
      <p:bgPr>
        <a:solidFill>
          <a:srgbClr val="00589A"/>
        </a:solidFill>
        <a:effectLst/>
      </p:bgPr>
    </p:bg>
    <p:spTree>
      <p:nvGrpSpPr>
        <p:cNvPr id="1" name=""/>
        <p:cNvGrpSpPr/>
        <p:nvPr/>
      </p:nvGrpSpPr>
      <p:grpSpPr>
        <a:xfrm>
          <a:off x="0" y="0"/>
          <a:ext cx="0" cy="0"/>
          <a:chOff x="0" y="0"/>
          <a:chExt cx="0" cy="0"/>
        </a:xfrm>
      </p:grpSpPr>
      <p:sp>
        <p:nvSpPr>
          <p:cNvPr id="8" name="Rectangle 7"/>
          <p:cNvSpPr/>
          <p:nvPr userDrawn="1"/>
        </p:nvSpPr>
        <p:spPr>
          <a:xfrm>
            <a:off x="0" y="1228302"/>
            <a:ext cx="12192000" cy="5186148"/>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defTabSz="914377"/>
            <a:endParaRPr lang="en-US" sz="1867">
              <a:solidFill>
                <a:prstClr val="white"/>
              </a:solidFill>
            </a:endParaRPr>
          </a:p>
        </p:txBody>
      </p:sp>
      <p:sp>
        <p:nvSpPr>
          <p:cNvPr id="2" name="Title 1"/>
          <p:cNvSpPr>
            <a:spLocks noGrp="1"/>
          </p:cNvSpPr>
          <p:nvPr>
            <p:ph type="title"/>
          </p:nvPr>
        </p:nvSpPr>
        <p:spPr>
          <a:xfrm>
            <a:off x="838200" y="40806"/>
            <a:ext cx="10515600" cy="1163431"/>
          </a:xfrm>
        </p:spPr>
        <p:txBody>
          <a:bodyPr>
            <a:normAutofit/>
          </a:bodyPr>
          <a:lstStyle>
            <a:lvl1pPr algn="ctr">
              <a:defRPr sz="3600" b="1">
                <a:solidFill>
                  <a:schemeClr val="accent1">
                    <a:lumMod val="20000"/>
                    <a:lumOff val="80000"/>
                  </a:schemeClr>
                </a:solidFill>
                <a:effectLst>
                  <a:outerShdw blurRad="38100" dist="38100" dir="2700000" algn="tl">
                    <a:srgbClr val="000000">
                      <a:alpha val="43137"/>
                    </a:srgbClr>
                  </a:outerShdw>
                </a:effectLst>
                <a:latin typeface="Archer Semibold" pitchFamily="50" charset="0"/>
              </a:defRPr>
            </a:lvl1pPr>
          </a:lstStyle>
          <a:p>
            <a:r>
              <a:rPr lang="en-US" dirty="0" smtClean="0"/>
              <a:t>Click to edit Master title style</a:t>
            </a:r>
            <a:endParaRPr lang="en-US" dirty="0"/>
          </a:p>
        </p:txBody>
      </p:sp>
      <p:sp>
        <p:nvSpPr>
          <p:cNvPr id="3" name="Content Placeholder 2"/>
          <p:cNvSpPr>
            <a:spLocks noGrp="1"/>
          </p:cNvSpPr>
          <p:nvPr>
            <p:ph idx="1"/>
          </p:nvPr>
        </p:nvSpPr>
        <p:spPr>
          <a:xfrm>
            <a:off x="838200" y="1524824"/>
            <a:ext cx="10515600" cy="4351339"/>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a:xfrm>
            <a:off x="838200" y="6451887"/>
            <a:ext cx="2743200" cy="365125"/>
          </a:xfrm>
        </p:spPr>
        <p:txBody>
          <a:bodyPr/>
          <a:lstStyle>
            <a:lvl1pPr>
              <a:defRPr b="1">
                <a:solidFill>
                  <a:schemeClr val="bg1">
                    <a:lumMod val="85000"/>
                  </a:schemeClr>
                </a:solidFill>
              </a:defRPr>
            </a:lvl1pPr>
          </a:lstStyle>
          <a:p>
            <a:fld id="{003B7071-A7D8-4D99-B4F9-EF549053E347}" type="datetime1">
              <a:rPr lang="en-US" smtClean="0">
                <a:solidFill>
                  <a:prstClr val="white">
                    <a:lumMod val="85000"/>
                  </a:prstClr>
                </a:solidFill>
              </a:rPr>
              <a:pPr/>
              <a:t>10-Jan-18</a:t>
            </a:fld>
            <a:endParaRPr lang="en-US" dirty="0">
              <a:solidFill>
                <a:prstClr val="white">
                  <a:lumMod val="85000"/>
                </a:prstClr>
              </a:solidFill>
            </a:endParaRPr>
          </a:p>
        </p:txBody>
      </p:sp>
      <p:sp>
        <p:nvSpPr>
          <p:cNvPr id="5" name="Footer Placeholder 4"/>
          <p:cNvSpPr>
            <a:spLocks noGrp="1"/>
          </p:cNvSpPr>
          <p:nvPr>
            <p:ph type="ftr" sz="quarter" idx="11"/>
          </p:nvPr>
        </p:nvSpPr>
        <p:spPr>
          <a:xfrm>
            <a:off x="4038600" y="6451887"/>
            <a:ext cx="4114800" cy="365125"/>
          </a:xfrm>
        </p:spPr>
        <p:txBody>
          <a:bodyPr/>
          <a:lstStyle>
            <a:lvl1pPr>
              <a:defRPr b="1">
                <a:solidFill>
                  <a:schemeClr val="bg1">
                    <a:lumMod val="85000"/>
                  </a:schemeClr>
                </a:solidFill>
              </a:defRPr>
            </a:lvl1pPr>
          </a:lstStyle>
          <a:p>
            <a:r>
              <a:rPr lang="en-US" dirty="0" smtClean="0">
                <a:solidFill>
                  <a:prstClr val="white">
                    <a:lumMod val="85000"/>
                  </a:prstClr>
                </a:solidFill>
              </a:rPr>
              <a:t>NATIONAL SURVEY ON SUBSTANCE USE IN INDIA</a:t>
            </a:r>
            <a:endParaRPr lang="en-US" dirty="0">
              <a:solidFill>
                <a:prstClr val="white">
                  <a:lumMod val="85000"/>
                </a:prstClr>
              </a:solidFill>
            </a:endParaRPr>
          </a:p>
        </p:txBody>
      </p:sp>
      <p:sp>
        <p:nvSpPr>
          <p:cNvPr id="6" name="Slide Number Placeholder 5"/>
          <p:cNvSpPr>
            <a:spLocks noGrp="1"/>
          </p:cNvSpPr>
          <p:nvPr>
            <p:ph type="sldNum" sz="quarter" idx="12"/>
          </p:nvPr>
        </p:nvSpPr>
        <p:spPr>
          <a:xfrm>
            <a:off x="8610600" y="6451887"/>
            <a:ext cx="2743200" cy="365125"/>
          </a:xfrm>
        </p:spPr>
        <p:txBody>
          <a:bodyPr/>
          <a:lstStyle>
            <a:lvl1pPr>
              <a:defRPr b="1">
                <a:solidFill>
                  <a:schemeClr val="bg1">
                    <a:lumMod val="85000"/>
                  </a:schemeClr>
                </a:solidFill>
              </a:defRPr>
            </a:lvl1pPr>
          </a:lstStyle>
          <a:p>
            <a:r>
              <a:rPr lang="en-US" dirty="0" smtClean="0">
                <a:solidFill>
                  <a:prstClr val="white">
                    <a:lumMod val="85000"/>
                  </a:prstClr>
                </a:solidFill>
              </a:rPr>
              <a:t>NDDTC, AIIMS, NEW DELHI</a:t>
            </a:r>
            <a:endParaRPr lang="en-US" dirty="0">
              <a:solidFill>
                <a:prstClr val="white">
                  <a:lumMod val="85000"/>
                </a:prstClr>
              </a:solidFill>
            </a:endParaRPr>
          </a:p>
        </p:txBody>
      </p:sp>
      <p:pic>
        <p:nvPicPr>
          <p:cNvPr id="7" name="Picture 6"/>
          <p:cNvPicPr>
            <a:picLocks noChangeAspect="1"/>
          </p:cNvPicPr>
          <p:nvPr userDrawn="1"/>
        </p:nvPicPr>
        <p:blipFill>
          <a:blip r:embed="rId2" cstate="print"/>
          <a:stretch>
            <a:fillRect/>
          </a:stretch>
        </p:blipFill>
        <p:spPr>
          <a:xfrm rot="10800000">
            <a:off x="-24825" y="-5218"/>
            <a:ext cx="1288141" cy="1665651"/>
          </a:xfrm>
          <a:prstGeom prst="rect">
            <a:avLst/>
          </a:prstGeom>
        </p:spPr>
      </p:pic>
      <p:pic>
        <p:nvPicPr>
          <p:cNvPr id="9" name="Picture 2" descr="Image result for aiims diamond jubilee logo"/>
          <p:cNvPicPr>
            <a:picLocks noChangeAspect="1" noChangeArrowheads="1"/>
          </p:cNvPicPr>
          <p:nvPr userDrawn="1"/>
        </p:nvPicPr>
        <p:blipFill>
          <a:blip r:embed="rId3" cstate="print"/>
          <a:srcRect/>
          <a:stretch>
            <a:fillRect/>
          </a:stretch>
        </p:blipFill>
        <p:spPr bwMode="auto">
          <a:xfrm>
            <a:off x="10858082" y="95945"/>
            <a:ext cx="1238383" cy="1066800"/>
          </a:xfrm>
          <a:prstGeom prst="rect">
            <a:avLst/>
          </a:prstGeom>
          <a:noFill/>
        </p:spPr>
      </p:pic>
    </p:spTree>
    <p:extLst>
      <p:ext uri="{BB962C8B-B14F-4D97-AF65-F5344CB8AC3E}">
        <p14:creationId xmlns:p14="http://schemas.microsoft.com/office/powerpoint/2010/main" val="3145951676"/>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1" y="1709740"/>
            <a:ext cx="105156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31851" y="4589464"/>
            <a:ext cx="10515600" cy="1500187"/>
          </a:xfrm>
        </p:spPr>
        <p:txBody>
          <a:bodyPr/>
          <a:lstStyle>
            <a:lvl1pPr marL="0" indent="0">
              <a:buNone/>
              <a:defRPr sz="2400">
                <a:solidFill>
                  <a:schemeClr val="tx1">
                    <a:tint val="75000"/>
                  </a:schemeClr>
                </a:solidFill>
              </a:defRPr>
            </a:lvl1pPr>
            <a:lvl2pPr marL="457189" indent="0">
              <a:buNone/>
              <a:defRPr sz="2000">
                <a:solidFill>
                  <a:schemeClr val="tx1">
                    <a:tint val="75000"/>
                  </a:schemeClr>
                </a:solidFill>
              </a:defRPr>
            </a:lvl2pPr>
            <a:lvl3pPr marL="914377" indent="0">
              <a:buNone/>
              <a:defRPr sz="1867">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2C74C357-A9B5-4D9A-B1CC-AEBC3A2B52DE}" type="datetime1">
              <a:rPr lang="en-US" smtClean="0">
                <a:solidFill>
                  <a:prstClr val="black">
                    <a:tint val="75000"/>
                  </a:prstClr>
                </a:solidFill>
              </a:rPr>
              <a:pPr/>
              <a:t>10-Jan-18</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r>
              <a:rPr lang="en-US" smtClean="0">
                <a:solidFill>
                  <a:prstClr val="black">
                    <a:tint val="75000"/>
                  </a:prstClr>
                </a:solidFill>
              </a:rPr>
              <a:t>NATIONAL SURVEY ON SUBSTANCE USE IN INDIA</a:t>
            </a: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FE3544B5-BB55-4033-9598-A7D231231CF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807285256"/>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825625"/>
            <a:ext cx="5181600" cy="4351339"/>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72200" y="1825625"/>
            <a:ext cx="5181600" cy="4351339"/>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78974514-103C-428B-8DBA-27D86AEC9A71}" type="datetime1">
              <a:rPr lang="en-US" smtClean="0">
                <a:solidFill>
                  <a:prstClr val="black">
                    <a:tint val="75000"/>
                  </a:prstClr>
                </a:solidFill>
              </a:rPr>
              <a:pPr/>
              <a:t>10-Jan-18</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r>
              <a:rPr lang="en-US" smtClean="0">
                <a:solidFill>
                  <a:prstClr val="black">
                    <a:tint val="75000"/>
                  </a:prstClr>
                </a:solidFill>
              </a:rPr>
              <a:t>NATIONAL SURVEY ON SUBSTANCE USE IN INDIA</a:t>
            </a:r>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FE3544B5-BB55-4033-9598-A7D231231CF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489361093"/>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39789" y="1681163"/>
            <a:ext cx="5157787" cy="823912"/>
          </a:xfrm>
        </p:spPr>
        <p:txBody>
          <a:bodyPr anchor="b"/>
          <a:lstStyle>
            <a:lvl1pPr marL="0" indent="0">
              <a:buNone/>
              <a:defRPr sz="2400" b="1"/>
            </a:lvl1pPr>
            <a:lvl2pPr marL="457189" indent="0">
              <a:buNone/>
              <a:defRPr sz="2000" b="1"/>
            </a:lvl2pPr>
            <a:lvl3pPr marL="914377" indent="0">
              <a:buNone/>
              <a:defRPr sz="1867"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9"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72201" y="1681163"/>
            <a:ext cx="5183188" cy="823912"/>
          </a:xfrm>
        </p:spPr>
        <p:txBody>
          <a:bodyPr anchor="b"/>
          <a:lstStyle>
            <a:lvl1pPr marL="0" indent="0">
              <a:buNone/>
              <a:defRPr sz="2400" b="1"/>
            </a:lvl1pPr>
            <a:lvl2pPr marL="457189" indent="0">
              <a:buNone/>
              <a:defRPr sz="2000" b="1"/>
            </a:lvl2pPr>
            <a:lvl3pPr marL="914377" indent="0">
              <a:buNone/>
              <a:defRPr sz="1867"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1"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39F1D33D-C32D-40DF-8201-8B510063736A}" type="datetime1">
              <a:rPr lang="en-US" smtClean="0">
                <a:solidFill>
                  <a:prstClr val="black">
                    <a:tint val="75000"/>
                  </a:prstClr>
                </a:solidFill>
              </a:rPr>
              <a:pPr/>
              <a:t>10-Jan-18</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r>
              <a:rPr lang="en-US" smtClean="0">
                <a:solidFill>
                  <a:prstClr val="black">
                    <a:tint val="75000"/>
                  </a:prstClr>
                </a:solidFill>
              </a:rPr>
              <a:t>NATIONAL SURVEY ON SUBSTANCE USE IN INDIA</a:t>
            </a:r>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FE3544B5-BB55-4033-9598-A7D231231CF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12598224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7655EF1F-C100-4F82-9629-515BD2F71C7F}" type="datetime1">
              <a:rPr lang="en-US" smtClean="0">
                <a:solidFill>
                  <a:prstClr val="black">
                    <a:tint val="75000"/>
                  </a:prstClr>
                </a:solidFill>
              </a:rPr>
              <a:pPr/>
              <a:t>10-Jan-18</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r>
              <a:rPr lang="en-US" smtClean="0">
                <a:solidFill>
                  <a:prstClr val="black">
                    <a:tint val="75000"/>
                  </a:prstClr>
                </a:solidFill>
              </a:rPr>
              <a:t>NATIONAL SURVEY ON SUBSTANCE USE IN INDIA</a:t>
            </a:r>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FE3544B5-BB55-4033-9598-A7D231231CF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762207788"/>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57BD147-95E0-432D-BD0E-095335D90467}" type="datetime1">
              <a:rPr lang="en-US" smtClean="0">
                <a:solidFill>
                  <a:prstClr val="black">
                    <a:tint val="75000"/>
                  </a:prstClr>
                </a:solidFill>
              </a:rPr>
              <a:pPr/>
              <a:t>10-Jan-18</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r>
              <a:rPr lang="en-US" smtClean="0">
                <a:solidFill>
                  <a:prstClr val="black">
                    <a:tint val="75000"/>
                  </a:prstClr>
                </a:solidFill>
              </a:rPr>
              <a:t>NATIONAL SURVEY ON SUBSTANCE USE IN INDIA</a:t>
            </a:r>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FE3544B5-BB55-4033-9598-A7D231231CF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67424417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2C74C357-A9B5-4D9A-B1CC-AEBC3A2B52DE}" type="datetime1">
              <a:rPr lang="en-US" smtClean="0">
                <a:solidFill>
                  <a:prstClr val="black">
                    <a:tint val="75000"/>
                  </a:prstClr>
                </a:solidFill>
              </a:rPr>
              <a:t>10-Jan-18</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r>
              <a:rPr lang="en-US" smtClean="0">
                <a:solidFill>
                  <a:prstClr val="black">
                    <a:tint val="75000"/>
                  </a:prstClr>
                </a:solidFill>
              </a:rPr>
              <a:t>NATIONAL SURVEY ON SUBSTANCE USE IN INDIA</a:t>
            </a: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FE3544B5-BB55-4033-9598-A7D231231CF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99306322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188" y="987426"/>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39788" y="2057401"/>
            <a:ext cx="3932237" cy="3811588"/>
          </a:xfrm>
        </p:spPr>
        <p:txBody>
          <a:bodyPr/>
          <a:lstStyle>
            <a:lvl1pPr marL="0" indent="0">
              <a:buNone/>
              <a:defRPr sz="1600"/>
            </a:lvl1pPr>
            <a:lvl2pPr marL="457189" indent="0">
              <a:buNone/>
              <a:defRPr sz="1467"/>
            </a:lvl2pPr>
            <a:lvl3pPr marL="914377" indent="0">
              <a:buNone/>
              <a:defRPr sz="1200"/>
            </a:lvl3pPr>
            <a:lvl4pPr marL="1371566" indent="0">
              <a:buNone/>
              <a:defRPr sz="1067"/>
            </a:lvl4pPr>
            <a:lvl5pPr marL="1828754" indent="0">
              <a:buNone/>
              <a:defRPr sz="1067"/>
            </a:lvl5pPr>
            <a:lvl6pPr marL="2285943" indent="0">
              <a:buNone/>
              <a:defRPr sz="1067"/>
            </a:lvl6pPr>
            <a:lvl7pPr marL="2743131" indent="0">
              <a:buNone/>
              <a:defRPr sz="1067"/>
            </a:lvl7pPr>
            <a:lvl8pPr marL="3200320" indent="0">
              <a:buNone/>
              <a:defRPr sz="1067"/>
            </a:lvl8pPr>
            <a:lvl9pPr marL="3657509" indent="0">
              <a:buNone/>
              <a:defRPr sz="1067"/>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5ACA416-6CCB-401C-B42B-D9957EBA98E3}" type="datetime1">
              <a:rPr lang="en-US" smtClean="0">
                <a:solidFill>
                  <a:prstClr val="black">
                    <a:tint val="75000"/>
                  </a:prstClr>
                </a:solidFill>
              </a:rPr>
              <a:pPr/>
              <a:t>10-Jan-18</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r>
              <a:rPr lang="en-US" smtClean="0">
                <a:solidFill>
                  <a:prstClr val="black">
                    <a:tint val="75000"/>
                  </a:prstClr>
                </a:solidFill>
              </a:rPr>
              <a:t>NATIONAL SURVEY ON SUBSTANCE USE IN INDIA</a:t>
            </a:r>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FE3544B5-BB55-4033-9598-A7D231231CF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420612461"/>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188" y="987426"/>
            <a:ext cx="6172200" cy="4873625"/>
          </a:xfrm>
        </p:spPr>
        <p:txBody>
          <a:bodyPr/>
          <a:lstStyle>
            <a:lvl1pPr marL="0" indent="0">
              <a:buNone/>
              <a:defRPr sz="3200"/>
            </a:lvl1pPr>
            <a:lvl2pPr marL="457189" indent="0">
              <a:buNone/>
              <a:defRPr sz="2800"/>
            </a:lvl2pPr>
            <a:lvl3pPr marL="914377" indent="0">
              <a:buNone/>
              <a:defRPr sz="2400"/>
            </a:lvl3pPr>
            <a:lvl4pPr marL="1371566" indent="0">
              <a:buNone/>
              <a:defRPr sz="2000"/>
            </a:lvl4pPr>
            <a:lvl5pPr marL="1828754" indent="0">
              <a:buNone/>
              <a:defRPr sz="2000"/>
            </a:lvl5pPr>
            <a:lvl6pPr marL="2285943" indent="0">
              <a:buNone/>
              <a:defRPr sz="2000"/>
            </a:lvl6pPr>
            <a:lvl7pPr marL="2743131" indent="0">
              <a:buNone/>
              <a:defRPr sz="2000"/>
            </a:lvl7pPr>
            <a:lvl8pPr marL="3200320" indent="0">
              <a:buNone/>
              <a:defRPr sz="2000"/>
            </a:lvl8pPr>
            <a:lvl9pPr marL="3657509" indent="0">
              <a:buNone/>
              <a:defRPr sz="2000"/>
            </a:lvl9pPr>
          </a:lstStyle>
          <a:p>
            <a:endParaRPr lang="en-US"/>
          </a:p>
        </p:txBody>
      </p:sp>
      <p:sp>
        <p:nvSpPr>
          <p:cNvPr id="4" name="Text Placeholder 3"/>
          <p:cNvSpPr>
            <a:spLocks noGrp="1"/>
          </p:cNvSpPr>
          <p:nvPr>
            <p:ph type="body" sz="half" idx="2"/>
          </p:nvPr>
        </p:nvSpPr>
        <p:spPr>
          <a:xfrm>
            <a:off x="839788" y="2057401"/>
            <a:ext cx="3932237" cy="3811588"/>
          </a:xfrm>
        </p:spPr>
        <p:txBody>
          <a:bodyPr/>
          <a:lstStyle>
            <a:lvl1pPr marL="0" indent="0">
              <a:buNone/>
              <a:defRPr sz="1600"/>
            </a:lvl1pPr>
            <a:lvl2pPr marL="457189" indent="0">
              <a:buNone/>
              <a:defRPr sz="1467"/>
            </a:lvl2pPr>
            <a:lvl3pPr marL="914377" indent="0">
              <a:buNone/>
              <a:defRPr sz="1200"/>
            </a:lvl3pPr>
            <a:lvl4pPr marL="1371566" indent="0">
              <a:buNone/>
              <a:defRPr sz="1067"/>
            </a:lvl4pPr>
            <a:lvl5pPr marL="1828754" indent="0">
              <a:buNone/>
              <a:defRPr sz="1067"/>
            </a:lvl5pPr>
            <a:lvl6pPr marL="2285943" indent="0">
              <a:buNone/>
              <a:defRPr sz="1067"/>
            </a:lvl6pPr>
            <a:lvl7pPr marL="2743131" indent="0">
              <a:buNone/>
              <a:defRPr sz="1067"/>
            </a:lvl7pPr>
            <a:lvl8pPr marL="3200320" indent="0">
              <a:buNone/>
              <a:defRPr sz="1067"/>
            </a:lvl8pPr>
            <a:lvl9pPr marL="3657509" indent="0">
              <a:buNone/>
              <a:defRPr sz="1067"/>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6B76FE5-1EEA-4EB4-8677-E052DEE7D4F0}" type="datetime1">
              <a:rPr lang="en-US" smtClean="0">
                <a:solidFill>
                  <a:prstClr val="black">
                    <a:tint val="75000"/>
                  </a:prstClr>
                </a:solidFill>
              </a:rPr>
              <a:pPr/>
              <a:t>10-Jan-18</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r>
              <a:rPr lang="en-US" smtClean="0">
                <a:solidFill>
                  <a:prstClr val="black">
                    <a:tint val="75000"/>
                  </a:prstClr>
                </a:solidFill>
              </a:rPr>
              <a:t>NATIONAL SURVEY ON SUBSTANCE USE IN INDIA</a:t>
            </a:r>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FE3544B5-BB55-4033-9598-A7D231231CF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99934155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FE5ADE9-307F-4625-8152-E300EAFFEE93}" type="datetime1">
              <a:rPr lang="en-US" smtClean="0">
                <a:solidFill>
                  <a:prstClr val="black">
                    <a:tint val="75000"/>
                  </a:prstClr>
                </a:solidFill>
              </a:rPr>
              <a:pPr/>
              <a:t>10-Jan-18</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r>
              <a:rPr lang="en-US" smtClean="0">
                <a:solidFill>
                  <a:prstClr val="black">
                    <a:tint val="75000"/>
                  </a:prstClr>
                </a:solidFill>
              </a:rPr>
              <a:t>NATIONAL SURVEY ON SUBSTANCE USE IN INDIA</a:t>
            </a: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FE3544B5-BB55-4033-9598-A7D231231CF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529772483"/>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1" y="365126"/>
            <a:ext cx="2628900" cy="5811839"/>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38201" y="365126"/>
            <a:ext cx="7734300" cy="5811839"/>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AE6DAD8-4BE8-4956-B6F7-1F1A8731DD5D}" type="datetime1">
              <a:rPr lang="en-US" smtClean="0">
                <a:solidFill>
                  <a:prstClr val="black">
                    <a:tint val="75000"/>
                  </a:prstClr>
                </a:solidFill>
              </a:rPr>
              <a:pPr/>
              <a:t>10-Jan-18</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r>
              <a:rPr lang="en-US" smtClean="0">
                <a:solidFill>
                  <a:prstClr val="black">
                    <a:tint val="75000"/>
                  </a:prstClr>
                </a:solidFill>
              </a:rPr>
              <a:t>NATIONAL SURVEY ON SUBSTANCE USE IN INDIA</a:t>
            </a: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FE3544B5-BB55-4033-9598-A7D231231CF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95214140"/>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71B2AEA-57E6-4384-9390-7410E360F847}" type="datetime1">
              <a:rPr lang="en-US" smtClean="0">
                <a:solidFill>
                  <a:prstClr val="black">
                    <a:tint val="75000"/>
                  </a:prstClr>
                </a:solidFill>
              </a:rPr>
              <a:pPr/>
              <a:t>10-Jan-18</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r>
              <a:rPr lang="en-US" smtClean="0">
                <a:solidFill>
                  <a:prstClr val="black">
                    <a:tint val="75000"/>
                  </a:prstClr>
                </a:solidFill>
              </a:rPr>
              <a:t>NATIONAL SURVEY ON SUBSTANCE USE IN INDIA</a:t>
            </a: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FE3544B5-BB55-4033-9598-A7D231231CF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182993479"/>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Title and Content">
    <p:bg>
      <p:bgPr>
        <a:solidFill>
          <a:srgbClr val="00589A"/>
        </a:solidFill>
        <a:effectLst/>
      </p:bgPr>
    </p:bg>
    <p:spTree>
      <p:nvGrpSpPr>
        <p:cNvPr id="1" name=""/>
        <p:cNvGrpSpPr/>
        <p:nvPr/>
      </p:nvGrpSpPr>
      <p:grpSpPr>
        <a:xfrm>
          <a:off x="0" y="0"/>
          <a:ext cx="0" cy="0"/>
          <a:chOff x="0" y="0"/>
          <a:chExt cx="0" cy="0"/>
        </a:xfrm>
      </p:grpSpPr>
      <p:sp>
        <p:nvSpPr>
          <p:cNvPr id="8" name="Rectangle 7"/>
          <p:cNvSpPr/>
          <p:nvPr userDrawn="1"/>
        </p:nvSpPr>
        <p:spPr>
          <a:xfrm>
            <a:off x="0" y="1228301"/>
            <a:ext cx="12192000" cy="5186148"/>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title"/>
          </p:nvPr>
        </p:nvSpPr>
        <p:spPr>
          <a:xfrm>
            <a:off x="838200" y="40806"/>
            <a:ext cx="10515600" cy="1163430"/>
          </a:xfrm>
        </p:spPr>
        <p:txBody>
          <a:bodyPr>
            <a:normAutofit/>
          </a:bodyPr>
          <a:lstStyle>
            <a:lvl1pPr algn="ctr">
              <a:defRPr sz="3600" b="1">
                <a:solidFill>
                  <a:schemeClr val="accent1">
                    <a:lumMod val="20000"/>
                    <a:lumOff val="80000"/>
                  </a:schemeClr>
                </a:solidFill>
                <a:effectLst>
                  <a:outerShdw blurRad="38100" dist="38100" dir="2700000" algn="tl">
                    <a:srgbClr val="000000">
                      <a:alpha val="43137"/>
                    </a:srgbClr>
                  </a:outerShdw>
                </a:effectLst>
                <a:latin typeface="Archer Semibold" pitchFamily="50" charset="0"/>
              </a:defRPr>
            </a:lvl1pPr>
          </a:lstStyle>
          <a:p>
            <a:r>
              <a:rPr lang="en-US" dirty="0" smtClean="0"/>
              <a:t>Click to edit Master title style</a:t>
            </a:r>
            <a:endParaRPr lang="en-US" dirty="0"/>
          </a:p>
        </p:txBody>
      </p:sp>
      <p:sp>
        <p:nvSpPr>
          <p:cNvPr id="3" name="Content Placeholder 2"/>
          <p:cNvSpPr>
            <a:spLocks noGrp="1"/>
          </p:cNvSpPr>
          <p:nvPr>
            <p:ph idx="1"/>
          </p:nvPr>
        </p:nvSpPr>
        <p:spPr>
          <a:xfrm>
            <a:off x="838200" y="1524825"/>
            <a:ext cx="10515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a:xfrm>
            <a:off x="838200" y="6451886"/>
            <a:ext cx="2743200" cy="365125"/>
          </a:xfrm>
        </p:spPr>
        <p:txBody>
          <a:bodyPr/>
          <a:lstStyle>
            <a:lvl1pPr>
              <a:defRPr b="1">
                <a:solidFill>
                  <a:schemeClr val="bg1">
                    <a:lumMod val="85000"/>
                  </a:schemeClr>
                </a:solidFill>
              </a:defRPr>
            </a:lvl1pPr>
          </a:lstStyle>
          <a:p>
            <a:fld id="{003B7071-A7D8-4D99-B4F9-EF549053E347}" type="datetime1">
              <a:rPr lang="en-US" smtClean="0">
                <a:solidFill>
                  <a:prstClr val="white">
                    <a:lumMod val="85000"/>
                  </a:prstClr>
                </a:solidFill>
              </a:rPr>
              <a:pPr/>
              <a:t>10-Jan-18</a:t>
            </a:fld>
            <a:endParaRPr lang="en-US" dirty="0">
              <a:solidFill>
                <a:prstClr val="white">
                  <a:lumMod val="85000"/>
                </a:prstClr>
              </a:solidFill>
            </a:endParaRPr>
          </a:p>
        </p:txBody>
      </p:sp>
      <p:sp>
        <p:nvSpPr>
          <p:cNvPr id="5" name="Footer Placeholder 4"/>
          <p:cNvSpPr>
            <a:spLocks noGrp="1"/>
          </p:cNvSpPr>
          <p:nvPr>
            <p:ph type="ftr" sz="quarter" idx="11"/>
          </p:nvPr>
        </p:nvSpPr>
        <p:spPr>
          <a:xfrm>
            <a:off x="4038600" y="6451886"/>
            <a:ext cx="4114800" cy="365125"/>
          </a:xfrm>
        </p:spPr>
        <p:txBody>
          <a:bodyPr/>
          <a:lstStyle>
            <a:lvl1pPr>
              <a:defRPr b="1">
                <a:solidFill>
                  <a:schemeClr val="bg1">
                    <a:lumMod val="85000"/>
                  </a:schemeClr>
                </a:solidFill>
              </a:defRPr>
            </a:lvl1pPr>
          </a:lstStyle>
          <a:p>
            <a:r>
              <a:rPr lang="en-US" dirty="0" smtClean="0">
                <a:solidFill>
                  <a:prstClr val="white">
                    <a:lumMod val="85000"/>
                  </a:prstClr>
                </a:solidFill>
              </a:rPr>
              <a:t>NATIONAL SURVEY ON SUBSTANCE USE IN INDIA</a:t>
            </a:r>
            <a:endParaRPr lang="en-US" dirty="0">
              <a:solidFill>
                <a:prstClr val="white">
                  <a:lumMod val="85000"/>
                </a:prstClr>
              </a:solidFill>
            </a:endParaRPr>
          </a:p>
        </p:txBody>
      </p:sp>
      <p:sp>
        <p:nvSpPr>
          <p:cNvPr id="6" name="Slide Number Placeholder 5"/>
          <p:cNvSpPr>
            <a:spLocks noGrp="1"/>
          </p:cNvSpPr>
          <p:nvPr>
            <p:ph type="sldNum" sz="quarter" idx="12"/>
          </p:nvPr>
        </p:nvSpPr>
        <p:spPr>
          <a:xfrm>
            <a:off x="8610600" y="6451886"/>
            <a:ext cx="2743200" cy="365125"/>
          </a:xfrm>
        </p:spPr>
        <p:txBody>
          <a:bodyPr/>
          <a:lstStyle>
            <a:lvl1pPr>
              <a:defRPr b="1">
                <a:solidFill>
                  <a:schemeClr val="bg1">
                    <a:lumMod val="85000"/>
                  </a:schemeClr>
                </a:solidFill>
              </a:defRPr>
            </a:lvl1pPr>
          </a:lstStyle>
          <a:p>
            <a:r>
              <a:rPr lang="en-US" dirty="0" smtClean="0">
                <a:solidFill>
                  <a:prstClr val="white">
                    <a:lumMod val="85000"/>
                  </a:prstClr>
                </a:solidFill>
              </a:rPr>
              <a:t>NDDTC, AIIMS, NEW DELHI</a:t>
            </a:r>
            <a:endParaRPr lang="en-US" dirty="0">
              <a:solidFill>
                <a:prstClr val="white">
                  <a:lumMod val="85000"/>
                </a:prstClr>
              </a:solidFill>
            </a:endParaRPr>
          </a:p>
        </p:txBody>
      </p:sp>
      <p:pic>
        <p:nvPicPr>
          <p:cNvPr id="7" name="Picture 6"/>
          <p:cNvPicPr>
            <a:picLocks noChangeAspect="1"/>
          </p:cNvPicPr>
          <p:nvPr userDrawn="1"/>
        </p:nvPicPr>
        <p:blipFill>
          <a:blip r:embed="rId2" cstate="print"/>
          <a:stretch>
            <a:fillRect/>
          </a:stretch>
        </p:blipFill>
        <p:spPr>
          <a:xfrm rot="10800000">
            <a:off x="-24825" y="-5218"/>
            <a:ext cx="1288141" cy="1665651"/>
          </a:xfrm>
          <a:prstGeom prst="rect">
            <a:avLst/>
          </a:prstGeom>
        </p:spPr>
      </p:pic>
      <p:pic>
        <p:nvPicPr>
          <p:cNvPr id="9" name="Picture 2" descr="Image result for aiims diamond jubilee logo"/>
          <p:cNvPicPr>
            <a:picLocks noChangeAspect="1" noChangeArrowheads="1"/>
          </p:cNvPicPr>
          <p:nvPr userDrawn="1"/>
        </p:nvPicPr>
        <p:blipFill>
          <a:blip r:embed="rId3" cstate="print"/>
          <a:srcRect/>
          <a:stretch>
            <a:fillRect/>
          </a:stretch>
        </p:blipFill>
        <p:spPr bwMode="auto">
          <a:xfrm>
            <a:off x="10858081" y="95945"/>
            <a:ext cx="1238383" cy="1066800"/>
          </a:xfrm>
          <a:prstGeom prst="rect">
            <a:avLst/>
          </a:prstGeom>
          <a:noFill/>
        </p:spPr>
      </p:pic>
    </p:spTree>
    <p:extLst>
      <p:ext uri="{BB962C8B-B14F-4D97-AF65-F5344CB8AC3E}">
        <p14:creationId xmlns:p14="http://schemas.microsoft.com/office/powerpoint/2010/main" val="635508778"/>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2C74C357-A9B5-4D9A-B1CC-AEBC3A2B52DE}" type="datetime1">
              <a:rPr lang="en-US" smtClean="0">
                <a:solidFill>
                  <a:prstClr val="black">
                    <a:tint val="75000"/>
                  </a:prstClr>
                </a:solidFill>
              </a:rPr>
              <a:pPr/>
              <a:t>10-Jan-18</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r>
              <a:rPr lang="en-US" smtClean="0">
                <a:solidFill>
                  <a:prstClr val="black">
                    <a:tint val="75000"/>
                  </a:prstClr>
                </a:solidFill>
              </a:rPr>
              <a:t>NATIONAL SURVEY ON SUBSTANCE USE IN INDIA</a:t>
            </a: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FE3544B5-BB55-4033-9598-A7D231231CF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78937478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78974514-103C-428B-8DBA-27D86AEC9A71}" type="datetime1">
              <a:rPr lang="en-US" smtClean="0">
                <a:solidFill>
                  <a:prstClr val="black">
                    <a:tint val="75000"/>
                  </a:prstClr>
                </a:solidFill>
              </a:rPr>
              <a:pPr/>
              <a:t>10-Jan-18</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r>
              <a:rPr lang="en-US" smtClean="0">
                <a:solidFill>
                  <a:prstClr val="black">
                    <a:tint val="75000"/>
                  </a:prstClr>
                </a:solidFill>
              </a:rPr>
              <a:t>NATIONAL SURVEY ON SUBSTANCE USE IN INDIA</a:t>
            </a:r>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FE3544B5-BB55-4033-9598-A7D231231CF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924017186"/>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39F1D33D-C32D-40DF-8201-8B510063736A}" type="datetime1">
              <a:rPr lang="en-US" smtClean="0">
                <a:solidFill>
                  <a:prstClr val="black">
                    <a:tint val="75000"/>
                  </a:prstClr>
                </a:solidFill>
              </a:rPr>
              <a:pPr/>
              <a:t>10-Jan-18</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r>
              <a:rPr lang="en-US" smtClean="0">
                <a:solidFill>
                  <a:prstClr val="black">
                    <a:tint val="75000"/>
                  </a:prstClr>
                </a:solidFill>
              </a:rPr>
              <a:t>NATIONAL SURVEY ON SUBSTANCE USE IN INDIA</a:t>
            </a:r>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FE3544B5-BB55-4033-9598-A7D231231CF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041744215"/>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7655EF1F-C100-4F82-9629-515BD2F71C7F}" type="datetime1">
              <a:rPr lang="en-US" smtClean="0">
                <a:solidFill>
                  <a:prstClr val="black">
                    <a:tint val="75000"/>
                  </a:prstClr>
                </a:solidFill>
              </a:rPr>
              <a:pPr/>
              <a:t>10-Jan-18</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r>
              <a:rPr lang="en-US" smtClean="0">
                <a:solidFill>
                  <a:prstClr val="black">
                    <a:tint val="75000"/>
                  </a:prstClr>
                </a:solidFill>
              </a:rPr>
              <a:t>NATIONAL SURVEY ON SUBSTANCE USE IN INDIA</a:t>
            </a:r>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FE3544B5-BB55-4033-9598-A7D231231CF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14120526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78974514-103C-428B-8DBA-27D86AEC9A71}" type="datetime1">
              <a:rPr lang="en-US" smtClean="0">
                <a:solidFill>
                  <a:prstClr val="black">
                    <a:tint val="75000"/>
                  </a:prstClr>
                </a:solidFill>
              </a:rPr>
              <a:t>10-Jan-18</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r>
              <a:rPr lang="en-US" smtClean="0">
                <a:solidFill>
                  <a:prstClr val="black">
                    <a:tint val="75000"/>
                  </a:prstClr>
                </a:solidFill>
              </a:rPr>
              <a:t>NATIONAL SURVEY ON SUBSTANCE USE IN INDIA</a:t>
            </a:r>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FE3544B5-BB55-4033-9598-A7D231231CF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353658069"/>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57BD147-95E0-432D-BD0E-095335D90467}" type="datetime1">
              <a:rPr lang="en-US" smtClean="0">
                <a:solidFill>
                  <a:prstClr val="black">
                    <a:tint val="75000"/>
                  </a:prstClr>
                </a:solidFill>
              </a:rPr>
              <a:pPr/>
              <a:t>10-Jan-18</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r>
              <a:rPr lang="en-US" smtClean="0">
                <a:solidFill>
                  <a:prstClr val="black">
                    <a:tint val="75000"/>
                  </a:prstClr>
                </a:solidFill>
              </a:rPr>
              <a:t>NATIONAL SURVEY ON SUBSTANCE USE IN INDIA</a:t>
            </a:r>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FE3544B5-BB55-4033-9598-A7D231231CF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875853565"/>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5ACA416-6CCB-401C-B42B-D9957EBA98E3}" type="datetime1">
              <a:rPr lang="en-US" smtClean="0">
                <a:solidFill>
                  <a:prstClr val="black">
                    <a:tint val="75000"/>
                  </a:prstClr>
                </a:solidFill>
              </a:rPr>
              <a:pPr/>
              <a:t>10-Jan-18</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r>
              <a:rPr lang="en-US" smtClean="0">
                <a:solidFill>
                  <a:prstClr val="black">
                    <a:tint val="75000"/>
                  </a:prstClr>
                </a:solidFill>
              </a:rPr>
              <a:t>NATIONAL SURVEY ON SUBSTANCE USE IN INDIA</a:t>
            </a:r>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FE3544B5-BB55-4033-9598-A7D231231CF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241728385"/>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6B76FE5-1EEA-4EB4-8677-E052DEE7D4F0}" type="datetime1">
              <a:rPr lang="en-US" smtClean="0">
                <a:solidFill>
                  <a:prstClr val="black">
                    <a:tint val="75000"/>
                  </a:prstClr>
                </a:solidFill>
              </a:rPr>
              <a:pPr/>
              <a:t>10-Jan-18</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r>
              <a:rPr lang="en-US" smtClean="0">
                <a:solidFill>
                  <a:prstClr val="black">
                    <a:tint val="75000"/>
                  </a:prstClr>
                </a:solidFill>
              </a:rPr>
              <a:t>NATIONAL SURVEY ON SUBSTANCE USE IN INDIA</a:t>
            </a:r>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FE3544B5-BB55-4033-9598-A7D231231CF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365760588"/>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FE5ADE9-307F-4625-8152-E300EAFFEE93}" type="datetime1">
              <a:rPr lang="en-US" smtClean="0">
                <a:solidFill>
                  <a:prstClr val="black">
                    <a:tint val="75000"/>
                  </a:prstClr>
                </a:solidFill>
              </a:rPr>
              <a:pPr/>
              <a:t>10-Jan-18</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r>
              <a:rPr lang="en-US" smtClean="0">
                <a:solidFill>
                  <a:prstClr val="black">
                    <a:tint val="75000"/>
                  </a:prstClr>
                </a:solidFill>
              </a:rPr>
              <a:t>NATIONAL SURVEY ON SUBSTANCE USE IN INDIA</a:t>
            </a: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FE3544B5-BB55-4033-9598-A7D231231CF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660494463"/>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AE6DAD8-4BE8-4956-B6F7-1F1A8731DD5D}" type="datetime1">
              <a:rPr lang="en-US" smtClean="0">
                <a:solidFill>
                  <a:prstClr val="black">
                    <a:tint val="75000"/>
                  </a:prstClr>
                </a:solidFill>
              </a:rPr>
              <a:pPr/>
              <a:t>10-Jan-18</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r>
              <a:rPr lang="en-US" smtClean="0">
                <a:solidFill>
                  <a:prstClr val="black">
                    <a:tint val="75000"/>
                  </a:prstClr>
                </a:solidFill>
              </a:rPr>
              <a:t>NATIONAL SURVEY ON SUBSTANCE USE IN INDIA</a:t>
            </a: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FE3544B5-BB55-4033-9598-A7D231231CF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12052149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39F1D33D-C32D-40DF-8201-8B510063736A}" type="datetime1">
              <a:rPr lang="en-US" smtClean="0">
                <a:solidFill>
                  <a:prstClr val="black">
                    <a:tint val="75000"/>
                  </a:prstClr>
                </a:solidFill>
              </a:rPr>
              <a:t>10-Jan-18</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r>
              <a:rPr lang="en-US" smtClean="0">
                <a:solidFill>
                  <a:prstClr val="black">
                    <a:tint val="75000"/>
                  </a:prstClr>
                </a:solidFill>
              </a:rPr>
              <a:t>NATIONAL SURVEY ON SUBSTANCE USE IN INDIA</a:t>
            </a:r>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FE3544B5-BB55-4033-9598-A7D231231CF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77333701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7655EF1F-C100-4F82-9629-515BD2F71C7F}" type="datetime1">
              <a:rPr lang="en-US" smtClean="0">
                <a:solidFill>
                  <a:prstClr val="black">
                    <a:tint val="75000"/>
                  </a:prstClr>
                </a:solidFill>
              </a:rPr>
              <a:t>10-Jan-18</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r>
              <a:rPr lang="en-US" smtClean="0">
                <a:solidFill>
                  <a:prstClr val="black">
                    <a:tint val="75000"/>
                  </a:prstClr>
                </a:solidFill>
              </a:rPr>
              <a:t>NATIONAL SURVEY ON SUBSTANCE USE IN INDIA</a:t>
            </a:r>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FE3544B5-BB55-4033-9598-A7D231231CF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64518110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57BD147-95E0-432D-BD0E-095335D90467}" type="datetime1">
              <a:rPr lang="en-US" smtClean="0">
                <a:solidFill>
                  <a:prstClr val="black">
                    <a:tint val="75000"/>
                  </a:prstClr>
                </a:solidFill>
              </a:rPr>
              <a:t>10-Jan-18</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r>
              <a:rPr lang="en-US" smtClean="0">
                <a:solidFill>
                  <a:prstClr val="black">
                    <a:tint val="75000"/>
                  </a:prstClr>
                </a:solidFill>
              </a:rPr>
              <a:t>NATIONAL SURVEY ON SUBSTANCE USE IN INDIA</a:t>
            </a:r>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FE3544B5-BB55-4033-9598-A7D231231CF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72196873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5ACA416-6CCB-401C-B42B-D9957EBA98E3}" type="datetime1">
              <a:rPr lang="en-US" smtClean="0">
                <a:solidFill>
                  <a:prstClr val="black">
                    <a:tint val="75000"/>
                  </a:prstClr>
                </a:solidFill>
              </a:rPr>
              <a:t>10-Jan-18</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r>
              <a:rPr lang="en-US" smtClean="0">
                <a:solidFill>
                  <a:prstClr val="black">
                    <a:tint val="75000"/>
                  </a:prstClr>
                </a:solidFill>
              </a:rPr>
              <a:t>NATIONAL SURVEY ON SUBSTANCE USE IN INDIA</a:t>
            </a:r>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FE3544B5-BB55-4033-9598-A7D231231CF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31984228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6B76FE5-1EEA-4EB4-8677-E052DEE7D4F0}" type="datetime1">
              <a:rPr lang="en-US" smtClean="0">
                <a:solidFill>
                  <a:prstClr val="black">
                    <a:tint val="75000"/>
                  </a:prstClr>
                </a:solidFill>
              </a:rPr>
              <a:t>10-Jan-18</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r>
              <a:rPr lang="en-US" smtClean="0">
                <a:solidFill>
                  <a:prstClr val="black">
                    <a:tint val="75000"/>
                  </a:prstClr>
                </a:solidFill>
              </a:rPr>
              <a:t>NATIONAL SURVEY ON SUBSTANCE USE IN INDIA</a:t>
            </a:r>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FE3544B5-BB55-4033-9598-A7D231231CF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18672554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4.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00589A">
            <a:alpha val="0"/>
          </a:srgb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11AD011-854A-45D6-81A7-39B991BF4059}" type="datetime1">
              <a:rPr lang="en-US" smtClean="0">
                <a:solidFill>
                  <a:prstClr val="black">
                    <a:tint val="75000"/>
                  </a:prstClr>
                </a:solidFill>
              </a:rPr>
              <a:t>10-Jan-18</a:t>
            </a:fld>
            <a:endParaRPr 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smtClean="0">
                <a:solidFill>
                  <a:prstClr val="black">
                    <a:tint val="75000"/>
                  </a:prstClr>
                </a:solidFill>
              </a:rPr>
              <a:t>NATIONAL SURVEY ON SUBSTANCE USE IN INDIA</a:t>
            </a:r>
            <a:endParaRPr 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E3544B5-BB55-4033-9598-A7D231231CF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190568728"/>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hdr="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00589A">
            <a:alpha val="0"/>
          </a:srgb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838200" y="6356352"/>
            <a:ext cx="2743200" cy="365125"/>
          </a:xfrm>
          <a:prstGeom prst="rect">
            <a:avLst/>
          </a:prstGeom>
        </p:spPr>
        <p:txBody>
          <a:bodyPr vert="horz" lIns="91440" tIns="45720" rIns="91440" bIns="45720" rtlCol="0" anchor="ctr"/>
          <a:lstStyle>
            <a:lvl1pPr algn="l">
              <a:defRPr sz="1080">
                <a:solidFill>
                  <a:schemeClr val="tx1">
                    <a:tint val="75000"/>
                  </a:schemeClr>
                </a:solidFill>
              </a:defRPr>
            </a:lvl1pPr>
          </a:lstStyle>
          <a:p>
            <a:pPr defTabSz="822960"/>
            <a:fld id="{A9C21C1F-6E18-461A-95DC-19FCD46E4CDF}" type="datetime1">
              <a:rPr lang="en-US" smtClean="0">
                <a:solidFill>
                  <a:prstClr val="black">
                    <a:tint val="75000"/>
                  </a:prstClr>
                </a:solidFill>
              </a:rPr>
              <a:t>10-Jan-18</a:t>
            </a:fld>
            <a:endParaRPr lang="en-US">
              <a:solidFill>
                <a:prstClr val="black">
                  <a:tint val="75000"/>
                </a:prstClr>
              </a:solidFill>
            </a:endParaRPr>
          </a:p>
        </p:txBody>
      </p:sp>
      <p:sp>
        <p:nvSpPr>
          <p:cNvPr id="5" name="Footer Placeholder 4"/>
          <p:cNvSpPr>
            <a:spLocks noGrp="1"/>
          </p:cNvSpPr>
          <p:nvPr>
            <p:ph type="ftr" sz="quarter" idx="3"/>
          </p:nvPr>
        </p:nvSpPr>
        <p:spPr>
          <a:xfrm>
            <a:off x="4038600" y="6356352"/>
            <a:ext cx="4114800" cy="365125"/>
          </a:xfrm>
          <a:prstGeom prst="rect">
            <a:avLst/>
          </a:prstGeom>
        </p:spPr>
        <p:txBody>
          <a:bodyPr vert="horz" lIns="91440" tIns="45720" rIns="91440" bIns="45720" rtlCol="0" anchor="ctr"/>
          <a:lstStyle>
            <a:lvl1pPr algn="ctr">
              <a:defRPr sz="1080">
                <a:solidFill>
                  <a:schemeClr val="tx1">
                    <a:tint val="75000"/>
                  </a:schemeClr>
                </a:solidFill>
              </a:defRPr>
            </a:lvl1pPr>
          </a:lstStyle>
          <a:p>
            <a:pPr defTabSz="822960"/>
            <a:r>
              <a:rPr lang="en-US" smtClean="0">
                <a:solidFill>
                  <a:prstClr val="black">
                    <a:tint val="75000"/>
                  </a:prstClr>
                </a:solidFill>
              </a:rPr>
              <a:t>NATIONAL SURVEY ON SUBSTANCE USE IN INDIA</a:t>
            </a:r>
            <a:endParaRPr lang="en-US">
              <a:solidFill>
                <a:prstClr val="black">
                  <a:tint val="75000"/>
                </a:prstClr>
              </a:solidFill>
            </a:endParaRPr>
          </a:p>
        </p:txBody>
      </p:sp>
      <p:sp>
        <p:nvSpPr>
          <p:cNvPr id="6" name="Slide Number Placeholder 5"/>
          <p:cNvSpPr>
            <a:spLocks noGrp="1"/>
          </p:cNvSpPr>
          <p:nvPr>
            <p:ph type="sldNum" sz="quarter" idx="4"/>
          </p:nvPr>
        </p:nvSpPr>
        <p:spPr>
          <a:xfrm>
            <a:off x="8610600" y="6356352"/>
            <a:ext cx="2743200" cy="365125"/>
          </a:xfrm>
          <a:prstGeom prst="rect">
            <a:avLst/>
          </a:prstGeom>
        </p:spPr>
        <p:txBody>
          <a:bodyPr vert="horz" lIns="91440" tIns="45720" rIns="91440" bIns="45720" rtlCol="0" anchor="ctr"/>
          <a:lstStyle>
            <a:lvl1pPr algn="r">
              <a:defRPr sz="1080">
                <a:solidFill>
                  <a:schemeClr val="tx1">
                    <a:tint val="75000"/>
                  </a:schemeClr>
                </a:solidFill>
              </a:defRPr>
            </a:lvl1pPr>
          </a:lstStyle>
          <a:p>
            <a:pPr defTabSz="822960"/>
            <a:fld id="{FE3544B5-BB55-4033-9598-A7D231231CFB}" type="slidenum">
              <a:rPr lang="en-US" smtClean="0">
                <a:solidFill>
                  <a:prstClr val="black">
                    <a:tint val="75000"/>
                  </a:prstClr>
                </a:solidFill>
              </a:rPr>
              <a:pPr defTabSz="822960"/>
              <a:t>‹#›</a:t>
            </a:fld>
            <a:endParaRPr lang="en-US">
              <a:solidFill>
                <a:prstClr val="black">
                  <a:tint val="75000"/>
                </a:prstClr>
              </a:solidFill>
            </a:endParaRPr>
          </a:p>
        </p:txBody>
      </p:sp>
    </p:spTree>
    <p:extLst>
      <p:ext uri="{BB962C8B-B14F-4D97-AF65-F5344CB8AC3E}">
        <p14:creationId xmlns:p14="http://schemas.microsoft.com/office/powerpoint/2010/main" val="3043285722"/>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hf hdr="0"/>
  <p:txStyles>
    <p:titleStyle>
      <a:lvl1pPr algn="l" defTabSz="822960" rtl="0" eaLnBrk="1" latinLnBrk="0" hangingPunct="1">
        <a:lnSpc>
          <a:spcPct val="90000"/>
        </a:lnSpc>
        <a:spcBef>
          <a:spcPct val="0"/>
        </a:spcBef>
        <a:buNone/>
        <a:defRPr sz="3960" kern="1200">
          <a:solidFill>
            <a:schemeClr val="tx1"/>
          </a:solidFill>
          <a:latin typeface="+mj-lt"/>
          <a:ea typeface="+mj-ea"/>
          <a:cs typeface="+mj-cs"/>
        </a:defRPr>
      </a:lvl1pPr>
    </p:titleStyle>
    <p:bodyStyle>
      <a:lvl1pPr marL="205740" indent="-205740" algn="l" defTabSz="822960" rtl="0" eaLnBrk="1" latinLnBrk="0" hangingPunct="1">
        <a:lnSpc>
          <a:spcPct val="90000"/>
        </a:lnSpc>
        <a:spcBef>
          <a:spcPts val="900"/>
        </a:spcBef>
        <a:buFont typeface="Arial" panose="020B0604020202020204" pitchFamily="34" charset="0"/>
        <a:buChar char="•"/>
        <a:defRPr sz="2520" kern="1200">
          <a:solidFill>
            <a:schemeClr val="tx1"/>
          </a:solidFill>
          <a:latin typeface="+mn-lt"/>
          <a:ea typeface="+mn-ea"/>
          <a:cs typeface="+mn-cs"/>
        </a:defRPr>
      </a:lvl1pPr>
      <a:lvl2pPr marL="617220" indent="-205740" algn="l" defTabSz="822960" rtl="0" eaLnBrk="1" latinLnBrk="0" hangingPunct="1">
        <a:lnSpc>
          <a:spcPct val="90000"/>
        </a:lnSpc>
        <a:spcBef>
          <a:spcPts val="450"/>
        </a:spcBef>
        <a:buFont typeface="Arial" panose="020B0604020202020204" pitchFamily="34" charset="0"/>
        <a:buChar char="•"/>
        <a:defRPr sz="2160" kern="1200">
          <a:solidFill>
            <a:schemeClr val="tx1"/>
          </a:solidFill>
          <a:latin typeface="+mn-lt"/>
          <a:ea typeface="+mn-ea"/>
          <a:cs typeface="+mn-cs"/>
        </a:defRPr>
      </a:lvl2pPr>
      <a:lvl3pPr marL="1028700" indent="-205740" algn="l" defTabSz="822960" rtl="0" eaLnBrk="1" latinLnBrk="0" hangingPunct="1">
        <a:lnSpc>
          <a:spcPct val="90000"/>
        </a:lnSpc>
        <a:spcBef>
          <a:spcPts val="450"/>
        </a:spcBef>
        <a:buFont typeface="Arial" panose="020B0604020202020204" pitchFamily="34" charset="0"/>
        <a:buChar char="•"/>
        <a:defRPr sz="1800" kern="1200">
          <a:solidFill>
            <a:schemeClr val="tx1"/>
          </a:solidFill>
          <a:latin typeface="+mn-lt"/>
          <a:ea typeface="+mn-ea"/>
          <a:cs typeface="+mn-cs"/>
        </a:defRPr>
      </a:lvl3pPr>
      <a:lvl4pPr marL="1440180" indent="-205740" algn="l" defTabSz="822960" rtl="0" eaLnBrk="1" latinLnBrk="0" hangingPunct="1">
        <a:lnSpc>
          <a:spcPct val="90000"/>
        </a:lnSpc>
        <a:spcBef>
          <a:spcPts val="450"/>
        </a:spcBef>
        <a:buFont typeface="Arial" panose="020B0604020202020204" pitchFamily="34" charset="0"/>
        <a:buChar char="•"/>
        <a:defRPr sz="1620" kern="1200">
          <a:solidFill>
            <a:schemeClr val="tx1"/>
          </a:solidFill>
          <a:latin typeface="+mn-lt"/>
          <a:ea typeface="+mn-ea"/>
          <a:cs typeface="+mn-cs"/>
        </a:defRPr>
      </a:lvl4pPr>
      <a:lvl5pPr marL="1851660" indent="-205740" algn="l" defTabSz="822960" rtl="0" eaLnBrk="1" latinLnBrk="0" hangingPunct="1">
        <a:lnSpc>
          <a:spcPct val="90000"/>
        </a:lnSpc>
        <a:spcBef>
          <a:spcPts val="450"/>
        </a:spcBef>
        <a:buFont typeface="Arial" panose="020B0604020202020204" pitchFamily="34" charset="0"/>
        <a:buChar char="•"/>
        <a:defRPr sz="1620" kern="1200">
          <a:solidFill>
            <a:schemeClr val="tx1"/>
          </a:solidFill>
          <a:latin typeface="+mn-lt"/>
          <a:ea typeface="+mn-ea"/>
          <a:cs typeface="+mn-cs"/>
        </a:defRPr>
      </a:lvl5pPr>
      <a:lvl6pPr marL="2263140" indent="-205740" algn="l" defTabSz="822960" rtl="0" eaLnBrk="1" latinLnBrk="0" hangingPunct="1">
        <a:lnSpc>
          <a:spcPct val="90000"/>
        </a:lnSpc>
        <a:spcBef>
          <a:spcPts val="450"/>
        </a:spcBef>
        <a:buFont typeface="Arial" panose="020B0604020202020204" pitchFamily="34" charset="0"/>
        <a:buChar char="•"/>
        <a:defRPr sz="1620" kern="1200">
          <a:solidFill>
            <a:schemeClr val="tx1"/>
          </a:solidFill>
          <a:latin typeface="+mn-lt"/>
          <a:ea typeface="+mn-ea"/>
          <a:cs typeface="+mn-cs"/>
        </a:defRPr>
      </a:lvl6pPr>
      <a:lvl7pPr marL="2674620" indent="-205740" algn="l" defTabSz="822960" rtl="0" eaLnBrk="1" latinLnBrk="0" hangingPunct="1">
        <a:lnSpc>
          <a:spcPct val="90000"/>
        </a:lnSpc>
        <a:spcBef>
          <a:spcPts val="450"/>
        </a:spcBef>
        <a:buFont typeface="Arial" panose="020B0604020202020204" pitchFamily="34" charset="0"/>
        <a:buChar char="•"/>
        <a:defRPr sz="1620" kern="1200">
          <a:solidFill>
            <a:schemeClr val="tx1"/>
          </a:solidFill>
          <a:latin typeface="+mn-lt"/>
          <a:ea typeface="+mn-ea"/>
          <a:cs typeface="+mn-cs"/>
        </a:defRPr>
      </a:lvl7pPr>
      <a:lvl8pPr marL="3086100" indent="-205740" algn="l" defTabSz="822960" rtl="0" eaLnBrk="1" latinLnBrk="0" hangingPunct="1">
        <a:lnSpc>
          <a:spcPct val="90000"/>
        </a:lnSpc>
        <a:spcBef>
          <a:spcPts val="450"/>
        </a:spcBef>
        <a:buFont typeface="Arial" panose="020B0604020202020204" pitchFamily="34" charset="0"/>
        <a:buChar char="•"/>
        <a:defRPr sz="1620" kern="1200">
          <a:solidFill>
            <a:schemeClr val="tx1"/>
          </a:solidFill>
          <a:latin typeface="+mn-lt"/>
          <a:ea typeface="+mn-ea"/>
          <a:cs typeface="+mn-cs"/>
        </a:defRPr>
      </a:lvl8pPr>
      <a:lvl9pPr marL="3497580" indent="-205740" algn="l" defTabSz="822960" rtl="0" eaLnBrk="1" latinLnBrk="0" hangingPunct="1">
        <a:lnSpc>
          <a:spcPct val="90000"/>
        </a:lnSpc>
        <a:spcBef>
          <a:spcPts val="450"/>
        </a:spcBef>
        <a:buFont typeface="Arial" panose="020B0604020202020204" pitchFamily="34" charset="0"/>
        <a:buChar char="•"/>
        <a:defRPr sz="1620" kern="1200">
          <a:solidFill>
            <a:schemeClr val="tx1"/>
          </a:solidFill>
          <a:latin typeface="+mn-lt"/>
          <a:ea typeface="+mn-ea"/>
          <a:cs typeface="+mn-cs"/>
        </a:defRPr>
      </a:lvl9pPr>
    </p:bodyStyle>
    <p:otherStyle>
      <a:defPPr>
        <a:defRPr lang="en-US"/>
      </a:defPPr>
      <a:lvl1pPr marL="0" algn="l" defTabSz="822960" rtl="0" eaLnBrk="1" latinLnBrk="0" hangingPunct="1">
        <a:defRPr sz="1620" kern="1200">
          <a:solidFill>
            <a:schemeClr val="tx1"/>
          </a:solidFill>
          <a:latin typeface="+mn-lt"/>
          <a:ea typeface="+mn-ea"/>
          <a:cs typeface="+mn-cs"/>
        </a:defRPr>
      </a:lvl1pPr>
      <a:lvl2pPr marL="411480" algn="l" defTabSz="822960" rtl="0" eaLnBrk="1" latinLnBrk="0" hangingPunct="1">
        <a:defRPr sz="1620" kern="1200">
          <a:solidFill>
            <a:schemeClr val="tx1"/>
          </a:solidFill>
          <a:latin typeface="+mn-lt"/>
          <a:ea typeface="+mn-ea"/>
          <a:cs typeface="+mn-cs"/>
        </a:defRPr>
      </a:lvl2pPr>
      <a:lvl3pPr marL="822960" algn="l" defTabSz="822960" rtl="0" eaLnBrk="1" latinLnBrk="0" hangingPunct="1">
        <a:defRPr sz="1620" kern="1200">
          <a:solidFill>
            <a:schemeClr val="tx1"/>
          </a:solidFill>
          <a:latin typeface="+mn-lt"/>
          <a:ea typeface="+mn-ea"/>
          <a:cs typeface="+mn-cs"/>
        </a:defRPr>
      </a:lvl3pPr>
      <a:lvl4pPr marL="1234440" algn="l" defTabSz="822960" rtl="0" eaLnBrk="1" latinLnBrk="0" hangingPunct="1">
        <a:defRPr sz="1620" kern="1200">
          <a:solidFill>
            <a:schemeClr val="tx1"/>
          </a:solidFill>
          <a:latin typeface="+mn-lt"/>
          <a:ea typeface="+mn-ea"/>
          <a:cs typeface="+mn-cs"/>
        </a:defRPr>
      </a:lvl4pPr>
      <a:lvl5pPr marL="1645920" algn="l" defTabSz="822960" rtl="0" eaLnBrk="1" latinLnBrk="0" hangingPunct="1">
        <a:defRPr sz="1620" kern="1200">
          <a:solidFill>
            <a:schemeClr val="tx1"/>
          </a:solidFill>
          <a:latin typeface="+mn-lt"/>
          <a:ea typeface="+mn-ea"/>
          <a:cs typeface="+mn-cs"/>
        </a:defRPr>
      </a:lvl5pPr>
      <a:lvl6pPr marL="2057400" algn="l" defTabSz="822960" rtl="0" eaLnBrk="1" latinLnBrk="0" hangingPunct="1">
        <a:defRPr sz="1620" kern="1200">
          <a:solidFill>
            <a:schemeClr val="tx1"/>
          </a:solidFill>
          <a:latin typeface="+mn-lt"/>
          <a:ea typeface="+mn-ea"/>
          <a:cs typeface="+mn-cs"/>
        </a:defRPr>
      </a:lvl6pPr>
      <a:lvl7pPr marL="2468880" algn="l" defTabSz="822960" rtl="0" eaLnBrk="1" latinLnBrk="0" hangingPunct="1">
        <a:defRPr sz="1620" kern="1200">
          <a:solidFill>
            <a:schemeClr val="tx1"/>
          </a:solidFill>
          <a:latin typeface="+mn-lt"/>
          <a:ea typeface="+mn-ea"/>
          <a:cs typeface="+mn-cs"/>
        </a:defRPr>
      </a:lvl7pPr>
      <a:lvl8pPr marL="2880360" algn="l" defTabSz="822960" rtl="0" eaLnBrk="1" latinLnBrk="0" hangingPunct="1">
        <a:defRPr sz="1620" kern="1200">
          <a:solidFill>
            <a:schemeClr val="tx1"/>
          </a:solidFill>
          <a:latin typeface="+mn-lt"/>
          <a:ea typeface="+mn-ea"/>
          <a:cs typeface="+mn-cs"/>
        </a:defRPr>
      </a:lvl8pPr>
      <a:lvl9pPr marL="3291840" algn="l" defTabSz="822960" rtl="0" eaLnBrk="1" latinLnBrk="0" hangingPunct="1">
        <a:defRPr sz="162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rgbClr val="00589A">
            <a:alpha val="0"/>
          </a:srgb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68580" tIns="34290" rIns="68580" bIns="3429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38200" y="1825625"/>
            <a:ext cx="10515600" cy="4351339"/>
          </a:xfrm>
          <a:prstGeom prst="rect">
            <a:avLst/>
          </a:prstGeom>
        </p:spPr>
        <p:txBody>
          <a:bodyPr vert="horz" lIns="68580" tIns="34290" rIns="68580" bIns="3429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838200" y="6356351"/>
            <a:ext cx="2743200" cy="365125"/>
          </a:xfrm>
          <a:prstGeom prst="rect">
            <a:avLst/>
          </a:prstGeom>
        </p:spPr>
        <p:txBody>
          <a:bodyPr vert="horz" lIns="68580" tIns="34290" rIns="68580" bIns="34290" rtlCol="0" anchor="ctr"/>
          <a:lstStyle>
            <a:lvl1pPr algn="l">
              <a:defRPr sz="1200">
                <a:solidFill>
                  <a:schemeClr val="tx1">
                    <a:tint val="75000"/>
                  </a:schemeClr>
                </a:solidFill>
              </a:defRPr>
            </a:lvl1pPr>
          </a:lstStyle>
          <a:p>
            <a:pPr defTabSz="914377"/>
            <a:fld id="{B11AD011-854A-45D6-81A7-39B991BF4059}" type="datetime1">
              <a:rPr lang="en-US" smtClean="0">
                <a:solidFill>
                  <a:prstClr val="black">
                    <a:tint val="75000"/>
                  </a:prstClr>
                </a:solidFill>
                <a:cs typeface="Arial" charset="0"/>
              </a:rPr>
              <a:pPr defTabSz="914377"/>
              <a:t>10-Jan-18</a:t>
            </a:fld>
            <a:endParaRPr lang="en-US">
              <a:solidFill>
                <a:prstClr val="black">
                  <a:tint val="75000"/>
                </a:prstClr>
              </a:solidFill>
              <a:cs typeface="Arial" charset="0"/>
            </a:endParaRPr>
          </a:p>
        </p:txBody>
      </p:sp>
      <p:sp>
        <p:nvSpPr>
          <p:cNvPr id="5" name="Footer Placeholder 4"/>
          <p:cNvSpPr>
            <a:spLocks noGrp="1"/>
          </p:cNvSpPr>
          <p:nvPr>
            <p:ph type="ftr" sz="quarter" idx="3"/>
          </p:nvPr>
        </p:nvSpPr>
        <p:spPr>
          <a:xfrm>
            <a:off x="4038600" y="6356351"/>
            <a:ext cx="4114800" cy="365125"/>
          </a:xfrm>
          <a:prstGeom prst="rect">
            <a:avLst/>
          </a:prstGeom>
        </p:spPr>
        <p:txBody>
          <a:bodyPr vert="horz" lIns="68580" tIns="34290" rIns="68580" bIns="34290" rtlCol="0" anchor="ctr"/>
          <a:lstStyle>
            <a:lvl1pPr algn="ctr">
              <a:defRPr sz="1200">
                <a:solidFill>
                  <a:schemeClr val="tx1">
                    <a:tint val="75000"/>
                  </a:schemeClr>
                </a:solidFill>
              </a:defRPr>
            </a:lvl1pPr>
          </a:lstStyle>
          <a:p>
            <a:pPr defTabSz="914377"/>
            <a:r>
              <a:rPr lang="en-US" smtClean="0">
                <a:solidFill>
                  <a:prstClr val="black">
                    <a:tint val="75000"/>
                  </a:prstClr>
                </a:solidFill>
                <a:cs typeface="Arial" charset="0"/>
              </a:rPr>
              <a:t>NATIONAL SURVEY ON SUBSTANCE USE IN INDIA</a:t>
            </a:r>
            <a:endParaRPr lang="en-US">
              <a:solidFill>
                <a:prstClr val="black">
                  <a:tint val="75000"/>
                </a:prstClr>
              </a:solidFill>
              <a:cs typeface="Arial" charset="0"/>
            </a:endParaRPr>
          </a:p>
        </p:txBody>
      </p:sp>
      <p:sp>
        <p:nvSpPr>
          <p:cNvPr id="6" name="Slide Number Placeholder 5"/>
          <p:cNvSpPr>
            <a:spLocks noGrp="1"/>
          </p:cNvSpPr>
          <p:nvPr>
            <p:ph type="sldNum" sz="quarter" idx="4"/>
          </p:nvPr>
        </p:nvSpPr>
        <p:spPr>
          <a:xfrm>
            <a:off x="8610600" y="6356351"/>
            <a:ext cx="2743200" cy="365125"/>
          </a:xfrm>
          <a:prstGeom prst="rect">
            <a:avLst/>
          </a:prstGeom>
        </p:spPr>
        <p:txBody>
          <a:bodyPr vert="horz" lIns="68580" tIns="34290" rIns="68580" bIns="34290" rtlCol="0" anchor="ctr"/>
          <a:lstStyle>
            <a:lvl1pPr algn="r">
              <a:defRPr sz="1200">
                <a:solidFill>
                  <a:schemeClr val="tx1">
                    <a:tint val="75000"/>
                  </a:schemeClr>
                </a:solidFill>
              </a:defRPr>
            </a:lvl1pPr>
          </a:lstStyle>
          <a:p>
            <a:pPr defTabSz="914377"/>
            <a:fld id="{FE3544B5-BB55-4033-9598-A7D231231CFB}" type="slidenum">
              <a:rPr lang="en-US" smtClean="0">
                <a:solidFill>
                  <a:prstClr val="black">
                    <a:tint val="75000"/>
                  </a:prstClr>
                </a:solidFill>
                <a:cs typeface="Arial" charset="0"/>
              </a:rPr>
              <a:pPr defTabSz="914377"/>
              <a:t>‹#›</a:t>
            </a:fld>
            <a:endParaRPr lang="en-US">
              <a:solidFill>
                <a:prstClr val="black">
                  <a:tint val="75000"/>
                </a:prstClr>
              </a:solidFill>
              <a:cs typeface="Arial" charset="0"/>
            </a:endParaRPr>
          </a:p>
        </p:txBody>
      </p:sp>
    </p:spTree>
    <p:extLst>
      <p:ext uri="{BB962C8B-B14F-4D97-AF65-F5344CB8AC3E}">
        <p14:creationId xmlns:p14="http://schemas.microsoft.com/office/powerpoint/2010/main" val="151830049"/>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hf hdr="0"/>
  <p:txStyles>
    <p:titleStyle>
      <a:lvl1pPr algn="l" defTabSz="914377"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594" indent="-228594" algn="l" defTabSz="914377"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783" indent="-228594" algn="l" defTabSz="914377"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sz="1867"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1867"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67"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67"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67"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67" kern="1200">
          <a:solidFill>
            <a:schemeClr val="tx1"/>
          </a:solidFill>
          <a:latin typeface="+mn-lt"/>
          <a:ea typeface="+mn-ea"/>
          <a:cs typeface="+mn-cs"/>
        </a:defRPr>
      </a:lvl9pPr>
    </p:bodyStyle>
    <p:otherStyle>
      <a:defPPr>
        <a:defRPr lang="en-US"/>
      </a:defPPr>
      <a:lvl1pPr marL="0" algn="l" defTabSz="914377" rtl="0" eaLnBrk="1" latinLnBrk="0" hangingPunct="1">
        <a:defRPr sz="1867" kern="1200">
          <a:solidFill>
            <a:schemeClr val="tx1"/>
          </a:solidFill>
          <a:latin typeface="+mn-lt"/>
          <a:ea typeface="+mn-ea"/>
          <a:cs typeface="+mn-cs"/>
        </a:defRPr>
      </a:lvl1pPr>
      <a:lvl2pPr marL="457189" algn="l" defTabSz="914377" rtl="0" eaLnBrk="1" latinLnBrk="0" hangingPunct="1">
        <a:defRPr sz="1867" kern="1200">
          <a:solidFill>
            <a:schemeClr val="tx1"/>
          </a:solidFill>
          <a:latin typeface="+mn-lt"/>
          <a:ea typeface="+mn-ea"/>
          <a:cs typeface="+mn-cs"/>
        </a:defRPr>
      </a:lvl2pPr>
      <a:lvl3pPr marL="914377" algn="l" defTabSz="914377" rtl="0" eaLnBrk="1" latinLnBrk="0" hangingPunct="1">
        <a:defRPr sz="1867" kern="1200">
          <a:solidFill>
            <a:schemeClr val="tx1"/>
          </a:solidFill>
          <a:latin typeface="+mn-lt"/>
          <a:ea typeface="+mn-ea"/>
          <a:cs typeface="+mn-cs"/>
        </a:defRPr>
      </a:lvl3pPr>
      <a:lvl4pPr marL="1371566" algn="l" defTabSz="914377" rtl="0" eaLnBrk="1" latinLnBrk="0" hangingPunct="1">
        <a:defRPr sz="1867" kern="1200">
          <a:solidFill>
            <a:schemeClr val="tx1"/>
          </a:solidFill>
          <a:latin typeface="+mn-lt"/>
          <a:ea typeface="+mn-ea"/>
          <a:cs typeface="+mn-cs"/>
        </a:defRPr>
      </a:lvl4pPr>
      <a:lvl5pPr marL="1828754" algn="l" defTabSz="914377" rtl="0" eaLnBrk="1" latinLnBrk="0" hangingPunct="1">
        <a:defRPr sz="1867" kern="1200">
          <a:solidFill>
            <a:schemeClr val="tx1"/>
          </a:solidFill>
          <a:latin typeface="+mn-lt"/>
          <a:ea typeface="+mn-ea"/>
          <a:cs typeface="+mn-cs"/>
        </a:defRPr>
      </a:lvl5pPr>
      <a:lvl6pPr marL="2285943" algn="l" defTabSz="914377" rtl="0" eaLnBrk="1" latinLnBrk="0" hangingPunct="1">
        <a:defRPr sz="1867" kern="1200">
          <a:solidFill>
            <a:schemeClr val="tx1"/>
          </a:solidFill>
          <a:latin typeface="+mn-lt"/>
          <a:ea typeface="+mn-ea"/>
          <a:cs typeface="+mn-cs"/>
        </a:defRPr>
      </a:lvl6pPr>
      <a:lvl7pPr marL="2743131" algn="l" defTabSz="914377" rtl="0" eaLnBrk="1" latinLnBrk="0" hangingPunct="1">
        <a:defRPr sz="1867" kern="1200">
          <a:solidFill>
            <a:schemeClr val="tx1"/>
          </a:solidFill>
          <a:latin typeface="+mn-lt"/>
          <a:ea typeface="+mn-ea"/>
          <a:cs typeface="+mn-cs"/>
        </a:defRPr>
      </a:lvl7pPr>
      <a:lvl8pPr marL="3200320" algn="l" defTabSz="914377" rtl="0" eaLnBrk="1" latinLnBrk="0" hangingPunct="1">
        <a:defRPr sz="1867" kern="1200">
          <a:solidFill>
            <a:schemeClr val="tx1"/>
          </a:solidFill>
          <a:latin typeface="+mn-lt"/>
          <a:ea typeface="+mn-ea"/>
          <a:cs typeface="+mn-cs"/>
        </a:defRPr>
      </a:lvl8pPr>
      <a:lvl9pPr marL="3657509" algn="l" defTabSz="914377" rtl="0" eaLnBrk="1" latinLnBrk="0" hangingPunct="1">
        <a:defRPr sz="1867"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rgbClr val="00589A">
            <a:alpha val="0"/>
          </a:srgb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11AD011-854A-45D6-81A7-39B991BF4059}" type="datetime1">
              <a:rPr lang="en-US" smtClean="0">
                <a:solidFill>
                  <a:prstClr val="black">
                    <a:tint val="75000"/>
                  </a:prstClr>
                </a:solidFill>
                <a:cs typeface="Arial" charset="0"/>
              </a:rPr>
              <a:pPr/>
              <a:t>10-Jan-18</a:t>
            </a:fld>
            <a:endParaRPr lang="en-US">
              <a:solidFill>
                <a:prstClr val="black">
                  <a:tint val="75000"/>
                </a:prstClr>
              </a:solidFill>
              <a:cs typeface="Arial" charset="0"/>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smtClean="0">
                <a:solidFill>
                  <a:prstClr val="black">
                    <a:tint val="75000"/>
                  </a:prstClr>
                </a:solidFill>
                <a:cs typeface="Arial" charset="0"/>
              </a:rPr>
              <a:t>NATIONAL SURVEY ON SUBSTANCE USE IN INDIA</a:t>
            </a:r>
            <a:endParaRPr lang="en-US">
              <a:solidFill>
                <a:prstClr val="black">
                  <a:tint val="75000"/>
                </a:prstClr>
              </a:solidFill>
              <a:cs typeface="Arial" charset="0"/>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E3544B5-BB55-4033-9598-A7D231231CFB}" type="slidenum">
              <a:rPr lang="en-US" smtClean="0">
                <a:solidFill>
                  <a:prstClr val="black">
                    <a:tint val="75000"/>
                  </a:prstClr>
                </a:solidFill>
                <a:cs typeface="Arial" charset="0"/>
              </a:rPr>
              <a:pPr/>
              <a:t>‹#›</a:t>
            </a:fld>
            <a:endParaRPr lang="en-US">
              <a:solidFill>
                <a:prstClr val="black">
                  <a:tint val="75000"/>
                </a:prstClr>
              </a:solidFill>
              <a:cs typeface="Arial" charset="0"/>
            </a:endParaRPr>
          </a:p>
        </p:txBody>
      </p:sp>
    </p:spTree>
    <p:extLst>
      <p:ext uri="{BB962C8B-B14F-4D97-AF65-F5344CB8AC3E}">
        <p14:creationId xmlns:p14="http://schemas.microsoft.com/office/powerpoint/2010/main" val="1427847744"/>
      </p:ext>
    </p:extLst>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hf hdr="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34.xml"/><Relationship Id="rId6" Type="http://schemas.openxmlformats.org/officeDocument/2006/relationships/image" Target="../media/image5.png"/><Relationship Id="rId5" Type="http://schemas.openxmlformats.org/officeDocument/2006/relationships/image" Target="../media/image4.jpeg"/><Relationship Id="rId4" Type="http://schemas.openxmlformats.org/officeDocument/2006/relationships/image" Target="../media/image1.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accent1">
            <a:lumMod val="75000"/>
          </a:schemeClr>
        </a:solidFill>
        <a:effectLst/>
      </p:bgPr>
    </p:bg>
    <p:spTree>
      <p:nvGrpSpPr>
        <p:cNvPr id="1" name=""/>
        <p:cNvGrpSpPr/>
        <p:nvPr/>
      </p:nvGrpSpPr>
      <p:grpSpPr>
        <a:xfrm>
          <a:off x="0" y="0"/>
          <a:ext cx="0" cy="0"/>
          <a:chOff x="0" y="0"/>
          <a:chExt cx="0" cy="0"/>
        </a:xfrm>
      </p:grpSpPr>
      <p:sp>
        <p:nvSpPr>
          <p:cNvPr id="22" name="Rectangle 21"/>
          <p:cNvSpPr/>
          <p:nvPr/>
        </p:nvSpPr>
        <p:spPr>
          <a:xfrm>
            <a:off x="-1" y="1231870"/>
            <a:ext cx="12187997" cy="4986650"/>
          </a:xfrm>
          <a:prstGeom prst="rect">
            <a:avLst/>
          </a:prstGeom>
          <a:solidFill>
            <a:srgbClr val="1535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6" name="Rectangle 15"/>
          <p:cNvSpPr/>
          <p:nvPr/>
        </p:nvSpPr>
        <p:spPr>
          <a:xfrm>
            <a:off x="961367" y="5580272"/>
            <a:ext cx="11226635" cy="1107752"/>
          </a:xfrm>
          <a:prstGeom prst="rect">
            <a:avLst/>
          </a:prstGeom>
          <a:solidFill>
            <a:srgbClr val="F5F5F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black"/>
              </a:solidFill>
            </a:endParaRPr>
          </a:p>
        </p:txBody>
      </p:sp>
      <p:sp>
        <p:nvSpPr>
          <p:cNvPr id="5" name="Subtitle 4"/>
          <p:cNvSpPr>
            <a:spLocks noGrp="1"/>
          </p:cNvSpPr>
          <p:nvPr>
            <p:ph type="subTitle" idx="1"/>
          </p:nvPr>
        </p:nvSpPr>
        <p:spPr>
          <a:xfrm>
            <a:off x="838200" y="2588822"/>
            <a:ext cx="8536770" cy="2059378"/>
          </a:xfrm>
        </p:spPr>
        <p:txBody>
          <a:bodyPr>
            <a:noAutofit/>
          </a:bodyPr>
          <a:lstStyle/>
          <a:p>
            <a:pPr algn="l">
              <a:lnSpc>
                <a:spcPct val="100000"/>
              </a:lnSpc>
              <a:spcBef>
                <a:spcPts val="200"/>
              </a:spcBef>
            </a:pPr>
            <a:r>
              <a:rPr lang="en-US" sz="3200" b="1" spc="300" dirty="0">
                <a:ln w="0"/>
                <a:solidFill>
                  <a:schemeClr val="accent1">
                    <a:lumMod val="40000"/>
                    <a:lumOff val="60000"/>
                  </a:schemeClr>
                </a:solidFill>
                <a:effectLst>
                  <a:glow rad="63500">
                    <a:schemeClr val="accent5">
                      <a:satMod val="175000"/>
                      <a:alpha val="40000"/>
                    </a:schemeClr>
                  </a:glow>
                  <a:outerShdw blurRad="38100" dist="25400" dir="5400000" algn="ctr" rotWithShape="0">
                    <a:srgbClr val="6E747A">
                      <a:alpha val="43000"/>
                    </a:srgbClr>
                  </a:outerShdw>
                </a:effectLst>
                <a:latin typeface="ArcherPro Semibold" panose="02000000000000000000" charset="0"/>
              </a:rPr>
              <a:t>Session </a:t>
            </a:r>
            <a:r>
              <a:rPr lang="en-US" sz="3200" b="1" spc="300" dirty="0" smtClean="0">
                <a:ln w="0"/>
                <a:solidFill>
                  <a:schemeClr val="accent1">
                    <a:lumMod val="40000"/>
                    <a:lumOff val="60000"/>
                  </a:schemeClr>
                </a:solidFill>
                <a:effectLst>
                  <a:glow rad="63500">
                    <a:schemeClr val="accent5">
                      <a:satMod val="175000"/>
                      <a:alpha val="40000"/>
                    </a:schemeClr>
                  </a:glow>
                  <a:outerShdw blurRad="38100" dist="25400" dir="5400000" algn="ctr" rotWithShape="0">
                    <a:srgbClr val="6E747A">
                      <a:alpha val="43000"/>
                    </a:srgbClr>
                  </a:outerShdw>
                </a:effectLst>
                <a:latin typeface="ArcherPro Semibold" panose="02000000000000000000" charset="0"/>
              </a:rPr>
              <a:t>8:</a:t>
            </a:r>
            <a:endParaRPr lang="en-US" sz="3200" b="1" spc="300" dirty="0">
              <a:ln w="0"/>
              <a:solidFill>
                <a:schemeClr val="accent1">
                  <a:lumMod val="40000"/>
                  <a:lumOff val="60000"/>
                </a:schemeClr>
              </a:solidFill>
              <a:effectLst>
                <a:glow rad="63500">
                  <a:schemeClr val="accent5">
                    <a:satMod val="175000"/>
                    <a:alpha val="40000"/>
                  </a:schemeClr>
                </a:glow>
                <a:outerShdw blurRad="38100" dist="25400" dir="5400000" algn="ctr" rotWithShape="0">
                  <a:srgbClr val="6E747A">
                    <a:alpha val="43000"/>
                  </a:srgbClr>
                </a:outerShdw>
              </a:effectLst>
              <a:latin typeface="ArcherPro Semibold" panose="02000000000000000000" charset="0"/>
            </a:endParaRPr>
          </a:p>
          <a:p>
            <a:pPr algn="l">
              <a:lnSpc>
                <a:spcPct val="100000"/>
              </a:lnSpc>
              <a:spcBef>
                <a:spcPts val="200"/>
              </a:spcBef>
            </a:pPr>
            <a:r>
              <a:rPr lang="en-US" sz="3600" b="1" spc="300" dirty="0">
                <a:ln w="0"/>
                <a:solidFill>
                  <a:schemeClr val="accent1">
                    <a:lumMod val="40000"/>
                    <a:lumOff val="60000"/>
                  </a:schemeClr>
                </a:solidFill>
                <a:effectLst>
                  <a:glow rad="63500">
                    <a:schemeClr val="accent5">
                      <a:satMod val="175000"/>
                      <a:alpha val="40000"/>
                    </a:schemeClr>
                  </a:glow>
                  <a:outerShdw blurRad="38100" dist="25400" dir="5400000" algn="ctr" rotWithShape="0">
                    <a:srgbClr val="6E747A">
                      <a:alpha val="43000"/>
                    </a:srgbClr>
                  </a:outerShdw>
                </a:effectLst>
                <a:latin typeface="ArcherPro Semibold" panose="02000000000000000000" charset="0"/>
              </a:rPr>
              <a:t>HHS SURVEY – KEY OPERATIONAL ASPECTS (Part </a:t>
            </a:r>
            <a:r>
              <a:rPr lang="en-US" sz="3600" b="1" spc="300" dirty="0" smtClean="0">
                <a:ln w="0"/>
                <a:solidFill>
                  <a:schemeClr val="accent1">
                    <a:lumMod val="40000"/>
                    <a:lumOff val="60000"/>
                  </a:schemeClr>
                </a:solidFill>
                <a:effectLst>
                  <a:glow rad="63500">
                    <a:schemeClr val="accent5">
                      <a:satMod val="175000"/>
                      <a:alpha val="40000"/>
                    </a:schemeClr>
                  </a:glow>
                  <a:outerShdw blurRad="38100" dist="25400" dir="5400000" algn="ctr" rotWithShape="0">
                    <a:srgbClr val="6E747A">
                      <a:alpha val="43000"/>
                    </a:srgbClr>
                  </a:outerShdw>
                </a:effectLst>
                <a:latin typeface="ArcherPro Semibold" panose="02000000000000000000" charset="0"/>
              </a:rPr>
              <a:t>2)</a:t>
            </a:r>
            <a:endParaRPr lang="en-US" sz="3600" dirty="0">
              <a:solidFill>
                <a:schemeClr val="bg1">
                  <a:lumMod val="95000"/>
                </a:schemeClr>
              </a:solidFill>
              <a:effectLst>
                <a:glow rad="63500">
                  <a:schemeClr val="accent5">
                    <a:satMod val="175000"/>
                    <a:alpha val="40000"/>
                  </a:schemeClr>
                </a:glow>
                <a:outerShdw blurRad="38100" dist="25400" dir="5400000" algn="ctr" rotWithShape="0">
                  <a:srgbClr val="6E747A">
                    <a:alpha val="43000"/>
                  </a:srgbClr>
                </a:outerShdw>
              </a:effectLst>
            </a:endParaRPr>
          </a:p>
        </p:txBody>
      </p:sp>
      <p:sp>
        <p:nvSpPr>
          <p:cNvPr id="9" name="Rectangle 8"/>
          <p:cNvSpPr/>
          <p:nvPr/>
        </p:nvSpPr>
        <p:spPr>
          <a:xfrm>
            <a:off x="2303081" y="5849351"/>
            <a:ext cx="3053779" cy="646331"/>
          </a:xfrm>
          <a:prstGeom prst="rect">
            <a:avLst/>
          </a:prstGeom>
        </p:spPr>
        <p:txBody>
          <a:bodyPr wrap="square">
            <a:spAutoFit/>
          </a:bodyPr>
          <a:lstStyle/>
          <a:p>
            <a:r>
              <a:rPr lang="en-US" sz="1200" b="1" dirty="0">
                <a:solidFill>
                  <a:srgbClr val="574427"/>
                </a:solidFill>
                <a:cs typeface="Arial" charset="0"/>
              </a:rPr>
              <a:t>National Drug Dependence Treatment Centre (NDDTC) </a:t>
            </a:r>
            <a:br>
              <a:rPr lang="en-US" sz="1200" b="1" dirty="0">
                <a:solidFill>
                  <a:srgbClr val="574427"/>
                </a:solidFill>
                <a:cs typeface="Arial" charset="0"/>
              </a:rPr>
            </a:br>
            <a:r>
              <a:rPr lang="en-US" sz="1200" b="1" dirty="0">
                <a:solidFill>
                  <a:srgbClr val="574427"/>
                </a:solidFill>
                <a:cs typeface="Arial" charset="0"/>
              </a:rPr>
              <a:t>AIIMS, New Delhi</a:t>
            </a:r>
          </a:p>
        </p:txBody>
      </p:sp>
      <p:sp>
        <p:nvSpPr>
          <p:cNvPr id="11" name="Rectangle 10"/>
          <p:cNvSpPr/>
          <p:nvPr/>
        </p:nvSpPr>
        <p:spPr>
          <a:xfrm>
            <a:off x="959156" y="406844"/>
            <a:ext cx="3384244" cy="523220"/>
          </a:xfrm>
          <a:prstGeom prst="rect">
            <a:avLst/>
          </a:prstGeom>
        </p:spPr>
        <p:txBody>
          <a:bodyPr wrap="square">
            <a:spAutoFit/>
          </a:bodyPr>
          <a:lstStyle/>
          <a:p>
            <a:r>
              <a:rPr lang="en-US" sz="1400" b="1" dirty="0">
                <a:solidFill>
                  <a:prstClr val="white"/>
                </a:solidFill>
                <a:cs typeface="Arial" charset="0"/>
              </a:rPr>
              <a:t>Ministry of Social Justice &amp; Empowerment,</a:t>
            </a:r>
          </a:p>
          <a:p>
            <a:r>
              <a:rPr lang="en-US" sz="1400" b="1" dirty="0">
                <a:solidFill>
                  <a:prstClr val="white"/>
                </a:solidFill>
                <a:cs typeface="Arial" charset="0"/>
              </a:rPr>
              <a:t>Government of India</a:t>
            </a:r>
          </a:p>
        </p:txBody>
      </p:sp>
      <p:pic>
        <p:nvPicPr>
          <p:cNvPr id="12" name="Picture 1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76477" y="205994"/>
            <a:ext cx="484890" cy="824313"/>
          </a:xfrm>
          <a:prstGeom prst="rect">
            <a:avLst/>
          </a:prstGeom>
        </p:spPr>
      </p:pic>
      <p:pic>
        <p:nvPicPr>
          <p:cNvPr id="7" name="Picture 6"/>
          <p:cNvPicPr>
            <a:picLocks noChangeAspect="1"/>
          </p:cNvPicPr>
          <p:nvPr/>
        </p:nvPicPr>
        <p:blipFill rotWithShape="1">
          <a:blip r:embed="rId4" cstate="print"/>
          <a:srcRect l="24663" r="7949"/>
          <a:stretch/>
        </p:blipFill>
        <p:spPr>
          <a:xfrm>
            <a:off x="9374983" y="838200"/>
            <a:ext cx="2813006" cy="5397706"/>
          </a:xfrm>
          <a:prstGeom prst="rect">
            <a:avLst/>
          </a:prstGeom>
        </p:spPr>
      </p:pic>
      <p:sp>
        <p:nvSpPr>
          <p:cNvPr id="19" name="Rectangle 18"/>
          <p:cNvSpPr/>
          <p:nvPr/>
        </p:nvSpPr>
        <p:spPr>
          <a:xfrm>
            <a:off x="1744835" y="1231232"/>
            <a:ext cx="8237365" cy="656462"/>
          </a:xfrm>
          <a:prstGeom prst="rect">
            <a:avLst/>
          </a:prstGeom>
        </p:spPr>
        <p:txBody>
          <a:bodyPr wrap="square">
            <a:spAutoFit/>
          </a:bodyPr>
          <a:lstStyle/>
          <a:p>
            <a:pPr algn="ctr">
              <a:lnSpc>
                <a:spcPct val="150000"/>
              </a:lnSpc>
            </a:pPr>
            <a:r>
              <a:rPr lang="en-US" sz="2800" b="1" spc="300" dirty="0">
                <a:ln w="0"/>
                <a:solidFill>
                  <a:srgbClr val="FFFF00"/>
                </a:solidFill>
                <a:effectLst>
                  <a:outerShdw blurRad="38100" dist="25400" dir="5400000" algn="ctr" rotWithShape="0">
                    <a:srgbClr val="6E747A">
                      <a:alpha val="43000"/>
                    </a:srgbClr>
                  </a:outerShdw>
                </a:effectLst>
                <a:latin typeface="ArcherPro Semibold" panose="02000000000000000000"/>
                <a:cs typeface="Arial" charset="0"/>
              </a:rPr>
              <a:t>State-level Training on Household Survey</a:t>
            </a:r>
          </a:p>
        </p:txBody>
      </p:sp>
      <p:sp>
        <p:nvSpPr>
          <p:cNvPr id="20" name="Title 19"/>
          <p:cNvSpPr>
            <a:spLocks noGrp="1"/>
          </p:cNvSpPr>
          <p:nvPr>
            <p:ph type="ctrTitle"/>
          </p:nvPr>
        </p:nvSpPr>
        <p:spPr>
          <a:xfrm>
            <a:off x="6781800" y="311607"/>
            <a:ext cx="5061857" cy="707886"/>
          </a:xfrm>
          <a:prstGeom prst="rect">
            <a:avLst/>
          </a:prstGeom>
        </p:spPr>
        <p:txBody>
          <a:bodyPr wrap="square">
            <a:spAutoFit/>
          </a:bodyPr>
          <a:lstStyle/>
          <a:p>
            <a:pPr algn="r">
              <a:lnSpc>
                <a:spcPct val="100000"/>
              </a:lnSpc>
            </a:pPr>
            <a:r>
              <a:rPr lang="en-US" sz="2000" b="1" dirty="0">
                <a:solidFill>
                  <a:schemeClr val="bg1"/>
                </a:solidFill>
                <a:effectLst>
                  <a:outerShdw blurRad="38100" dist="38100" dir="2700000" algn="tl">
                    <a:srgbClr val="000000">
                      <a:alpha val="43137"/>
                    </a:srgbClr>
                  </a:outerShdw>
                </a:effectLst>
                <a:latin typeface="ArcherPro Semibold" panose="02000000000000000000" charset="0"/>
              </a:rPr>
              <a:t>National Survey on </a:t>
            </a:r>
            <a:r>
              <a:rPr lang="en-US" sz="2000" b="1" dirty="0" smtClean="0">
                <a:solidFill>
                  <a:schemeClr val="bg1"/>
                </a:solidFill>
                <a:effectLst>
                  <a:outerShdw blurRad="38100" dist="38100" dir="2700000" algn="tl">
                    <a:srgbClr val="000000">
                      <a:alpha val="43137"/>
                    </a:srgbClr>
                  </a:outerShdw>
                </a:effectLst>
                <a:latin typeface="ArcherPro Semibold" panose="02000000000000000000" charset="0"/>
              </a:rPr>
              <a:t>Extent </a:t>
            </a:r>
            <a:r>
              <a:rPr lang="en-US" sz="2000" b="1" dirty="0">
                <a:solidFill>
                  <a:schemeClr val="bg1"/>
                </a:solidFill>
                <a:effectLst>
                  <a:outerShdw blurRad="38100" dist="38100" dir="2700000" algn="tl">
                    <a:srgbClr val="000000">
                      <a:alpha val="43137"/>
                    </a:srgbClr>
                  </a:outerShdw>
                </a:effectLst>
                <a:latin typeface="ArcherPro Semibold" panose="02000000000000000000" charset="0"/>
              </a:rPr>
              <a:t>and Pattern </a:t>
            </a:r>
            <a:r>
              <a:rPr lang="en-US" sz="2000" b="1" dirty="0" smtClean="0">
                <a:solidFill>
                  <a:schemeClr val="bg1"/>
                </a:solidFill>
                <a:effectLst>
                  <a:outerShdw blurRad="38100" dist="38100" dir="2700000" algn="tl">
                    <a:srgbClr val="000000">
                      <a:alpha val="43137"/>
                    </a:srgbClr>
                  </a:outerShdw>
                </a:effectLst>
                <a:latin typeface="ArcherPro Semibold" panose="02000000000000000000" charset="0"/>
              </a:rPr>
              <a:t>of Substance Use in India</a:t>
            </a:r>
            <a:endParaRPr lang="en-US" sz="2000" b="1" dirty="0">
              <a:ln w="0"/>
              <a:solidFill>
                <a:schemeClr val="bg1"/>
              </a:solidFill>
              <a:effectLst>
                <a:outerShdw blurRad="38100" dist="38100" dir="2700000" algn="tl">
                  <a:srgbClr val="000000">
                    <a:alpha val="43137"/>
                  </a:srgbClr>
                </a:outerShdw>
              </a:effectLst>
              <a:latin typeface="ArcherPro Semibold" panose="02000000000000000000" charset="0"/>
              <a:ea typeface="+mn-ea"/>
              <a:cs typeface="+mn-cs"/>
            </a:endParaRPr>
          </a:p>
        </p:txBody>
      </p:sp>
      <p:pic>
        <p:nvPicPr>
          <p:cNvPr id="27" name="Picture 2" descr="C:\Users\acer\Documents\ALOK DATA\NDDTC-DEPT\All_India_Institute_of_Medical_Sciences_(Logo).jpg"/>
          <p:cNvPicPr>
            <a:picLocks noChangeAspect="1" noChangeArrowheads="1"/>
          </p:cNvPicPr>
          <p:nvPr/>
        </p:nvPicPr>
        <p:blipFill>
          <a:blip r:embed="rId5" cstate="print"/>
          <a:srcRect/>
          <a:stretch>
            <a:fillRect/>
          </a:stretch>
        </p:blipFill>
        <p:spPr bwMode="auto">
          <a:xfrm>
            <a:off x="1447800" y="5674351"/>
            <a:ext cx="809325" cy="907530"/>
          </a:xfrm>
          <a:prstGeom prst="rect">
            <a:avLst/>
          </a:prstGeom>
          <a:noFill/>
        </p:spPr>
      </p:pic>
      <p:sp>
        <p:nvSpPr>
          <p:cNvPr id="4" name="Slide Number Placeholder 3"/>
          <p:cNvSpPr>
            <a:spLocks noGrp="1"/>
          </p:cNvSpPr>
          <p:nvPr>
            <p:ph type="sldNum" sz="quarter" idx="12"/>
          </p:nvPr>
        </p:nvSpPr>
        <p:spPr/>
        <p:txBody>
          <a:bodyPr/>
          <a:lstStyle/>
          <a:p>
            <a:fld id="{FE3544B5-BB55-4033-9598-A7D231231CFB}" type="slidenum">
              <a:rPr lang="en-US" smtClean="0">
                <a:solidFill>
                  <a:prstClr val="black">
                    <a:tint val="75000"/>
                  </a:prstClr>
                </a:solidFill>
              </a:rPr>
              <a:pPr/>
              <a:t>1</a:t>
            </a:fld>
            <a:endParaRPr lang="en-US">
              <a:solidFill>
                <a:prstClr val="black">
                  <a:tint val="75000"/>
                </a:prstClr>
              </a:solidFill>
            </a:endParaRPr>
          </a:p>
        </p:txBody>
      </p:sp>
      <p:pic>
        <p:nvPicPr>
          <p:cNvPr id="1026" name="Picture 2" descr="SPYM"/>
          <p:cNvPicPr>
            <a:picLocks noChangeAspect="1" noChangeArrowheads="1"/>
          </p:cNvPicPr>
          <p:nvPr/>
        </p:nvPicPr>
        <p:blipFill rotWithShape="1">
          <a:blip r:embed="rId6">
            <a:extLst>
              <a:ext uri="{28A0092B-C50C-407E-A947-70E740481C1C}">
                <a14:useLocalDpi xmlns:a14="http://schemas.microsoft.com/office/drawing/2010/main" val="0"/>
              </a:ext>
            </a:extLst>
          </a:blip>
          <a:srcRect l="26728" r="29370" b="24712"/>
          <a:stretch/>
        </p:blipFill>
        <p:spPr bwMode="auto">
          <a:xfrm>
            <a:off x="6172200" y="5810562"/>
            <a:ext cx="1371600" cy="623888"/>
          </a:xfrm>
          <a:prstGeom prst="rect">
            <a:avLst/>
          </a:prstGeom>
          <a:noFill/>
          <a:extLst>
            <a:ext uri="{909E8E84-426E-40DD-AFC4-6F175D3DCCD1}">
              <a14:hiddenFill xmlns:a14="http://schemas.microsoft.com/office/drawing/2010/main">
                <a:solidFill>
                  <a:srgbClr val="FFFFFF"/>
                </a:solidFill>
              </a14:hiddenFill>
            </a:ext>
          </a:extLst>
        </p:spPr>
      </p:pic>
      <p:sp>
        <p:nvSpPr>
          <p:cNvPr id="15" name="Rectangle 14"/>
          <p:cNvSpPr/>
          <p:nvPr/>
        </p:nvSpPr>
        <p:spPr>
          <a:xfrm>
            <a:off x="7609913" y="5891464"/>
            <a:ext cx="3053779" cy="461665"/>
          </a:xfrm>
          <a:prstGeom prst="rect">
            <a:avLst/>
          </a:prstGeom>
        </p:spPr>
        <p:txBody>
          <a:bodyPr wrap="square">
            <a:spAutoFit/>
          </a:bodyPr>
          <a:lstStyle/>
          <a:p>
            <a:r>
              <a:rPr lang="en-US" sz="1200" b="1" dirty="0" smtClean="0">
                <a:solidFill>
                  <a:srgbClr val="574427"/>
                </a:solidFill>
                <a:cs typeface="Arial" charset="0"/>
              </a:rPr>
              <a:t>Society for Promotion of Youth &amp; Masses, </a:t>
            </a:r>
            <a:r>
              <a:rPr lang="en-US" sz="1200" b="1" dirty="0">
                <a:solidFill>
                  <a:srgbClr val="574427"/>
                </a:solidFill>
                <a:cs typeface="Arial" charset="0"/>
              </a:rPr>
              <a:t>New Delhi</a:t>
            </a:r>
          </a:p>
        </p:txBody>
      </p:sp>
    </p:spTree>
    <p:extLst>
      <p:ext uri="{BB962C8B-B14F-4D97-AF65-F5344CB8AC3E}">
        <p14:creationId xmlns:p14="http://schemas.microsoft.com/office/powerpoint/2010/main" val="414908819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Data Collection from a Household</a:t>
            </a:r>
          </a:p>
        </p:txBody>
      </p:sp>
      <p:sp>
        <p:nvSpPr>
          <p:cNvPr id="3" name="Content Placeholder 2"/>
          <p:cNvSpPr>
            <a:spLocks noGrp="1"/>
          </p:cNvSpPr>
          <p:nvPr>
            <p:ph idx="1"/>
          </p:nvPr>
        </p:nvSpPr>
        <p:spPr>
          <a:xfrm>
            <a:off x="609600" y="1383632"/>
            <a:ext cx="11254740" cy="5105399"/>
          </a:xfrm>
        </p:spPr>
        <p:txBody>
          <a:bodyPr>
            <a:noAutofit/>
          </a:bodyPr>
          <a:lstStyle/>
          <a:p>
            <a:pPr>
              <a:lnSpc>
                <a:spcPts val="2400"/>
              </a:lnSpc>
            </a:pPr>
            <a:r>
              <a:rPr lang="en-US" sz="2400" dirty="0" smtClean="0">
                <a:latin typeface="Calibri" panose="020F0502020204030204" pitchFamily="34" charset="0"/>
                <a:cs typeface="Calibri" panose="020F0502020204030204" pitchFamily="34" charset="0"/>
              </a:rPr>
              <a:t>Scenario 1</a:t>
            </a:r>
          </a:p>
          <a:p>
            <a:pPr lvl="1">
              <a:lnSpc>
                <a:spcPts val="2400"/>
              </a:lnSpc>
            </a:pPr>
            <a:r>
              <a:rPr lang="en-US" dirty="0" smtClean="0">
                <a:latin typeface="Calibri" panose="020F0502020204030204" pitchFamily="34" charset="0"/>
                <a:cs typeface="Calibri" panose="020F0502020204030204" pitchFamily="34" charset="0"/>
              </a:rPr>
              <a:t>Four brothers </a:t>
            </a:r>
            <a:r>
              <a:rPr lang="en-US" dirty="0">
                <a:latin typeface="Calibri" panose="020F0502020204030204" pitchFamily="34" charset="0"/>
                <a:cs typeface="Calibri" panose="020F0502020204030204" pitchFamily="34" charset="0"/>
              </a:rPr>
              <a:t>are living in </a:t>
            </a:r>
            <a:r>
              <a:rPr lang="en-US" dirty="0" smtClean="0">
                <a:latin typeface="Calibri" panose="020F0502020204030204" pitchFamily="34" charset="0"/>
                <a:cs typeface="Calibri" panose="020F0502020204030204" pitchFamily="34" charset="0"/>
              </a:rPr>
              <a:t>separate structures but </a:t>
            </a:r>
            <a:r>
              <a:rPr lang="en-US" dirty="0">
                <a:latin typeface="Calibri" panose="020F0502020204030204" pitchFamily="34" charset="0"/>
                <a:cs typeface="Calibri" panose="020F0502020204030204" pitchFamily="34" charset="0"/>
              </a:rPr>
              <a:t>all of them have a common </a:t>
            </a:r>
            <a:r>
              <a:rPr lang="en-US" dirty="0" smtClean="0">
                <a:latin typeface="Calibri" panose="020F0502020204030204" pitchFamily="34" charset="0"/>
                <a:cs typeface="Calibri" panose="020F0502020204030204" pitchFamily="34" charset="0"/>
              </a:rPr>
              <a:t>kitchen </a:t>
            </a:r>
            <a:r>
              <a:rPr lang="en-US" dirty="0" smtClean="0">
                <a:latin typeface="Calibri" panose="020F0502020204030204" pitchFamily="34" charset="0"/>
                <a:cs typeface="Calibri" panose="020F0502020204030204" pitchFamily="34" charset="0"/>
                <a:sym typeface="Wingdings" panose="05000000000000000000" pitchFamily="2" charset="2"/>
              </a:rPr>
              <a:t> </a:t>
            </a:r>
            <a:r>
              <a:rPr lang="en-US" dirty="0" smtClean="0">
                <a:latin typeface="Calibri" panose="020F0502020204030204" pitchFamily="34" charset="0"/>
                <a:cs typeface="Calibri" panose="020F0502020204030204" pitchFamily="34" charset="0"/>
              </a:rPr>
              <a:t>all will be counted </a:t>
            </a:r>
            <a:r>
              <a:rPr lang="en-US" dirty="0">
                <a:latin typeface="Calibri" panose="020F0502020204030204" pitchFamily="34" charset="0"/>
                <a:cs typeface="Calibri" panose="020F0502020204030204" pitchFamily="34" charset="0"/>
              </a:rPr>
              <a:t>as </a:t>
            </a:r>
            <a:r>
              <a:rPr lang="en-US" dirty="0" smtClean="0">
                <a:latin typeface="Calibri" panose="020F0502020204030204" pitchFamily="34" charset="0"/>
                <a:cs typeface="Calibri" panose="020F0502020204030204" pitchFamily="34" charset="0"/>
              </a:rPr>
              <a:t>ONE household</a:t>
            </a:r>
          </a:p>
          <a:p>
            <a:pPr>
              <a:lnSpc>
                <a:spcPts val="2400"/>
              </a:lnSpc>
            </a:pPr>
            <a:r>
              <a:rPr lang="en-US" sz="2400" dirty="0" smtClean="0">
                <a:latin typeface="Calibri" panose="020F0502020204030204" pitchFamily="34" charset="0"/>
                <a:cs typeface="Calibri" panose="020F0502020204030204" pitchFamily="34" charset="0"/>
              </a:rPr>
              <a:t>Scenario 2</a:t>
            </a:r>
          </a:p>
          <a:p>
            <a:pPr lvl="1">
              <a:lnSpc>
                <a:spcPts val="2400"/>
              </a:lnSpc>
            </a:pPr>
            <a:r>
              <a:rPr lang="en-US" dirty="0" smtClean="0">
                <a:latin typeface="Calibri" panose="020F0502020204030204" pitchFamily="34" charset="0"/>
                <a:cs typeface="Calibri" panose="020F0502020204030204" pitchFamily="34" charset="0"/>
              </a:rPr>
              <a:t>Two brothers and their families living </a:t>
            </a:r>
            <a:r>
              <a:rPr lang="en-US" dirty="0">
                <a:latin typeface="Calibri" panose="020F0502020204030204" pitchFamily="34" charset="0"/>
                <a:cs typeface="Calibri" panose="020F0502020204030204" pitchFamily="34" charset="0"/>
              </a:rPr>
              <a:t>in same house </a:t>
            </a:r>
            <a:r>
              <a:rPr lang="en-US" dirty="0" smtClean="0">
                <a:latin typeface="Calibri" panose="020F0502020204030204" pitchFamily="34" charset="0"/>
                <a:cs typeface="Calibri" panose="020F0502020204030204" pitchFamily="34" charset="0"/>
              </a:rPr>
              <a:t>; they cook </a:t>
            </a:r>
            <a:r>
              <a:rPr lang="en-US" dirty="0">
                <a:latin typeface="Calibri" panose="020F0502020204030204" pitchFamily="34" charset="0"/>
                <a:cs typeface="Calibri" panose="020F0502020204030204" pitchFamily="34" charset="0"/>
              </a:rPr>
              <a:t>their meals separately with separate resources </a:t>
            </a:r>
            <a:r>
              <a:rPr lang="en-US" dirty="0" smtClean="0">
                <a:latin typeface="Calibri" panose="020F0502020204030204" pitchFamily="34" charset="0"/>
                <a:cs typeface="Calibri" panose="020F0502020204030204" pitchFamily="34" charset="0"/>
              </a:rPr>
              <a:t>(even if in the same kitchen) </a:t>
            </a:r>
            <a:r>
              <a:rPr lang="en-US" dirty="0" smtClean="0">
                <a:latin typeface="Calibri" panose="020F0502020204030204" pitchFamily="34" charset="0"/>
                <a:cs typeface="Calibri" panose="020F0502020204030204" pitchFamily="34" charset="0"/>
                <a:sym typeface="Wingdings" panose="05000000000000000000" pitchFamily="2" charset="2"/>
              </a:rPr>
              <a:t> </a:t>
            </a:r>
            <a:r>
              <a:rPr lang="en-US" dirty="0" smtClean="0">
                <a:latin typeface="Calibri" panose="020F0502020204030204" pitchFamily="34" charset="0"/>
                <a:cs typeface="Calibri" panose="020F0502020204030204" pitchFamily="34" charset="0"/>
              </a:rPr>
              <a:t>each counted </a:t>
            </a:r>
            <a:r>
              <a:rPr lang="en-US" dirty="0">
                <a:latin typeface="Calibri" panose="020F0502020204030204" pitchFamily="34" charset="0"/>
                <a:cs typeface="Calibri" panose="020F0502020204030204" pitchFamily="34" charset="0"/>
              </a:rPr>
              <a:t>as </a:t>
            </a:r>
            <a:r>
              <a:rPr lang="en-US" dirty="0" smtClean="0">
                <a:latin typeface="Calibri" panose="020F0502020204030204" pitchFamily="34" charset="0"/>
                <a:cs typeface="Calibri" panose="020F0502020204030204" pitchFamily="34" charset="0"/>
              </a:rPr>
              <a:t>a separate household</a:t>
            </a:r>
          </a:p>
          <a:p>
            <a:pPr>
              <a:lnSpc>
                <a:spcPts val="2400"/>
              </a:lnSpc>
            </a:pPr>
            <a:r>
              <a:rPr lang="en-US" sz="2400" dirty="0" smtClean="0">
                <a:latin typeface="Calibri" panose="020F0502020204030204" pitchFamily="34" charset="0"/>
                <a:cs typeface="Calibri" panose="020F0502020204030204" pitchFamily="34" charset="0"/>
              </a:rPr>
              <a:t>Scenario 3</a:t>
            </a:r>
            <a:endParaRPr lang="en-US" sz="2400" dirty="0">
              <a:latin typeface="Calibri" panose="020F0502020204030204" pitchFamily="34" charset="0"/>
              <a:cs typeface="Calibri" panose="020F0502020204030204" pitchFamily="34" charset="0"/>
            </a:endParaRPr>
          </a:p>
          <a:p>
            <a:pPr lvl="1">
              <a:lnSpc>
                <a:spcPts val="2400"/>
              </a:lnSpc>
            </a:pPr>
            <a:r>
              <a:rPr lang="en-US" dirty="0" smtClean="0">
                <a:latin typeface="Calibri" panose="020F0502020204030204" pitchFamily="34" charset="0"/>
                <a:cs typeface="Calibri" panose="020F0502020204030204" pitchFamily="34" charset="0"/>
              </a:rPr>
              <a:t>Three </a:t>
            </a:r>
            <a:r>
              <a:rPr lang="en-US" dirty="0">
                <a:latin typeface="Calibri" panose="020F0502020204030204" pitchFamily="34" charset="0"/>
                <a:cs typeface="Calibri" panose="020F0502020204030204" pitchFamily="34" charset="0"/>
              </a:rPr>
              <a:t>brothers have </a:t>
            </a:r>
            <a:r>
              <a:rPr lang="en-US" dirty="0" smtClean="0">
                <a:latin typeface="Calibri" panose="020F0502020204030204" pitchFamily="34" charset="0"/>
                <a:cs typeface="Calibri" panose="020F0502020204030204" pitchFamily="34" charset="0"/>
              </a:rPr>
              <a:t>one shared kitchen </a:t>
            </a:r>
            <a:r>
              <a:rPr lang="en-US" dirty="0">
                <a:latin typeface="Calibri" panose="020F0502020204030204" pitchFamily="34" charset="0"/>
                <a:cs typeface="Calibri" panose="020F0502020204030204" pitchFamily="34" charset="0"/>
              </a:rPr>
              <a:t>room but </a:t>
            </a:r>
            <a:r>
              <a:rPr lang="en-US" dirty="0" smtClean="0">
                <a:latin typeface="Calibri" panose="020F0502020204030204" pitchFamily="34" charset="0"/>
                <a:cs typeface="Calibri" panose="020F0502020204030204" pitchFamily="34" charset="0"/>
              </a:rPr>
              <a:t>their </a:t>
            </a:r>
            <a:r>
              <a:rPr lang="en-US" dirty="0">
                <a:latin typeface="Calibri" panose="020F0502020204030204" pitchFamily="34" charset="0"/>
                <a:cs typeface="Calibri" panose="020F0502020204030204" pitchFamily="34" charset="0"/>
              </a:rPr>
              <a:t>own separate </a:t>
            </a:r>
            <a:r>
              <a:rPr lang="en-US" dirty="0" smtClean="0">
                <a:latin typeface="Calibri" panose="020F0502020204030204" pitchFamily="34" charset="0"/>
                <a:cs typeface="Calibri" panose="020F0502020204030204" pitchFamily="34" charset="0"/>
              </a:rPr>
              <a:t>arrangements </a:t>
            </a:r>
            <a:r>
              <a:rPr lang="en-US" dirty="0" smtClean="0">
                <a:latin typeface="Calibri" panose="020F0502020204030204" pitchFamily="34" charset="0"/>
                <a:cs typeface="Calibri" panose="020F0502020204030204" pitchFamily="34" charset="0"/>
                <a:sym typeface="Wingdings" panose="05000000000000000000" pitchFamily="2" charset="2"/>
              </a:rPr>
              <a:t> </a:t>
            </a:r>
            <a:r>
              <a:rPr lang="en-US" dirty="0" smtClean="0">
                <a:latin typeface="Calibri" panose="020F0502020204030204" pitchFamily="34" charset="0"/>
                <a:cs typeface="Calibri" panose="020F0502020204030204" pitchFamily="34" charset="0"/>
              </a:rPr>
              <a:t>Each counted </a:t>
            </a:r>
            <a:r>
              <a:rPr lang="en-US" dirty="0">
                <a:latin typeface="Calibri" panose="020F0502020204030204" pitchFamily="34" charset="0"/>
                <a:cs typeface="Calibri" panose="020F0502020204030204" pitchFamily="34" charset="0"/>
              </a:rPr>
              <a:t>as </a:t>
            </a:r>
            <a:r>
              <a:rPr lang="en-US" dirty="0" smtClean="0">
                <a:latin typeface="Calibri" panose="020F0502020204030204" pitchFamily="34" charset="0"/>
                <a:cs typeface="Calibri" panose="020F0502020204030204" pitchFamily="34" charset="0"/>
              </a:rPr>
              <a:t>separate household irrespective </a:t>
            </a:r>
            <a:r>
              <a:rPr lang="en-US" dirty="0">
                <a:latin typeface="Calibri" panose="020F0502020204030204" pitchFamily="34" charset="0"/>
                <a:cs typeface="Calibri" panose="020F0502020204030204" pitchFamily="34" charset="0"/>
              </a:rPr>
              <a:t>of the </a:t>
            </a:r>
            <a:r>
              <a:rPr lang="en-US" dirty="0" smtClean="0">
                <a:latin typeface="Calibri" panose="020F0502020204030204" pitchFamily="34" charset="0"/>
                <a:cs typeface="Calibri" panose="020F0502020204030204" pitchFamily="34" charset="0"/>
              </a:rPr>
              <a:t>fact whether </a:t>
            </a:r>
            <a:r>
              <a:rPr lang="en-US" dirty="0">
                <a:latin typeface="Calibri" panose="020F0502020204030204" pitchFamily="34" charset="0"/>
                <a:cs typeface="Calibri" panose="020F0502020204030204" pitchFamily="34" charset="0"/>
              </a:rPr>
              <a:t>they sleep in one room or separate rooms in same structure </a:t>
            </a:r>
            <a:r>
              <a:rPr lang="en-US" dirty="0" smtClean="0">
                <a:latin typeface="Calibri" panose="020F0502020204030204" pitchFamily="34" charset="0"/>
                <a:cs typeface="Calibri" panose="020F0502020204030204" pitchFamily="34" charset="0"/>
              </a:rPr>
              <a:t>or separate </a:t>
            </a:r>
            <a:r>
              <a:rPr lang="en-US" dirty="0">
                <a:latin typeface="Calibri" panose="020F0502020204030204" pitchFamily="34" charset="0"/>
                <a:cs typeface="Calibri" panose="020F0502020204030204" pitchFamily="34" charset="0"/>
              </a:rPr>
              <a:t>structures</a:t>
            </a:r>
            <a:r>
              <a:rPr lang="en-US" dirty="0" smtClean="0">
                <a:latin typeface="Calibri" panose="020F0502020204030204" pitchFamily="34" charset="0"/>
                <a:cs typeface="Calibri" panose="020F0502020204030204" pitchFamily="34" charset="0"/>
              </a:rPr>
              <a:t>.</a:t>
            </a:r>
          </a:p>
          <a:p>
            <a:pPr>
              <a:lnSpc>
                <a:spcPts val="2400"/>
              </a:lnSpc>
            </a:pPr>
            <a:r>
              <a:rPr lang="en-US" sz="2400" dirty="0" smtClean="0">
                <a:latin typeface="Calibri" panose="020F0502020204030204" pitchFamily="34" charset="0"/>
                <a:cs typeface="Calibri" panose="020F0502020204030204" pitchFamily="34" charset="0"/>
              </a:rPr>
              <a:t>Scenario 4</a:t>
            </a:r>
          </a:p>
          <a:p>
            <a:pPr lvl="1">
              <a:lnSpc>
                <a:spcPts val="2400"/>
              </a:lnSpc>
            </a:pPr>
            <a:r>
              <a:rPr lang="en-US" dirty="0" smtClean="0">
                <a:latin typeface="Calibri" panose="020F0502020204030204" pitchFamily="34" charset="0"/>
                <a:cs typeface="Calibri" panose="020F0502020204030204" pitchFamily="34" charset="0"/>
              </a:rPr>
              <a:t>Three adult single males live in the same house, are not related and cook their meals independently </a:t>
            </a:r>
            <a:r>
              <a:rPr lang="en-US" dirty="0" smtClean="0">
                <a:latin typeface="Calibri" panose="020F0502020204030204" pitchFamily="34" charset="0"/>
                <a:cs typeface="Calibri" panose="020F0502020204030204" pitchFamily="34" charset="0"/>
                <a:sym typeface="Wingdings" panose="05000000000000000000" pitchFamily="2" charset="2"/>
              </a:rPr>
              <a:t> should be considered as 3 separate households</a:t>
            </a:r>
            <a:endParaRPr lang="en-US"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900474800"/>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Data Collection from a Household</a:t>
            </a:r>
          </a:p>
        </p:txBody>
      </p:sp>
      <p:sp>
        <p:nvSpPr>
          <p:cNvPr id="3" name="Content Placeholder 2"/>
          <p:cNvSpPr>
            <a:spLocks noGrp="1"/>
          </p:cNvSpPr>
          <p:nvPr>
            <p:ph idx="1"/>
          </p:nvPr>
        </p:nvSpPr>
        <p:spPr>
          <a:xfrm>
            <a:off x="655320" y="1524824"/>
            <a:ext cx="11129010" cy="5058855"/>
          </a:xfrm>
        </p:spPr>
        <p:txBody>
          <a:bodyPr>
            <a:normAutofit/>
          </a:bodyPr>
          <a:lstStyle/>
          <a:p>
            <a:pPr marL="0" indent="0">
              <a:buNone/>
            </a:pPr>
            <a:r>
              <a:rPr lang="en-US" b="1" dirty="0" smtClean="0">
                <a:solidFill>
                  <a:srgbClr val="002060"/>
                </a:solidFill>
              </a:rPr>
              <a:t>WHO IS ‘HEAD OF THE HOUSEHOLD’?</a:t>
            </a:r>
            <a:endParaRPr lang="en-US" dirty="0"/>
          </a:p>
          <a:p>
            <a:pPr lvl="1"/>
            <a:r>
              <a:rPr lang="en-US" dirty="0"/>
              <a:t>Person who is acknowledged as such by members of the household.</a:t>
            </a:r>
          </a:p>
          <a:p>
            <a:pPr lvl="1"/>
            <a:r>
              <a:rPr lang="en-US" dirty="0"/>
              <a:t>The head is usually responsible for the upkeep and maintenance of the household.</a:t>
            </a:r>
          </a:p>
          <a:p>
            <a:pPr lvl="1"/>
            <a:r>
              <a:rPr lang="en-IN" dirty="0" smtClean="0"/>
              <a:t>In such a person vests the chief responsibility of managing affairs of the household as also the decision making on behalf of the household.</a:t>
            </a:r>
          </a:p>
          <a:p>
            <a:endParaRPr lang="en-IN" b="1" dirty="0" smtClean="0"/>
          </a:p>
          <a:p>
            <a:r>
              <a:rPr lang="en-IN" b="1" dirty="0" smtClean="0"/>
              <a:t>What if </a:t>
            </a:r>
            <a:r>
              <a:rPr lang="en-IN" b="1" dirty="0"/>
              <a:t>the head of household is not present </a:t>
            </a:r>
            <a:r>
              <a:rPr lang="en-IN" b="1" dirty="0" smtClean="0"/>
              <a:t>at the time of visit?</a:t>
            </a:r>
            <a:endParaRPr lang="en-IN" b="1" dirty="0"/>
          </a:p>
          <a:p>
            <a:pPr lvl="1"/>
            <a:r>
              <a:rPr lang="en-US" dirty="0" smtClean="0">
                <a:latin typeface="Calibri" panose="020F0502020204030204" pitchFamily="34" charset="0"/>
                <a:cs typeface="Calibri" panose="020F0502020204030204" pitchFamily="34" charset="0"/>
              </a:rPr>
              <a:t>Any responsible ‘adult’ </a:t>
            </a:r>
            <a:r>
              <a:rPr lang="en-US" dirty="0">
                <a:latin typeface="Calibri" panose="020F0502020204030204" pitchFamily="34" charset="0"/>
                <a:cs typeface="Calibri" panose="020F0502020204030204" pitchFamily="34" charset="0"/>
              </a:rPr>
              <a:t>member of the </a:t>
            </a:r>
            <a:r>
              <a:rPr lang="en-US" dirty="0" smtClean="0">
                <a:latin typeface="Calibri" panose="020F0502020204030204" pitchFamily="34" charset="0"/>
                <a:cs typeface="Calibri" panose="020F0502020204030204" pitchFamily="34" charset="0"/>
              </a:rPr>
              <a:t>house can </a:t>
            </a:r>
            <a:r>
              <a:rPr lang="en-US" dirty="0">
                <a:latin typeface="Calibri" panose="020F0502020204030204" pitchFamily="34" charset="0"/>
                <a:cs typeface="Calibri" panose="020F0502020204030204" pitchFamily="34" charset="0"/>
              </a:rPr>
              <a:t>be recorded as </a:t>
            </a:r>
            <a:r>
              <a:rPr lang="en-US" dirty="0" smtClean="0">
                <a:latin typeface="Calibri" panose="020F0502020204030204" pitchFamily="34" charset="0"/>
                <a:cs typeface="Calibri" panose="020F0502020204030204" pitchFamily="34" charset="0"/>
              </a:rPr>
              <a:t>head if s/he is willing to provide consent on behalf of the household.</a:t>
            </a:r>
            <a:endParaRPr lang="en-IN" dirty="0"/>
          </a:p>
          <a:p>
            <a:pPr lvl="1"/>
            <a:r>
              <a:rPr lang="en-IN" dirty="0"/>
              <a:t>If more than one ‘adult’ </a:t>
            </a:r>
            <a:r>
              <a:rPr lang="en-IN" dirty="0" smtClean="0"/>
              <a:t>member available, </a:t>
            </a:r>
            <a:r>
              <a:rPr lang="en-IN" sz="2400" dirty="0" smtClean="0"/>
              <a:t>talk to the member </a:t>
            </a:r>
            <a:r>
              <a:rPr lang="en-IN" sz="2400" dirty="0"/>
              <a:t>who is most </a:t>
            </a:r>
            <a:r>
              <a:rPr lang="en-IN" sz="2400" dirty="0" smtClean="0"/>
              <a:t>knowledgeable about </a:t>
            </a:r>
            <a:r>
              <a:rPr lang="en-IN" sz="2400" dirty="0"/>
              <a:t>the </a:t>
            </a:r>
            <a:r>
              <a:rPr lang="en-IN" sz="2400" dirty="0" smtClean="0"/>
              <a:t>members </a:t>
            </a:r>
            <a:r>
              <a:rPr lang="en-IN" sz="2400" dirty="0"/>
              <a:t>of the </a:t>
            </a:r>
            <a:r>
              <a:rPr lang="en-IN" sz="2400" dirty="0" smtClean="0"/>
              <a:t>household.</a:t>
            </a:r>
            <a:endParaRPr lang="en-IN" sz="2400" dirty="0"/>
          </a:p>
        </p:txBody>
      </p:sp>
      <p:sp>
        <p:nvSpPr>
          <p:cNvPr id="4" name="Date Placeholder 3"/>
          <p:cNvSpPr>
            <a:spLocks noGrp="1"/>
          </p:cNvSpPr>
          <p:nvPr>
            <p:ph type="dt" sz="half" idx="10"/>
          </p:nvPr>
        </p:nvSpPr>
        <p:spPr/>
        <p:txBody>
          <a:bodyPr/>
          <a:lstStyle/>
          <a:p>
            <a:fld id="{003B7071-A7D8-4D99-B4F9-EF549053E347}" type="datetime1">
              <a:rPr lang="en-US" smtClean="0">
                <a:solidFill>
                  <a:prstClr val="white">
                    <a:lumMod val="85000"/>
                  </a:prstClr>
                </a:solidFill>
              </a:rPr>
              <a:t>10-Jan-18</a:t>
            </a:fld>
            <a:endParaRPr lang="en-US" dirty="0">
              <a:solidFill>
                <a:prstClr val="white">
                  <a:lumMod val="85000"/>
                </a:prstClr>
              </a:solidFill>
            </a:endParaRPr>
          </a:p>
        </p:txBody>
      </p:sp>
      <p:sp>
        <p:nvSpPr>
          <p:cNvPr id="5" name="Footer Placeholder 4"/>
          <p:cNvSpPr>
            <a:spLocks noGrp="1"/>
          </p:cNvSpPr>
          <p:nvPr>
            <p:ph type="ftr" sz="quarter" idx="11"/>
          </p:nvPr>
        </p:nvSpPr>
        <p:spPr/>
        <p:txBody>
          <a:bodyPr/>
          <a:lstStyle/>
          <a:p>
            <a:r>
              <a:rPr lang="en-US" smtClean="0">
                <a:solidFill>
                  <a:prstClr val="white">
                    <a:lumMod val="85000"/>
                  </a:prstClr>
                </a:solidFill>
              </a:rPr>
              <a:t>NATIONAL SURVEY ON SUBSTANCE USE IN INDIA</a:t>
            </a:r>
            <a:endParaRPr lang="en-US" dirty="0">
              <a:solidFill>
                <a:prstClr val="white">
                  <a:lumMod val="85000"/>
                </a:prstClr>
              </a:solidFill>
            </a:endParaRPr>
          </a:p>
        </p:txBody>
      </p:sp>
      <p:sp>
        <p:nvSpPr>
          <p:cNvPr id="6" name="Slide Number Placeholder 5"/>
          <p:cNvSpPr>
            <a:spLocks noGrp="1"/>
          </p:cNvSpPr>
          <p:nvPr>
            <p:ph type="sldNum" sz="quarter" idx="12"/>
          </p:nvPr>
        </p:nvSpPr>
        <p:spPr/>
        <p:txBody>
          <a:bodyPr/>
          <a:lstStyle/>
          <a:p>
            <a:r>
              <a:rPr lang="en-US" smtClean="0">
                <a:solidFill>
                  <a:prstClr val="white">
                    <a:lumMod val="85000"/>
                  </a:prstClr>
                </a:solidFill>
              </a:rPr>
              <a:t>NDDTC, AIIMS, NEW DELHI</a:t>
            </a:r>
            <a:endParaRPr lang="en-US" dirty="0">
              <a:solidFill>
                <a:prstClr val="white">
                  <a:lumMod val="85000"/>
                </a:prstClr>
              </a:solidFill>
            </a:endParaRPr>
          </a:p>
        </p:txBody>
      </p:sp>
    </p:spTree>
    <p:extLst>
      <p:ext uri="{BB962C8B-B14F-4D97-AF65-F5344CB8AC3E}">
        <p14:creationId xmlns:p14="http://schemas.microsoft.com/office/powerpoint/2010/main" val="2090760143"/>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Data Collection from a Household</a:t>
            </a:r>
          </a:p>
        </p:txBody>
      </p:sp>
      <p:sp>
        <p:nvSpPr>
          <p:cNvPr id="3" name="Content Placeholder 2"/>
          <p:cNvSpPr>
            <a:spLocks noGrp="1"/>
          </p:cNvSpPr>
          <p:nvPr>
            <p:ph idx="1"/>
          </p:nvPr>
        </p:nvSpPr>
        <p:spPr>
          <a:xfrm>
            <a:off x="651510" y="1467674"/>
            <a:ext cx="10938510" cy="5013135"/>
          </a:xfrm>
        </p:spPr>
        <p:txBody>
          <a:bodyPr>
            <a:normAutofit/>
          </a:bodyPr>
          <a:lstStyle/>
          <a:p>
            <a:pPr>
              <a:lnSpc>
                <a:spcPct val="100000"/>
              </a:lnSpc>
            </a:pPr>
            <a:r>
              <a:rPr lang="en-US" b="1" dirty="0">
                <a:solidFill>
                  <a:srgbClr val="002060"/>
                </a:solidFill>
              </a:rPr>
              <a:t>STEP </a:t>
            </a:r>
            <a:r>
              <a:rPr lang="en-US" b="1" dirty="0" smtClean="0">
                <a:solidFill>
                  <a:srgbClr val="002060"/>
                </a:solidFill>
              </a:rPr>
              <a:t>4: CONSENT OF HEAD OF THE HOUSEHOLD</a:t>
            </a:r>
          </a:p>
          <a:p>
            <a:pPr lvl="1">
              <a:lnSpc>
                <a:spcPct val="100000"/>
              </a:lnSpc>
            </a:pPr>
            <a:r>
              <a:rPr lang="en-US" dirty="0" smtClean="0"/>
              <a:t>Once the team have identified / designated a member as head of the household, they should approach that member for interview</a:t>
            </a:r>
          </a:p>
          <a:p>
            <a:pPr lvl="1">
              <a:lnSpc>
                <a:spcPct val="100000"/>
              </a:lnSpc>
            </a:pPr>
            <a:r>
              <a:rPr lang="en-US" dirty="0" smtClean="0"/>
              <a:t>The first task is to obtain consent for including the household in the survey</a:t>
            </a:r>
          </a:p>
          <a:p>
            <a:pPr lvl="1">
              <a:lnSpc>
                <a:spcPct val="100000"/>
              </a:lnSpc>
            </a:pPr>
            <a:r>
              <a:rPr lang="en-US" dirty="0" smtClean="0"/>
              <a:t>The Head of the household should be informed about the scope and objectives of the survey and requested to sign the consent form.</a:t>
            </a:r>
          </a:p>
          <a:p>
            <a:pPr lvl="1">
              <a:lnSpc>
                <a:spcPct val="100000"/>
              </a:lnSpc>
            </a:pPr>
            <a:r>
              <a:rPr lang="en-US" dirty="0" smtClean="0"/>
              <a:t>This consent is meant to seek permission to enter the house and include members of the household in the survey </a:t>
            </a:r>
            <a:r>
              <a:rPr lang="en-US" dirty="0" smtClean="0">
                <a:sym typeface="Wingdings" panose="05000000000000000000" pitchFamily="2" charset="2"/>
              </a:rPr>
              <a:t> the consent of each individual member (including head) has to be taken separately before interview</a:t>
            </a:r>
            <a:endParaRPr lang="en-US" dirty="0" smtClean="0"/>
          </a:p>
          <a:p>
            <a:pPr lvl="1">
              <a:lnSpc>
                <a:spcPct val="100000"/>
              </a:lnSpc>
            </a:pPr>
            <a:r>
              <a:rPr lang="en-US" dirty="0" smtClean="0"/>
              <a:t>The consent should be voluntary and the respondent should be given ample time to ask questions / consult with other members of the house before agreeing.</a:t>
            </a:r>
          </a:p>
        </p:txBody>
      </p:sp>
      <p:sp>
        <p:nvSpPr>
          <p:cNvPr id="4" name="Date Placeholder 3"/>
          <p:cNvSpPr>
            <a:spLocks noGrp="1"/>
          </p:cNvSpPr>
          <p:nvPr>
            <p:ph type="dt" sz="half" idx="10"/>
          </p:nvPr>
        </p:nvSpPr>
        <p:spPr/>
        <p:txBody>
          <a:bodyPr/>
          <a:lstStyle/>
          <a:p>
            <a:fld id="{003B7071-A7D8-4D99-B4F9-EF549053E347}" type="datetime1">
              <a:rPr lang="en-US" smtClean="0">
                <a:solidFill>
                  <a:prstClr val="white">
                    <a:lumMod val="85000"/>
                  </a:prstClr>
                </a:solidFill>
              </a:rPr>
              <a:t>10-Jan-18</a:t>
            </a:fld>
            <a:endParaRPr lang="en-US" dirty="0">
              <a:solidFill>
                <a:prstClr val="white">
                  <a:lumMod val="85000"/>
                </a:prstClr>
              </a:solidFill>
            </a:endParaRPr>
          </a:p>
        </p:txBody>
      </p:sp>
      <p:sp>
        <p:nvSpPr>
          <p:cNvPr id="5" name="Footer Placeholder 4"/>
          <p:cNvSpPr>
            <a:spLocks noGrp="1"/>
          </p:cNvSpPr>
          <p:nvPr>
            <p:ph type="ftr" sz="quarter" idx="11"/>
          </p:nvPr>
        </p:nvSpPr>
        <p:spPr/>
        <p:txBody>
          <a:bodyPr/>
          <a:lstStyle/>
          <a:p>
            <a:r>
              <a:rPr lang="en-US" smtClean="0">
                <a:solidFill>
                  <a:prstClr val="white">
                    <a:lumMod val="85000"/>
                  </a:prstClr>
                </a:solidFill>
              </a:rPr>
              <a:t>NATIONAL SURVEY ON SUBSTANCE USE IN INDIA</a:t>
            </a:r>
            <a:endParaRPr lang="en-US" dirty="0">
              <a:solidFill>
                <a:prstClr val="white">
                  <a:lumMod val="85000"/>
                </a:prstClr>
              </a:solidFill>
            </a:endParaRPr>
          </a:p>
        </p:txBody>
      </p:sp>
      <p:sp>
        <p:nvSpPr>
          <p:cNvPr id="6" name="Slide Number Placeholder 5"/>
          <p:cNvSpPr>
            <a:spLocks noGrp="1"/>
          </p:cNvSpPr>
          <p:nvPr>
            <p:ph type="sldNum" sz="quarter" idx="12"/>
          </p:nvPr>
        </p:nvSpPr>
        <p:spPr/>
        <p:txBody>
          <a:bodyPr/>
          <a:lstStyle/>
          <a:p>
            <a:r>
              <a:rPr lang="en-US" smtClean="0">
                <a:solidFill>
                  <a:prstClr val="white">
                    <a:lumMod val="85000"/>
                  </a:prstClr>
                </a:solidFill>
              </a:rPr>
              <a:t>NDDTC, AIIMS, NEW DELHI</a:t>
            </a:r>
            <a:endParaRPr lang="en-US" dirty="0">
              <a:solidFill>
                <a:prstClr val="white">
                  <a:lumMod val="85000"/>
                </a:prstClr>
              </a:solidFill>
            </a:endParaRPr>
          </a:p>
        </p:txBody>
      </p:sp>
    </p:spTree>
    <p:extLst>
      <p:ext uri="{BB962C8B-B14F-4D97-AF65-F5344CB8AC3E}">
        <p14:creationId xmlns:p14="http://schemas.microsoft.com/office/powerpoint/2010/main" val="2925873553"/>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Data Collection from a Household</a:t>
            </a:r>
          </a:p>
        </p:txBody>
      </p:sp>
      <p:sp>
        <p:nvSpPr>
          <p:cNvPr id="3" name="Content Placeholder 2"/>
          <p:cNvSpPr>
            <a:spLocks noGrp="1"/>
          </p:cNvSpPr>
          <p:nvPr>
            <p:ph idx="1"/>
          </p:nvPr>
        </p:nvSpPr>
        <p:spPr>
          <a:xfrm>
            <a:off x="708660" y="1479104"/>
            <a:ext cx="10961370" cy="5058856"/>
          </a:xfrm>
        </p:spPr>
        <p:txBody>
          <a:bodyPr>
            <a:normAutofit/>
          </a:bodyPr>
          <a:lstStyle/>
          <a:p>
            <a:pPr>
              <a:lnSpc>
                <a:spcPct val="100000"/>
              </a:lnSpc>
            </a:pPr>
            <a:r>
              <a:rPr lang="en-US" b="1" dirty="0">
                <a:solidFill>
                  <a:srgbClr val="002060"/>
                </a:solidFill>
              </a:rPr>
              <a:t>STEP 5</a:t>
            </a:r>
            <a:r>
              <a:rPr lang="en-US" b="1" dirty="0" smtClean="0">
                <a:solidFill>
                  <a:srgbClr val="002060"/>
                </a:solidFill>
              </a:rPr>
              <a:t>: CONDUCT HEAD OF HOUSEHOLD </a:t>
            </a:r>
            <a:r>
              <a:rPr lang="en-US" b="1" dirty="0">
                <a:solidFill>
                  <a:srgbClr val="002060"/>
                </a:solidFill>
              </a:rPr>
              <a:t>INTERVIEW </a:t>
            </a:r>
            <a:r>
              <a:rPr lang="en-US" b="1" dirty="0" smtClean="0">
                <a:solidFill>
                  <a:srgbClr val="002060"/>
                </a:solidFill>
              </a:rPr>
              <a:t>(Questionnaire A)</a:t>
            </a:r>
          </a:p>
          <a:p>
            <a:pPr lvl="1">
              <a:lnSpc>
                <a:spcPct val="100000"/>
              </a:lnSpc>
            </a:pPr>
            <a:r>
              <a:rPr lang="en-US" dirty="0" smtClean="0"/>
              <a:t>After obtaining consent, team should interview the head using Questionnaire A.</a:t>
            </a:r>
          </a:p>
          <a:p>
            <a:pPr lvl="1">
              <a:lnSpc>
                <a:spcPct val="100000"/>
              </a:lnSpc>
            </a:pPr>
            <a:r>
              <a:rPr lang="en-US" dirty="0" smtClean="0"/>
              <a:t>Please note that </a:t>
            </a:r>
            <a:r>
              <a:rPr lang="en-US" dirty="0"/>
              <a:t>Questionnaire </a:t>
            </a:r>
            <a:r>
              <a:rPr lang="en-US" dirty="0" smtClean="0"/>
              <a:t>A has only 4 fairly straightforward items </a:t>
            </a:r>
            <a:r>
              <a:rPr lang="en-US" dirty="0" smtClean="0">
                <a:sym typeface="Wingdings" panose="05000000000000000000" pitchFamily="2" charset="2"/>
              </a:rPr>
              <a:t> spend 5-10 minutes with the Head to establish better rapport and develop good understanding of the composition of the household.</a:t>
            </a:r>
          </a:p>
          <a:p>
            <a:pPr lvl="1">
              <a:lnSpc>
                <a:spcPct val="100000"/>
              </a:lnSpc>
            </a:pPr>
            <a:r>
              <a:rPr lang="en-US" dirty="0" smtClean="0"/>
              <a:t>Questionnaire A ends with listing of members of the household</a:t>
            </a:r>
          </a:p>
          <a:p>
            <a:pPr lvl="2">
              <a:lnSpc>
                <a:spcPct val="100000"/>
              </a:lnSpc>
            </a:pPr>
            <a:r>
              <a:rPr lang="en-US" dirty="0" smtClean="0"/>
              <a:t>Ask the Head to provide details of all members of the household </a:t>
            </a:r>
          </a:p>
          <a:p>
            <a:pPr lvl="2">
              <a:lnSpc>
                <a:spcPct val="100000"/>
              </a:lnSpc>
            </a:pPr>
            <a:r>
              <a:rPr lang="en-US" dirty="0" smtClean="0"/>
              <a:t>Teams should specifically enquire about any non-related person who may not have been listed by the Head (e.g. relatives, maids, etc.)</a:t>
            </a:r>
          </a:p>
          <a:p>
            <a:pPr lvl="2">
              <a:lnSpc>
                <a:spcPct val="100000"/>
              </a:lnSpc>
            </a:pPr>
            <a:r>
              <a:rPr lang="en-US" b="1" dirty="0" smtClean="0"/>
              <a:t>When listing, include all members and not just those considered eligible for the survey </a:t>
            </a:r>
            <a:r>
              <a:rPr lang="en-US" b="1" dirty="0" smtClean="0">
                <a:sym typeface="Wingdings" panose="05000000000000000000" pitchFamily="2" charset="2"/>
              </a:rPr>
              <a:t> that part will come later</a:t>
            </a:r>
            <a:r>
              <a:rPr lang="en-US" b="1" dirty="0" smtClean="0"/>
              <a:t>.</a:t>
            </a:r>
          </a:p>
          <a:p>
            <a:pPr lvl="2">
              <a:lnSpc>
                <a:spcPct val="100000"/>
              </a:lnSpc>
            </a:pPr>
            <a:r>
              <a:rPr lang="en-US" dirty="0" smtClean="0"/>
              <a:t>Head of the Household should also be the first person listed.</a:t>
            </a:r>
            <a:endParaRPr lang="en-US" dirty="0"/>
          </a:p>
        </p:txBody>
      </p:sp>
      <p:sp>
        <p:nvSpPr>
          <p:cNvPr id="4" name="Date Placeholder 3"/>
          <p:cNvSpPr>
            <a:spLocks noGrp="1"/>
          </p:cNvSpPr>
          <p:nvPr>
            <p:ph type="dt" sz="half" idx="10"/>
          </p:nvPr>
        </p:nvSpPr>
        <p:spPr/>
        <p:txBody>
          <a:bodyPr/>
          <a:lstStyle/>
          <a:p>
            <a:fld id="{003B7071-A7D8-4D99-B4F9-EF549053E347}" type="datetime1">
              <a:rPr lang="en-US" smtClean="0">
                <a:solidFill>
                  <a:prstClr val="white">
                    <a:lumMod val="85000"/>
                  </a:prstClr>
                </a:solidFill>
              </a:rPr>
              <a:t>10-Jan-18</a:t>
            </a:fld>
            <a:endParaRPr lang="en-US" dirty="0">
              <a:solidFill>
                <a:prstClr val="white">
                  <a:lumMod val="85000"/>
                </a:prstClr>
              </a:solidFill>
            </a:endParaRPr>
          </a:p>
        </p:txBody>
      </p:sp>
      <p:sp>
        <p:nvSpPr>
          <p:cNvPr id="5" name="Footer Placeholder 4"/>
          <p:cNvSpPr>
            <a:spLocks noGrp="1"/>
          </p:cNvSpPr>
          <p:nvPr>
            <p:ph type="ftr" sz="quarter" idx="11"/>
          </p:nvPr>
        </p:nvSpPr>
        <p:spPr/>
        <p:txBody>
          <a:bodyPr/>
          <a:lstStyle/>
          <a:p>
            <a:r>
              <a:rPr lang="en-US" smtClean="0">
                <a:solidFill>
                  <a:prstClr val="white">
                    <a:lumMod val="85000"/>
                  </a:prstClr>
                </a:solidFill>
              </a:rPr>
              <a:t>NATIONAL SURVEY ON SUBSTANCE USE IN INDIA</a:t>
            </a:r>
            <a:endParaRPr lang="en-US" dirty="0">
              <a:solidFill>
                <a:prstClr val="white">
                  <a:lumMod val="85000"/>
                </a:prstClr>
              </a:solidFill>
            </a:endParaRPr>
          </a:p>
        </p:txBody>
      </p:sp>
      <p:sp>
        <p:nvSpPr>
          <p:cNvPr id="6" name="Slide Number Placeholder 5"/>
          <p:cNvSpPr>
            <a:spLocks noGrp="1"/>
          </p:cNvSpPr>
          <p:nvPr>
            <p:ph type="sldNum" sz="quarter" idx="12"/>
          </p:nvPr>
        </p:nvSpPr>
        <p:spPr/>
        <p:txBody>
          <a:bodyPr/>
          <a:lstStyle/>
          <a:p>
            <a:r>
              <a:rPr lang="en-US" smtClean="0">
                <a:solidFill>
                  <a:prstClr val="white">
                    <a:lumMod val="85000"/>
                  </a:prstClr>
                </a:solidFill>
              </a:rPr>
              <a:t>NDDTC, AIIMS, NEW DELHI</a:t>
            </a:r>
            <a:endParaRPr lang="en-US" dirty="0">
              <a:solidFill>
                <a:prstClr val="white">
                  <a:lumMod val="85000"/>
                </a:prstClr>
              </a:solidFill>
            </a:endParaRPr>
          </a:p>
        </p:txBody>
      </p:sp>
    </p:spTree>
    <p:extLst>
      <p:ext uri="{BB962C8B-B14F-4D97-AF65-F5344CB8AC3E}">
        <p14:creationId xmlns:p14="http://schemas.microsoft.com/office/powerpoint/2010/main" val="2358802567"/>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Data Collection from a Household</a:t>
            </a:r>
          </a:p>
        </p:txBody>
      </p:sp>
      <p:sp>
        <p:nvSpPr>
          <p:cNvPr id="3" name="Content Placeholder 2"/>
          <p:cNvSpPr>
            <a:spLocks noGrp="1"/>
          </p:cNvSpPr>
          <p:nvPr>
            <p:ph idx="1"/>
          </p:nvPr>
        </p:nvSpPr>
        <p:spPr>
          <a:xfrm>
            <a:off x="838200" y="1536254"/>
            <a:ext cx="10728960" cy="5184586"/>
          </a:xfrm>
        </p:spPr>
        <p:txBody>
          <a:bodyPr>
            <a:normAutofit/>
          </a:bodyPr>
          <a:lstStyle/>
          <a:p>
            <a:pPr marL="0" indent="0">
              <a:lnSpc>
                <a:spcPct val="100000"/>
              </a:lnSpc>
              <a:buNone/>
            </a:pPr>
            <a:r>
              <a:rPr lang="en-US" b="1" dirty="0">
                <a:solidFill>
                  <a:srgbClr val="002060"/>
                </a:solidFill>
              </a:rPr>
              <a:t>STEP 5: CONDUCT HEAD OF HOUSEHOLD INTERVIEW (Questionnaire A)</a:t>
            </a:r>
          </a:p>
          <a:p>
            <a:pPr lvl="1">
              <a:lnSpc>
                <a:spcPct val="100000"/>
              </a:lnSpc>
            </a:pPr>
            <a:r>
              <a:rPr lang="en-US" dirty="0" smtClean="0"/>
              <a:t>For each member of the household, record the following:</a:t>
            </a:r>
          </a:p>
          <a:p>
            <a:pPr lvl="2">
              <a:lnSpc>
                <a:spcPct val="100000"/>
              </a:lnSpc>
            </a:pPr>
            <a:r>
              <a:rPr lang="en-US" dirty="0" smtClean="0"/>
              <a:t>Initials (first alphabets of the complete name in CAPITAL, without space)</a:t>
            </a:r>
          </a:p>
          <a:p>
            <a:pPr lvl="2">
              <a:lnSpc>
                <a:spcPct val="100000"/>
              </a:lnSpc>
            </a:pPr>
            <a:r>
              <a:rPr lang="en-US" dirty="0" smtClean="0"/>
              <a:t>Age of the member (in completed years), approximate age is acceptable</a:t>
            </a:r>
          </a:p>
          <a:p>
            <a:pPr lvl="2">
              <a:lnSpc>
                <a:spcPct val="100000"/>
              </a:lnSpc>
            </a:pPr>
            <a:r>
              <a:rPr lang="en-US" dirty="0" smtClean="0"/>
              <a:t>Gender of the family member</a:t>
            </a:r>
          </a:p>
          <a:p>
            <a:pPr lvl="2">
              <a:lnSpc>
                <a:spcPct val="100000"/>
              </a:lnSpc>
            </a:pPr>
            <a:r>
              <a:rPr lang="en-US" dirty="0" smtClean="0"/>
              <a:t>Relationship with Head of Household – If a member has been designated </a:t>
            </a:r>
            <a:r>
              <a:rPr lang="en-US" dirty="0"/>
              <a:t>as head </a:t>
            </a:r>
            <a:r>
              <a:rPr lang="en-US" dirty="0" smtClean="0"/>
              <a:t>by the team for </a:t>
            </a:r>
            <a:r>
              <a:rPr lang="en-US" dirty="0"/>
              <a:t>the </a:t>
            </a:r>
            <a:r>
              <a:rPr lang="en-US" dirty="0" smtClean="0"/>
              <a:t>survey, relationship is </a:t>
            </a:r>
            <a:r>
              <a:rPr lang="en-US" dirty="0"/>
              <a:t>to be recorded with </a:t>
            </a:r>
            <a:r>
              <a:rPr lang="en-US" dirty="0" smtClean="0"/>
              <a:t>that person and not with the actual head</a:t>
            </a:r>
          </a:p>
          <a:p>
            <a:pPr lvl="2">
              <a:lnSpc>
                <a:spcPct val="100000"/>
              </a:lnSpc>
            </a:pPr>
            <a:r>
              <a:rPr lang="en-US" dirty="0" smtClean="0"/>
              <a:t>Best time for meeting and interviewing this person (as per convenience of the person and not of the team)</a:t>
            </a:r>
          </a:p>
          <a:p>
            <a:pPr lvl="1">
              <a:lnSpc>
                <a:spcPct val="100000"/>
              </a:lnSpc>
            </a:pPr>
            <a:r>
              <a:rPr lang="en-US" dirty="0" smtClean="0"/>
              <a:t>If listing on tablet, survey IDs for each member will be automatically generated.</a:t>
            </a:r>
            <a:endParaRPr lang="en-US" dirty="0"/>
          </a:p>
        </p:txBody>
      </p:sp>
      <p:sp>
        <p:nvSpPr>
          <p:cNvPr id="4" name="Date Placeholder 3"/>
          <p:cNvSpPr>
            <a:spLocks noGrp="1"/>
          </p:cNvSpPr>
          <p:nvPr>
            <p:ph type="dt" sz="half" idx="10"/>
          </p:nvPr>
        </p:nvSpPr>
        <p:spPr/>
        <p:txBody>
          <a:bodyPr/>
          <a:lstStyle/>
          <a:p>
            <a:fld id="{003B7071-A7D8-4D99-B4F9-EF549053E347}" type="datetime1">
              <a:rPr lang="en-US" smtClean="0">
                <a:solidFill>
                  <a:prstClr val="white">
                    <a:lumMod val="85000"/>
                  </a:prstClr>
                </a:solidFill>
              </a:rPr>
              <a:t>10-Jan-18</a:t>
            </a:fld>
            <a:endParaRPr lang="en-US" dirty="0">
              <a:solidFill>
                <a:prstClr val="white">
                  <a:lumMod val="85000"/>
                </a:prstClr>
              </a:solidFill>
            </a:endParaRPr>
          </a:p>
        </p:txBody>
      </p:sp>
      <p:sp>
        <p:nvSpPr>
          <p:cNvPr id="5" name="Footer Placeholder 4"/>
          <p:cNvSpPr>
            <a:spLocks noGrp="1"/>
          </p:cNvSpPr>
          <p:nvPr>
            <p:ph type="ftr" sz="quarter" idx="11"/>
          </p:nvPr>
        </p:nvSpPr>
        <p:spPr/>
        <p:txBody>
          <a:bodyPr/>
          <a:lstStyle/>
          <a:p>
            <a:r>
              <a:rPr lang="en-US" smtClean="0">
                <a:solidFill>
                  <a:prstClr val="white">
                    <a:lumMod val="85000"/>
                  </a:prstClr>
                </a:solidFill>
              </a:rPr>
              <a:t>NATIONAL SURVEY ON SUBSTANCE USE IN INDIA</a:t>
            </a:r>
            <a:endParaRPr lang="en-US" dirty="0">
              <a:solidFill>
                <a:prstClr val="white">
                  <a:lumMod val="85000"/>
                </a:prstClr>
              </a:solidFill>
            </a:endParaRPr>
          </a:p>
        </p:txBody>
      </p:sp>
      <p:sp>
        <p:nvSpPr>
          <p:cNvPr id="6" name="Slide Number Placeholder 5"/>
          <p:cNvSpPr>
            <a:spLocks noGrp="1"/>
          </p:cNvSpPr>
          <p:nvPr>
            <p:ph type="sldNum" sz="quarter" idx="12"/>
          </p:nvPr>
        </p:nvSpPr>
        <p:spPr/>
        <p:txBody>
          <a:bodyPr/>
          <a:lstStyle/>
          <a:p>
            <a:r>
              <a:rPr lang="en-US" smtClean="0">
                <a:solidFill>
                  <a:prstClr val="white">
                    <a:lumMod val="85000"/>
                  </a:prstClr>
                </a:solidFill>
              </a:rPr>
              <a:t>NDDTC, AIIMS, NEW DELHI</a:t>
            </a:r>
            <a:endParaRPr lang="en-US" dirty="0">
              <a:solidFill>
                <a:prstClr val="white">
                  <a:lumMod val="85000"/>
                </a:prstClr>
              </a:solidFill>
            </a:endParaRPr>
          </a:p>
        </p:txBody>
      </p:sp>
      <p:sp>
        <p:nvSpPr>
          <p:cNvPr id="7" name="Rounded Rectangle 6"/>
          <p:cNvSpPr/>
          <p:nvPr/>
        </p:nvSpPr>
        <p:spPr>
          <a:xfrm>
            <a:off x="2362200" y="2908220"/>
            <a:ext cx="7680960" cy="2034540"/>
          </a:xfrm>
          <a:prstGeom prst="round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lang="en-US" sz="3200" b="1" dirty="0" smtClean="0"/>
              <a:t>But, who should be considered as member of the household?</a:t>
            </a:r>
            <a:endParaRPr lang="en-US" sz="3200" b="1" dirty="0"/>
          </a:p>
        </p:txBody>
      </p:sp>
    </p:spTree>
    <p:extLst>
      <p:ext uri="{BB962C8B-B14F-4D97-AF65-F5344CB8AC3E}">
        <p14:creationId xmlns:p14="http://schemas.microsoft.com/office/powerpoint/2010/main" val="26094223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Data Collection from a Household</a:t>
            </a:r>
          </a:p>
        </p:txBody>
      </p:sp>
      <p:sp>
        <p:nvSpPr>
          <p:cNvPr id="3" name="Content Placeholder 2"/>
          <p:cNvSpPr>
            <a:spLocks noGrp="1"/>
          </p:cNvSpPr>
          <p:nvPr>
            <p:ph idx="1"/>
          </p:nvPr>
        </p:nvSpPr>
        <p:spPr>
          <a:xfrm>
            <a:off x="712470" y="1593405"/>
            <a:ext cx="11014710" cy="4681666"/>
          </a:xfrm>
        </p:spPr>
        <p:txBody>
          <a:bodyPr>
            <a:noAutofit/>
          </a:bodyPr>
          <a:lstStyle/>
          <a:p>
            <a:pPr marL="0" indent="0">
              <a:lnSpc>
                <a:spcPct val="100000"/>
              </a:lnSpc>
              <a:buNone/>
            </a:pPr>
            <a:r>
              <a:rPr lang="en-US" b="1" dirty="0" smtClean="0">
                <a:solidFill>
                  <a:srgbClr val="002060"/>
                </a:solidFill>
              </a:rPr>
              <a:t>WHO IS A HOUSEHOLD MEMBER?</a:t>
            </a:r>
          </a:p>
          <a:p>
            <a:pPr>
              <a:lnSpc>
                <a:spcPct val="100000"/>
              </a:lnSpc>
            </a:pPr>
            <a:r>
              <a:rPr lang="en-US" sz="2400" dirty="0" smtClean="0"/>
              <a:t>Two essential conditions to consider an individual as member of the household:</a:t>
            </a:r>
          </a:p>
          <a:p>
            <a:pPr marL="914400" lvl="1" indent="-457200">
              <a:lnSpc>
                <a:spcPct val="100000"/>
              </a:lnSpc>
              <a:buFont typeface="+mj-lt"/>
              <a:buAutoNum type="arabicPeriod"/>
            </a:pPr>
            <a:r>
              <a:rPr lang="en-IN" b="1" dirty="0" smtClean="0"/>
              <a:t>Person </a:t>
            </a:r>
            <a:r>
              <a:rPr lang="en-IN" b="1" dirty="0"/>
              <a:t>who </a:t>
            </a:r>
            <a:r>
              <a:rPr lang="en-IN" b="1" dirty="0" smtClean="0"/>
              <a:t>ordinarily resides in </a:t>
            </a:r>
            <a:r>
              <a:rPr lang="en-IN" b="1" dirty="0"/>
              <a:t>that </a:t>
            </a:r>
            <a:r>
              <a:rPr lang="en-IN" b="1" dirty="0" smtClean="0"/>
              <a:t>house</a:t>
            </a:r>
          </a:p>
          <a:p>
            <a:pPr lvl="2">
              <a:lnSpc>
                <a:spcPct val="100000"/>
              </a:lnSpc>
            </a:pPr>
            <a:r>
              <a:rPr lang="en-IN" i="1" dirty="0" smtClean="0"/>
              <a:t>Household member in not the same as family member.</a:t>
            </a:r>
          </a:p>
          <a:p>
            <a:pPr lvl="2">
              <a:lnSpc>
                <a:spcPct val="100000"/>
              </a:lnSpc>
            </a:pPr>
            <a:r>
              <a:rPr lang="en-IN" dirty="0" smtClean="0"/>
              <a:t>Household </a:t>
            </a:r>
            <a:r>
              <a:rPr lang="en-IN" dirty="0"/>
              <a:t>members may or may not be related by blood or marriage. For e.g. maids / domestic helps may also be considered part of the household if they normally reside in that </a:t>
            </a:r>
            <a:r>
              <a:rPr lang="en-IN" dirty="0" smtClean="0"/>
              <a:t>house.</a:t>
            </a:r>
          </a:p>
          <a:p>
            <a:pPr marL="914400" lvl="1" indent="-457200">
              <a:lnSpc>
                <a:spcPct val="100000"/>
              </a:lnSpc>
              <a:buFont typeface="+mj-lt"/>
              <a:buAutoNum type="arabicPeriod"/>
            </a:pPr>
            <a:r>
              <a:rPr lang="en-IN" b="1" dirty="0"/>
              <a:t>Has spent most days within the house in last two weeks (8 or more</a:t>
            </a:r>
            <a:r>
              <a:rPr lang="en-IN" b="1" dirty="0" smtClean="0"/>
              <a:t>)</a:t>
            </a:r>
          </a:p>
          <a:p>
            <a:pPr lvl="2">
              <a:lnSpc>
                <a:spcPct val="100000"/>
              </a:lnSpc>
            </a:pPr>
            <a:r>
              <a:rPr lang="en-IN" dirty="0" smtClean="0"/>
              <a:t>Teams should consider only those members who live in the selected household on a regular basis.</a:t>
            </a:r>
          </a:p>
          <a:p>
            <a:pPr lvl="2">
              <a:lnSpc>
                <a:spcPct val="100000"/>
              </a:lnSpc>
            </a:pPr>
            <a:r>
              <a:rPr lang="en-IN" dirty="0" smtClean="0"/>
              <a:t>Some close family members may not reside in the house due to various reasons </a:t>
            </a:r>
            <a:r>
              <a:rPr lang="en-IN" dirty="0" smtClean="0">
                <a:sym typeface="Wingdings" panose="05000000000000000000" pitchFamily="2" charset="2"/>
              </a:rPr>
              <a:t> will not be considered members of the household</a:t>
            </a:r>
            <a:endParaRPr lang="en-IN" dirty="0"/>
          </a:p>
        </p:txBody>
      </p:sp>
      <p:sp>
        <p:nvSpPr>
          <p:cNvPr id="4" name="Date Placeholder 3"/>
          <p:cNvSpPr>
            <a:spLocks noGrp="1"/>
          </p:cNvSpPr>
          <p:nvPr>
            <p:ph type="dt" sz="half" idx="10"/>
          </p:nvPr>
        </p:nvSpPr>
        <p:spPr/>
        <p:txBody>
          <a:bodyPr/>
          <a:lstStyle/>
          <a:p>
            <a:fld id="{003B7071-A7D8-4D99-B4F9-EF549053E347}" type="datetime1">
              <a:rPr lang="en-US" smtClean="0">
                <a:solidFill>
                  <a:prstClr val="white">
                    <a:lumMod val="85000"/>
                  </a:prstClr>
                </a:solidFill>
              </a:rPr>
              <a:t>10-Jan-18</a:t>
            </a:fld>
            <a:endParaRPr lang="en-US" dirty="0">
              <a:solidFill>
                <a:prstClr val="white">
                  <a:lumMod val="85000"/>
                </a:prstClr>
              </a:solidFill>
            </a:endParaRPr>
          </a:p>
        </p:txBody>
      </p:sp>
      <p:sp>
        <p:nvSpPr>
          <p:cNvPr id="5" name="Footer Placeholder 4"/>
          <p:cNvSpPr>
            <a:spLocks noGrp="1"/>
          </p:cNvSpPr>
          <p:nvPr>
            <p:ph type="ftr" sz="quarter" idx="11"/>
          </p:nvPr>
        </p:nvSpPr>
        <p:spPr/>
        <p:txBody>
          <a:bodyPr/>
          <a:lstStyle/>
          <a:p>
            <a:r>
              <a:rPr lang="en-US" smtClean="0">
                <a:solidFill>
                  <a:prstClr val="white">
                    <a:lumMod val="85000"/>
                  </a:prstClr>
                </a:solidFill>
              </a:rPr>
              <a:t>NATIONAL SURVEY ON SUBSTANCE USE IN INDIA</a:t>
            </a:r>
            <a:endParaRPr lang="en-US" dirty="0">
              <a:solidFill>
                <a:prstClr val="white">
                  <a:lumMod val="85000"/>
                </a:prstClr>
              </a:solidFill>
            </a:endParaRPr>
          </a:p>
        </p:txBody>
      </p:sp>
      <p:sp>
        <p:nvSpPr>
          <p:cNvPr id="6" name="Slide Number Placeholder 5"/>
          <p:cNvSpPr>
            <a:spLocks noGrp="1"/>
          </p:cNvSpPr>
          <p:nvPr>
            <p:ph type="sldNum" sz="quarter" idx="12"/>
          </p:nvPr>
        </p:nvSpPr>
        <p:spPr/>
        <p:txBody>
          <a:bodyPr/>
          <a:lstStyle/>
          <a:p>
            <a:r>
              <a:rPr lang="en-US" smtClean="0">
                <a:solidFill>
                  <a:prstClr val="white">
                    <a:lumMod val="85000"/>
                  </a:prstClr>
                </a:solidFill>
              </a:rPr>
              <a:t>NDDTC, AIIMS, NEW DELHI</a:t>
            </a:r>
            <a:endParaRPr lang="en-US" dirty="0">
              <a:solidFill>
                <a:prstClr val="white">
                  <a:lumMod val="85000"/>
                </a:prstClr>
              </a:solidFill>
            </a:endParaRPr>
          </a:p>
        </p:txBody>
      </p:sp>
    </p:spTree>
    <p:extLst>
      <p:ext uri="{BB962C8B-B14F-4D97-AF65-F5344CB8AC3E}">
        <p14:creationId xmlns:p14="http://schemas.microsoft.com/office/powerpoint/2010/main" val="4281139060"/>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Data Collection from a Household</a:t>
            </a:r>
          </a:p>
        </p:txBody>
      </p:sp>
      <p:sp>
        <p:nvSpPr>
          <p:cNvPr id="3" name="Content Placeholder 2"/>
          <p:cNvSpPr>
            <a:spLocks noGrp="1"/>
          </p:cNvSpPr>
          <p:nvPr>
            <p:ph idx="1"/>
          </p:nvPr>
        </p:nvSpPr>
        <p:spPr>
          <a:xfrm>
            <a:off x="803910" y="1524824"/>
            <a:ext cx="10991850" cy="5013135"/>
          </a:xfrm>
        </p:spPr>
        <p:txBody>
          <a:bodyPr>
            <a:normAutofit lnSpcReduction="10000"/>
          </a:bodyPr>
          <a:lstStyle/>
          <a:p>
            <a:pPr marL="0" lvl="1" indent="0">
              <a:spcBef>
                <a:spcPts val="1000"/>
              </a:spcBef>
              <a:buNone/>
            </a:pPr>
            <a:r>
              <a:rPr lang="en-US" sz="2800" b="1" dirty="0">
                <a:solidFill>
                  <a:srgbClr val="002060"/>
                </a:solidFill>
              </a:rPr>
              <a:t>WHO IS A HOUSEHOLD MEMBER</a:t>
            </a:r>
            <a:r>
              <a:rPr lang="en-US" sz="2800" b="1" dirty="0" smtClean="0">
                <a:solidFill>
                  <a:srgbClr val="002060"/>
                </a:solidFill>
              </a:rPr>
              <a:t>?</a:t>
            </a:r>
            <a:endParaRPr lang="en-IN" dirty="0" smtClean="0"/>
          </a:p>
          <a:p>
            <a:pPr>
              <a:lnSpc>
                <a:spcPct val="110000"/>
              </a:lnSpc>
            </a:pPr>
            <a:r>
              <a:rPr lang="en-IN" sz="2600" dirty="0" smtClean="0"/>
              <a:t>Scenario 1</a:t>
            </a:r>
            <a:endParaRPr lang="en-IN" sz="2600" dirty="0"/>
          </a:p>
          <a:p>
            <a:pPr lvl="1">
              <a:lnSpc>
                <a:spcPct val="110000"/>
              </a:lnSpc>
            </a:pPr>
            <a:r>
              <a:rPr lang="en-IN" sz="2600" dirty="0"/>
              <a:t>One </a:t>
            </a:r>
            <a:r>
              <a:rPr lang="en-IN" sz="2600" dirty="0" smtClean="0"/>
              <a:t>male member (e.g. husband) works </a:t>
            </a:r>
            <a:r>
              <a:rPr lang="en-IN" sz="2600" dirty="0"/>
              <a:t>in another city/town and visits only once a week/month/year?</a:t>
            </a:r>
          </a:p>
          <a:p>
            <a:pPr>
              <a:lnSpc>
                <a:spcPct val="110000"/>
              </a:lnSpc>
            </a:pPr>
            <a:r>
              <a:rPr lang="en-IN" sz="2600" dirty="0" smtClean="0"/>
              <a:t>Scenario 2</a:t>
            </a:r>
          </a:p>
          <a:p>
            <a:pPr lvl="1">
              <a:lnSpc>
                <a:spcPct val="110000"/>
              </a:lnSpc>
            </a:pPr>
            <a:r>
              <a:rPr lang="en-IN" sz="2600" dirty="0" smtClean="0"/>
              <a:t>A relative is temporarily residing </a:t>
            </a:r>
            <a:r>
              <a:rPr lang="en-IN" sz="2600" dirty="0"/>
              <a:t>in </a:t>
            </a:r>
            <a:r>
              <a:rPr lang="en-IN" sz="2600" dirty="0" smtClean="0"/>
              <a:t>house </a:t>
            </a:r>
            <a:r>
              <a:rPr lang="en-IN" sz="2600" dirty="0"/>
              <a:t>for last 2 weeks/2 months?</a:t>
            </a:r>
          </a:p>
          <a:p>
            <a:pPr>
              <a:lnSpc>
                <a:spcPct val="110000"/>
              </a:lnSpc>
            </a:pPr>
            <a:r>
              <a:rPr lang="en-IN" sz="2600" dirty="0" smtClean="0"/>
              <a:t>Scenario 3</a:t>
            </a:r>
          </a:p>
          <a:p>
            <a:pPr lvl="1">
              <a:lnSpc>
                <a:spcPct val="110000"/>
              </a:lnSpc>
            </a:pPr>
            <a:r>
              <a:rPr lang="en-IN" sz="2600" dirty="0" smtClean="0"/>
              <a:t>A </a:t>
            </a:r>
            <a:r>
              <a:rPr lang="en-IN" sz="2600" dirty="0"/>
              <a:t>friend is staying in the house since last one week</a:t>
            </a:r>
            <a:r>
              <a:rPr lang="en-IN" sz="2600" dirty="0" smtClean="0"/>
              <a:t>?</a:t>
            </a:r>
          </a:p>
          <a:p>
            <a:pPr>
              <a:lnSpc>
                <a:spcPct val="110000"/>
              </a:lnSpc>
            </a:pPr>
            <a:r>
              <a:rPr lang="en-IN" sz="2600" dirty="0" smtClean="0"/>
              <a:t>Scenario 4</a:t>
            </a:r>
          </a:p>
          <a:p>
            <a:pPr lvl="1">
              <a:lnSpc>
                <a:spcPct val="110000"/>
              </a:lnSpc>
            </a:pPr>
            <a:r>
              <a:rPr lang="en-IN" sz="2600" dirty="0" smtClean="0"/>
              <a:t>A maid stays with the family full-time and goes home once 2-3 months</a:t>
            </a:r>
            <a:r>
              <a:rPr lang="en-US" dirty="0" smtClean="0"/>
              <a:t>?</a:t>
            </a:r>
            <a:endParaRPr lang="en-IN" sz="2600" dirty="0"/>
          </a:p>
        </p:txBody>
      </p:sp>
      <p:sp>
        <p:nvSpPr>
          <p:cNvPr id="4" name="Date Placeholder 3"/>
          <p:cNvSpPr>
            <a:spLocks noGrp="1"/>
          </p:cNvSpPr>
          <p:nvPr>
            <p:ph type="dt" sz="half" idx="10"/>
          </p:nvPr>
        </p:nvSpPr>
        <p:spPr/>
        <p:txBody>
          <a:bodyPr/>
          <a:lstStyle/>
          <a:p>
            <a:fld id="{003B7071-A7D8-4D99-B4F9-EF549053E347}" type="datetime1">
              <a:rPr lang="en-US" smtClean="0">
                <a:solidFill>
                  <a:prstClr val="white">
                    <a:lumMod val="85000"/>
                  </a:prstClr>
                </a:solidFill>
              </a:rPr>
              <a:t>10-Jan-18</a:t>
            </a:fld>
            <a:endParaRPr lang="en-US" dirty="0">
              <a:solidFill>
                <a:prstClr val="white">
                  <a:lumMod val="85000"/>
                </a:prstClr>
              </a:solidFill>
            </a:endParaRPr>
          </a:p>
        </p:txBody>
      </p:sp>
      <p:sp>
        <p:nvSpPr>
          <p:cNvPr id="5" name="Footer Placeholder 4"/>
          <p:cNvSpPr>
            <a:spLocks noGrp="1"/>
          </p:cNvSpPr>
          <p:nvPr>
            <p:ph type="ftr" sz="quarter" idx="11"/>
          </p:nvPr>
        </p:nvSpPr>
        <p:spPr/>
        <p:txBody>
          <a:bodyPr/>
          <a:lstStyle/>
          <a:p>
            <a:r>
              <a:rPr lang="en-US" smtClean="0">
                <a:solidFill>
                  <a:prstClr val="white">
                    <a:lumMod val="85000"/>
                  </a:prstClr>
                </a:solidFill>
              </a:rPr>
              <a:t>NATIONAL SURVEY ON SUBSTANCE USE IN INDIA</a:t>
            </a:r>
            <a:endParaRPr lang="en-US" dirty="0">
              <a:solidFill>
                <a:prstClr val="white">
                  <a:lumMod val="85000"/>
                </a:prstClr>
              </a:solidFill>
            </a:endParaRPr>
          </a:p>
        </p:txBody>
      </p:sp>
      <p:sp>
        <p:nvSpPr>
          <p:cNvPr id="6" name="Slide Number Placeholder 5"/>
          <p:cNvSpPr>
            <a:spLocks noGrp="1"/>
          </p:cNvSpPr>
          <p:nvPr>
            <p:ph type="sldNum" sz="quarter" idx="12"/>
          </p:nvPr>
        </p:nvSpPr>
        <p:spPr/>
        <p:txBody>
          <a:bodyPr/>
          <a:lstStyle/>
          <a:p>
            <a:r>
              <a:rPr lang="en-US" smtClean="0">
                <a:solidFill>
                  <a:prstClr val="white">
                    <a:lumMod val="85000"/>
                  </a:prstClr>
                </a:solidFill>
              </a:rPr>
              <a:t>NDDTC, AIIMS, NEW DELHI</a:t>
            </a:r>
            <a:endParaRPr lang="en-US" dirty="0">
              <a:solidFill>
                <a:prstClr val="white">
                  <a:lumMod val="85000"/>
                </a:prstClr>
              </a:solidFill>
            </a:endParaRPr>
          </a:p>
        </p:txBody>
      </p:sp>
    </p:spTree>
    <p:extLst>
      <p:ext uri="{BB962C8B-B14F-4D97-AF65-F5344CB8AC3E}">
        <p14:creationId xmlns:p14="http://schemas.microsoft.com/office/powerpoint/2010/main" val="288897021"/>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Data Collection from a Household</a:t>
            </a:r>
          </a:p>
        </p:txBody>
      </p:sp>
      <p:sp>
        <p:nvSpPr>
          <p:cNvPr id="3" name="Content Placeholder 2"/>
          <p:cNvSpPr>
            <a:spLocks noGrp="1"/>
          </p:cNvSpPr>
          <p:nvPr>
            <p:ph idx="1"/>
          </p:nvPr>
        </p:nvSpPr>
        <p:spPr>
          <a:xfrm>
            <a:off x="838200" y="1520190"/>
            <a:ext cx="10515600" cy="4931695"/>
          </a:xfrm>
        </p:spPr>
        <p:txBody>
          <a:bodyPr>
            <a:normAutofit/>
          </a:bodyPr>
          <a:lstStyle/>
          <a:p>
            <a:pPr marL="0" lvl="0" indent="0" defTabSz="822960">
              <a:spcBef>
                <a:spcPts val="900"/>
              </a:spcBef>
              <a:buNone/>
            </a:pPr>
            <a:r>
              <a:rPr lang="en-US" b="1" dirty="0">
                <a:solidFill>
                  <a:srgbClr val="002060"/>
                </a:solidFill>
              </a:rPr>
              <a:t>STEP 6: IDENTIFY ELIGIBLE MEMBERS OF THE </a:t>
            </a:r>
            <a:r>
              <a:rPr lang="en-US" b="1" dirty="0" smtClean="0">
                <a:solidFill>
                  <a:srgbClr val="002060"/>
                </a:solidFill>
              </a:rPr>
              <a:t>HOUSEHOLD</a:t>
            </a:r>
          </a:p>
          <a:p>
            <a:pPr lvl="1" defTabSz="822960">
              <a:spcBef>
                <a:spcPts val="900"/>
              </a:spcBef>
            </a:pPr>
            <a:r>
              <a:rPr lang="en-IN" sz="2400" dirty="0" smtClean="0"/>
              <a:t>Interviews will be done among only those </a:t>
            </a:r>
            <a:r>
              <a:rPr lang="en-IN" dirty="0" smtClean="0"/>
              <a:t>household members who meet the eligibility criteria for the household survey</a:t>
            </a:r>
          </a:p>
          <a:p>
            <a:pPr lvl="1" defTabSz="822960">
              <a:spcBef>
                <a:spcPts val="900"/>
              </a:spcBef>
            </a:pPr>
            <a:r>
              <a:rPr lang="en-IN" sz="2400" b="1" dirty="0" smtClean="0"/>
              <a:t>Who is an ‘ELIGIBLE’ household member?</a:t>
            </a:r>
          </a:p>
          <a:p>
            <a:pPr lvl="1" defTabSz="822960">
              <a:spcBef>
                <a:spcPts val="900"/>
              </a:spcBef>
            </a:pPr>
            <a:endParaRPr lang="en-IN" sz="2800" dirty="0"/>
          </a:p>
          <a:p>
            <a:pPr lvl="1" defTabSz="822960">
              <a:spcBef>
                <a:spcPts val="900"/>
              </a:spcBef>
            </a:pPr>
            <a:endParaRPr lang="en-IN" sz="2800" dirty="0"/>
          </a:p>
        </p:txBody>
      </p:sp>
      <p:sp>
        <p:nvSpPr>
          <p:cNvPr id="4" name="Date Placeholder 3"/>
          <p:cNvSpPr>
            <a:spLocks noGrp="1"/>
          </p:cNvSpPr>
          <p:nvPr>
            <p:ph type="dt" sz="half" idx="10"/>
          </p:nvPr>
        </p:nvSpPr>
        <p:spPr/>
        <p:txBody>
          <a:bodyPr/>
          <a:lstStyle/>
          <a:p>
            <a:fld id="{003B7071-A7D8-4D99-B4F9-EF549053E347}" type="datetime1">
              <a:rPr lang="en-US" smtClean="0">
                <a:solidFill>
                  <a:prstClr val="white">
                    <a:lumMod val="85000"/>
                  </a:prstClr>
                </a:solidFill>
              </a:rPr>
              <a:t>10-Jan-18</a:t>
            </a:fld>
            <a:endParaRPr lang="en-US" dirty="0">
              <a:solidFill>
                <a:prstClr val="white">
                  <a:lumMod val="85000"/>
                </a:prstClr>
              </a:solidFill>
            </a:endParaRPr>
          </a:p>
        </p:txBody>
      </p:sp>
      <p:sp>
        <p:nvSpPr>
          <p:cNvPr id="5" name="Footer Placeholder 4"/>
          <p:cNvSpPr>
            <a:spLocks noGrp="1"/>
          </p:cNvSpPr>
          <p:nvPr>
            <p:ph type="ftr" sz="quarter" idx="11"/>
          </p:nvPr>
        </p:nvSpPr>
        <p:spPr/>
        <p:txBody>
          <a:bodyPr/>
          <a:lstStyle/>
          <a:p>
            <a:r>
              <a:rPr lang="en-US">
                <a:solidFill>
                  <a:prstClr val="white">
                    <a:lumMod val="85000"/>
                  </a:prstClr>
                </a:solidFill>
              </a:rPr>
              <a:t>NATIONAL SURVEY ON SUBSTANCE USE IN INDIA</a:t>
            </a:r>
            <a:endParaRPr lang="en-US" dirty="0">
              <a:solidFill>
                <a:prstClr val="white">
                  <a:lumMod val="85000"/>
                </a:prstClr>
              </a:solidFill>
            </a:endParaRPr>
          </a:p>
        </p:txBody>
      </p:sp>
      <p:sp>
        <p:nvSpPr>
          <p:cNvPr id="6" name="Slide Number Placeholder 5"/>
          <p:cNvSpPr>
            <a:spLocks noGrp="1"/>
          </p:cNvSpPr>
          <p:nvPr>
            <p:ph type="sldNum" sz="quarter" idx="12"/>
          </p:nvPr>
        </p:nvSpPr>
        <p:spPr/>
        <p:txBody>
          <a:bodyPr/>
          <a:lstStyle/>
          <a:p>
            <a:r>
              <a:rPr lang="en-US">
                <a:solidFill>
                  <a:prstClr val="white">
                    <a:lumMod val="85000"/>
                  </a:prstClr>
                </a:solidFill>
              </a:rPr>
              <a:t>NDDTC, AIIMS, NEW DELHI</a:t>
            </a:r>
            <a:endParaRPr lang="en-US" dirty="0">
              <a:solidFill>
                <a:prstClr val="white">
                  <a:lumMod val="85000"/>
                </a:prstClr>
              </a:solidFill>
            </a:endParaRPr>
          </a:p>
        </p:txBody>
      </p:sp>
      <p:sp>
        <p:nvSpPr>
          <p:cNvPr id="9" name="Text Box 2">
            <a:extLst>
              <a:ext uri="{FF2B5EF4-FFF2-40B4-BE49-F238E27FC236}">
                <a16:creationId xmlns:a16="http://schemas.microsoft.com/office/drawing/2014/main" xmlns="" id="{5A459871-5373-45A3-B39C-B4AF7D1EB36C}"/>
              </a:ext>
            </a:extLst>
          </p:cNvPr>
          <p:cNvSpPr txBox="1">
            <a:spLocks noChangeArrowheads="1"/>
          </p:cNvSpPr>
          <p:nvPr/>
        </p:nvSpPr>
        <p:spPr bwMode="auto">
          <a:xfrm>
            <a:off x="1611630" y="3297689"/>
            <a:ext cx="9338310" cy="2873735"/>
          </a:xfrm>
          <a:prstGeom prst="rect">
            <a:avLst/>
          </a:prstGeom>
          <a:ln>
            <a:headEnd/>
            <a:tailEnd/>
          </a:ln>
        </p:spPr>
        <p:style>
          <a:lnRef idx="0">
            <a:schemeClr val="accent2"/>
          </a:lnRef>
          <a:fillRef idx="3">
            <a:schemeClr val="accent2"/>
          </a:fillRef>
          <a:effectRef idx="3">
            <a:schemeClr val="accent2"/>
          </a:effectRef>
          <a:fontRef idx="minor">
            <a:schemeClr val="lt1"/>
          </a:fontRef>
        </p:style>
        <p:txBody>
          <a:bodyPr rot="0" vert="horz" wrap="square" lIns="91440" tIns="45720" rIns="91440" bIns="45720" anchor="t" anchorCtr="0">
            <a:spAutoFit/>
          </a:bodyPr>
          <a:lstStyle/>
          <a:p>
            <a:pPr algn="ctr">
              <a:lnSpc>
                <a:spcPct val="107000"/>
              </a:lnSpc>
              <a:spcAft>
                <a:spcPts val="800"/>
              </a:spcAft>
            </a:pPr>
            <a:r>
              <a:rPr lang="en-IN" sz="2400" b="1" u="sng" dirty="0">
                <a:effectLst/>
                <a:ea typeface="Calibri" panose="020F0502020204030204" pitchFamily="34" charset="0"/>
                <a:cs typeface="Mangal" panose="02040503050203030202" pitchFamily="18" charset="0"/>
              </a:rPr>
              <a:t>ELIGIBILITY OF </a:t>
            </a:r>
            <a:r>
              <a:rPr lang="en-IN" sz="2400" b="1" u="sng" dirty="0" smtClean="0">
                <a:effectLst/>
                <a:ea typeface="Calibri" panose="020F0502020204030204" pitchFamily="34" charset="0"/>
                <a:cs typeface="Mangal" panose="02040503050203030202" pitchFamily="18" charset="0"/>
              </a:rPr>
              <a:t>MEMBERS FOR </a:t>
            </a:r>
            <a:r>
              <a:rPr lang="en-IN" sz="2400" b="1" u="sng" dirty="0">
                <a:effectLst/>
                <a:ea typeface="Calibri" panose="020F0502020204030204" pitchFamily="34" charset="0"/>
                <a:cs typeface="Mangal" panose="02040503050203030202" pitchFamily="18" charset="0"/>
              </a:rPr>
              <a:t>DETAILED INTERVIEW</a:t>
            </a:r>
            <a:endParaRPr lang="en-IN" sz="2800" dirty="0">
              <a:effectLst/>
              <a:ea typeface="Calibri" panose="020F0502020204030204" pitchFamily="34" charset="0"/>
              <a:cs typeface="Mangal" panose="02040503050203030202" pitchFamily="18" charset="0"/>
            </a:endParaRPr>
          </a:p>
          <a:p>
            <a:pPr marL="342900" indent="-342900">
              <a:lnSpc>
                <a:spcPct val="107000"/>
              </a:lnSpc>
              <a:spcAft>
                <a:spcPts val="800"/>
              </a:spcAft>
              <a:buFont typeface="Arial" panose="020B0604020202020204" pitchFamily="34" charset="0"/>
              <a:buChar char="•"/>
            </a:pPr>
            <a:r>
              <a:rPr lang="en-IN" sz="2400" dirty="0" smtClean="0">
                <a:effectLst/>
                <a:ea typeface="Calibri" panose="020F0502020204030204" pitchFamily="34" charset="0"/>
                <a:cs typeface="Mangal" panose="02040503050203030202" pitchFamily="18" charset="0"/>
              </a:rPr>
              <a:t>All household members aged </a:t>
            </a:r>
            <a:r>
              <a:rPr lang="en-IN" sz="2400" dirty="0">
                <a:effectLst/>
                <a:ea typeface="Calibri" panose="020F0502020204030204" pitchFamily="34" charset="0"/>
                <a:cs typeface="Mangal" panose="02040503050203030202" pitchFamily="18" charset="0"/>
              </a:rPr>
              <a:t>between </a:t>
            </a:r>
            <a:r>
              <a:rPr lang="en-IN" sz="2400" b="1" u="sng" dirty="0">
                <a:effectLst/>
                <a:ea typeface="Calibri" panose="020F0502020204030204" pitchFamily="34" charset="0"/>
                <a:cs typeface="Mangal" panose="02040503050203030202" pitchFamily="18" charset="0"/>
              </a:rPr>
              <a:t>10 years to 75 </a:t>
            </a:r>
            <a:r>
              <a:rPr lang="en-IN" sz="2400" b="1" u="sng" dirty="0" smtClean="0">
                <a:ea typeface="Calibri" panose="020F0502020204030204" pitchFamily="34" charset="0"/>
                <a:cs typeface="Mangal" panose="02040503050203030202" pitchFamily="18" charset="0"/>
              </a:rPr>
              <a:t>years</a:t>
            </a:r>
            <a:endParaRPr lang="en-IN" sz="2400" dirty="0">
              <a:effectLst/>
              <a:ea typeface="Calibri" panose="020F0502020204030204" pitchFamily="34" charset="0"/>
              <a:cs typeface="Mangal" panose="02040503050203030202" pitchFamily="18" charset="0"/>
            </a:endParaRPr>
          </a:p>
          <a:p>
            <a:pPr marL="800100" lvl="1" indent="-342900">
              <a:lnSpc>
                <a:spcPct val="107000"/>
              </a:lnSpc>
              <a:spcAft>
                <a:spcPts val="800"/>
              </a:spcAft>
              <a:buFont typeface="Arial" panose="020B0604020202020204" pitchFamily="34" charset="0"/>
              <a:buChar char="•"/>
            </a:pPr>
            <a:r>
              <a:rPr lang="en-IN" sz="2400" dirty="0" smtClean="0">
                <a:effectLst/>
                <a:ea typeface="Calibri" panose="020F0502020204030204" pitchFamily="34" charset="0"/>
                <a:cs typeface="Mangal" panose="02040503050203030202" pitchFamily="18" charset="0"/>
              </a:rPr>
              <a:t>Completing at least 10 </a:t>
            </a:r>
            <a:r>
              <a:rPr lang="en-IN" sz="2400" dirty="0">
                <a:effectLst/>
                <a:ea typeface="Calibri" panose="020F0502020204030204" pitchFamily="34" charset="0"/>
                <a:cs typeface="Mangal" panose="02040503050203030202" pitchFamily="18" charset="0"/>
              </a:rPr>
              <a:t>years of age in the month of interview </a:t>
            </a:r>
          </a:p>
          <a:p>
            <a:pPr marL="800100" lvl="1" indent="-342900">
              <a:lnSpc>
                <a:spcPct val="107000"/>
              </a:lnSpc>
              <a:spcAft>
                <a:spcPts val="800"/>
              </a:spcAft>
              <a:buFont typeface="Arial" panose="020B0604020202020204" pitchFamily="34" charset="0"/>
              <a:buChar char="•"/>
            </a:pPr>
            <a:r>
              <a:rPr lang="en-IN" sz="2400" dirty="0">
                <a:effectLst/>
                <a:ea typeface="Calibri" panose="020F0502020204030204" pitchFamily="34" charset="0"/>
                <a:cs typeface="Mangal" panose="02040503050203030202" pitchFamily="18" charset="0"/>
              </a:rPr>
              <a:t>Those who are </a:t>
            </a:r>
            <a:r>
              <a:rPr lang="en-IN" sz="2400" dirty="0" smtClean="0">
                <a:effectLst/>
                <a:ea typeface="Calibri" panose="020F0502020204030204" pitchFamily="34" charset="0"/>
                <a:cs typeface="Mangal" panose="02040503050203030202" pitchFamily="18" charset="0"/>
              </a:rPr>
              <a:t>below 76 </a:t>
            </a:r>
            <a:r>
              <a:rPr lang="en-IN" sz="2400" dirty="0">
                <a:effectLst/>
                <a:ea typeface="Calibri" panose="020F0502020204030204" pitchFamily="34" charset="0"/>
                <a:cs typeface="Mangal" panose="02040503050203030202" pitchFamily="18" charset="0"/>
              </a:rPr>
              <a:t>years </a:t>
            </a:r>
            <a:r>
              <a:rPr lang="en-IN" sz="2400" dirty="0" smtClean="0">
                <a:effectLst/>
                <a:ea typeface="Calibri" panose="020F0502020204030204" pitchFamily="34" charset="0"/>
                <a:cs typeface="Mangal" panose="02040503050203030202" pitchFamily="18" charset="0"/>
              </a:rPr>
              <a:t>of age in </a:t>
            </a:r>
            <a:r>
              <a:rPr lang="en-IN" sz="2400" dirty="0">
                <a:effectLst/>
                <a:ea typeface="Calibri" panose="020F0502020204030204" pitchFamily="34" charset="0"/>
                <a:cs typeface="Mangal" panose="02040503050203030202" pitchFamily="18" charset="0"/>
              </a:rPr>
              <a:t>the month of </a:t>
            </a:r>
            <a:r>
              <a:rPr lang="en-IN" sz="2400" dirty="0" smtClean="0">
                <a:effectLst/>
                <a:ea typeface="Calibri" panose="020F0502020204030204" pitchFamily="34" charset="0"/>
                <a:cs typeface="Mangal" panose="02040503050203030202" pitchFamily="18" charset="0"/>
              </a:rPr>
              <a:t>interview</a:t>
            </a:r>
          </a:p>
          <a:p>
            <a:pPr marL="342900" indent="-342900">
              <a:lnSpc>
                <a:spcPct val="107000"/>
              </a:lnSpc>
              <a:spcAft>
                <a:spcPts val="800"/>
              </a:spcAft>
              <a:buFont typeface="Arial" panose="020B0604020202020204" pitchFamily="34" charset="0"/>
              <a:buChar char="•"/>
            </a:pPr>
            <a:r>
              <a:rPr lang="en-IN" sz="2400" dirty="0" smtClean="0">
                <a:ea typeface="Calibri" panose="020F0502020204030204" pitchFamily="34" charset="0"/>
                <a:cs typeface="Mangal" panose="02040503050203030202" pitchFamily="18" charset="0"/>
              </a:rPr>
              <a:t>Do not have any physical / mental condition preventing communication required for the HHS interview</a:t>
            </a:r>
            <a:endParaRPr lang="en-IN" sz="2400" dirty="0">
              <a:effectLst/>
              <a:ea typeface="Calibri" panose="020F0502020204030204" pitchFamily="34" charset="0"/>
              <a:cs typeface="Mangal" panose="02040503050203030202" pitchFamily="18" charset="0"/>
            </a:endParaRPr>
          </a:p>
        </p:txBody>
      </p:sp>
    </p:spTree>
    <p:extLst>
      <p:ext uri="{BB962C8B-B14F-4D97-AF65-F5344CB8AC3E}">
        <p14:creationId xmlns:p14="http://schemas.microsoft.com/office/powerpoint/2010/main" val="3554803509"/>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Data Collection from a Household</a:t>
            </a:r>
          </a:p>
        </p:txBody>
      </p:sp>
      <p:sp>
        <p:nvSpPr>
          <p:cNvPr id="3" name="Content Placeholder 2"/>
          <p:cNvSpPr>
            <a:spLocks noGrp="1"/>
          </p:cNvSpPr>
          <p:nvPr>
            <p:ph idx="1"/>
          </p:nvPr>
        </p:nvSpPr>
        <p:spPr>
          <a:xfrm>
            <a:off x="838200" y="1520190"/>
            <a:ext cx="10515600" cy="4931695"/>
          </a:xfrm>
        </p:spPr>
        <p:txBody>
          <a:bodyPr>
            <a:normAutofit/>
          </a:bodyPr>
          <a:lstStyle/>
          <a:p>
            <a:pPr marL="0" lvl="0" indent="0" defTabSz="822960">
              <a:lnSpc>
                <a:spcPct val="100000"/>
              </a:lnSpc>
              <a:spcBef>
                <a:spcPts val="900"/>
              </a:spcBef>
              <a:buNone/>
            </a:pPr>
            <a:r>
              <a:rPr lang="en-US" b="1" dirty="0">
                <a:solidFill>
                  <a:srgbClr val="002060"/>
                </a:solidFill>
              </a:rPr>
              <a:t>STEP 6: IDENTIFY ELIGIBLE MEMBERS OF THE </a:t>
            </a:r>
            <a:r>
              <a:rPr lang="en-US" b="1" dirty="0" smtClean="0">
                <a:solidFill>
                  <a:srgbClr val="002060"/>
                </a:solidFill>
              </a:rPr>
              <a:t>HOUSEHOLD</a:t>
            </a:r>
          </a:p>
          <a:p>
            <a:pPr lvl="1" defTabSz="822960">
              <a:lnSpc>
                <a:spcPct val="100000"/>
              </a:lnSpc>
              <a:spcBef>
                <a:spcPts val="900"/>
              </a:spcBef>
            </a:pPr>
            <a:r>
              <a:rPr lang="en-IN" sz="2400" dirty="0" smtClean="0"/>
              <a:t>If using the paper version, tick the members which were found eligible for detailed interview</a:t>
            </a:r>
          </a:p>
          <a:p>
            <a:pPr lvl="1" defTabSz="822960">
              <a:lnSpc>
                <a:spcPct val="100000"/>
              </a:lnSpc>
              <a:spcBef>
                <a:spcPts val="900"/>
              </a:spcBef>
            </a:pPr>
            <a:r>
              <a:rPr lang="en-IN" sz="2400" dirty="0" smtClean="0"/>
              <a:t>If using the app, a screen with details of only the eligible individuals will automatically appear once listing of household members has been completed.</a:t>
            </a:r>
          </a:p>
          <a:p>
            <a:pPr lvl="1" defTabSz="822960">
              <a:lnSpc>
                <a:spcPct val="100000"/>
              </a:lnSpc>
              <a:spcBef>
                <a:spcPts val="900"/>
              </a:spcBef>
            </a:pPr>
            <a:r>
              <a:rPr lang="en-IN" sz="2400" dirty="0" smtClean="0"/>
              <a:t>The second criteria for eligibility can only be assessed </a:t>
            </a:r>
            <a:r>
              <a:rPr lang="en-IN" dirty="0" smtClean="0"/>
              <a:t>after interaction with the concerned individual hence such members will initially be included in the list of ELIGIBLE household members</a:t>
            </a:r>
          </a:p>
          <a:p>
            <a:pPr lvl="1" defTabSz="822960">
              <a:lnSpc>
                <a:spcPct val="100000"/>
              </a:lnSpc>
              <a:spcBef>
                <a:spcPts val="900"/>
              </a:spcBef>
            </a:pPr>
            <a:r>
              <a:rPr lang="en-IN" dirty="0" smtClean="0"/>
              <a:t>They will be excluded from the survey if unable to communicate / provide valid consent when approached by the team for interview</a:t>
            </a:r>
            <a:endParaRPr lang="en-IN" dirty="0"/>
          </a:p>
        </p:txBody>
      </p:sp>
      <p:sp>
        <p:nvSpPr>
          <p:cNvPr id="4" name="Date Placeholder 3"/>
          <p:cNvSpPr>
            <a:spLocks noGrp="1"/>
          </p:cNvSpPr>
          <p:nvPr>
            <p:ph type="dt" sz="half" idx="10"/>
          </p:nvPr>
        </p:nvSpPr>
        <p:spPr/>
        <p:txBody>
          <a:bodyPr/>
          <a:lstStyle/>
          <a:p>
            <a:fld id="{003B7071-A7D8-4D99-B4F9-EF549053E347}" type="datetime1">
              <a:rPr lang="en-US" smtClean="0">
                <a:solidFill>
                  <a:prstClr val="white">
                    <a:lumMod val="85000"/>
                  </a:prstClr>
                </a:solidFill>
              </a:rPr>
              <a:t>10-Jan-18</a:t>
            </a:fld>
            <a:endParaRPr lang="en-US" dirty="0">
              <a:solidFill>
                <a:prstClr val="white">
                  <a:lumMod val="85000"/>
                </a:prstClr>
              </a:solidFill>
            </a:endParaRPr>
          </a:p>
        </p:txBody>
      </p:sp>
      <p:sp>
        <p:nvSpPr>
          <p:cNvPr id="5" name="Footer Placeholder 4"/>
          <p:cNvSpPr>
            <a:spLocks noGrp="1"/>
          </p:cNvSpPr>
          <p:nvPr>
            <p:ph type="ftr" sz="quarter" idx="11"/>
          </p:nvPr>
        </p:nvSpPr>
        <p:spPr/>
        <p:txBody>
          <a:bodyPr/>
          <a:lstStyle/>
          <a:p>
            <a:r>
              <a:rPr lang="en-US">
                <a:solidFill>
                  <a:prstClr val="white">
                    <a:lumMod val="85000"/>
                  </a:prstClr>
                </a:solidFill>
              </a:rPr>
              <a:t>NATIONAL SURVEY ON SUBSTANCE USE IN INDIA</a:t>
            </a:r>
            <a:endParaRPr lang="en-US" dirty="0">
              <a:solidFill>
                <a:prstClr val="white">
                  <a:lumMod val="85000"/>
                </a:prstClr>
              </a:solidFill>
            </a:endParaRPr>
          </a:p>
        </p:txBody>
      </p:sp>
      <p:sp>
        <p:nvSpPr>
          <p:cNvPr id="6" name="Slide Number Placeholder 5"/>
          <p:cNvSpPr>
            <a:spLocks noGrp="1"/>
          </p:cNvSpPr>
          <p:nvPr>
            <p:ph type="sldNum" sz="quarter" idx="12"/>
          </p:nvPr>
        </p:nvSpPr>
        <p:spPr/>
        <p:txBody>
          <a:bodyPr/>
          <a:lstStyle/>
          <a:p>
            <a:r>
              <a:rPr lang="en-US">
                <a:solidFill>
                  <a:prstClr val="white">
                    <a:lumMod val="85000"/>
                  </a:prstClr>
                </a:solidFill>
              </a:rPr>
              <a:t>NDDTC, AIIMS, NEW DELHI</a:t>
            </a:r>
            <a:endParaRPr lang="en-US" dirty="0">
              <a:solidFill>
                <a:prstClr val="white">
                  <a:lumMod val="85000"/>
                </a:prstClr>
              </a:solidFill>
            </a:endParaRPr>
          </a:p>
        </p:txBody>
      </p:sp>
    </p:spTree>
    <p:extLst>
      <p:ext uri="{BB962C8B-B14F-4D97-AF65-F5344CB8AC3E}">
        <p14:creationId xmlns:p14="http://schemas.microsoft.com/office/powerpoint/2010/main" val="3694859027"/>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Data Collection from a Household</a:t>
            </a:r>
          </a:p>
        </p:txBody>
      </p:sp>
      <p:sp>
        <p:nvSpPr>
          <p:cNvPr id="3" name="Content Placeholder 2"/>
          <p:cNvSpPr>
            <a:spLocks noGrp="1"/>
          </p:cNvSpPr>
          <p:nvPr>
            <p:ph idx="1"/>
          </p:nvPr>
        </p:nvSpPr>
        <p:spPr/>
        <p:txBody>
          <a:bodyPr/>
          <a:lstStyle/>
          <a:p>
            <a:pPr marL="0" indent="0">
              <a:lnSpc>
                <a:spcPct val="100000"/>
              </a:lnSpc>
              <a:buNone/>
            </a:pPr>
            <a:r>
              <a:rPr lang="en-US" b="1" dirty="0">
                <a:solidFill>
                  <a:srgbClr val="002060"/>
                </a:solidFill>
              </a:rPr>
              <a:t>STEP 7: INTERVIEW EACH ELIGIBLE HOUSEHOLD MEMBER</a:t>
            </a:r>
          </a:p>
          <a:p>
            <a:pPr lvl="1">
              <a:lnSpc>
                <a:spcPct val="100000"/>
              </a:lnSpc>
            </a:pPr>
            <a:r>
              <a:rPr lang="en-US" dirty="0" smtClean="0"/>
              <a:t>Team should now approach each eligible member of the household one-by-one for detailed interviews (Questionnaire B)</a:t>
            </a:r>
          </a:p>
          <a:p>
            <a:pPr lvl="1">
              <a:lnSpc>
                <a:spcPct val="100000"/>
              </a:lnSpc>
            </a:pPr>
            <a:r>
              <a:rPr lang="en-US" dirty="0" smtClean="0"/>
              <a:t>Please note that Head of the Household will also be interviewed individually using </a:t>
            </a:r>
            <a:r>
              <a:rPr lang="en-US" dirty="0"/>
              <a:t>Questionnaire </a:t>
            </a:r>
            <a:r>
              <a:rPr lang="en-US" dirty="0" smtClean="0"/>
              <a:t>B (in addition to being interviewed as Head)</a:t>
            </a:r>
          </a:p>
          <a:p>
            <a:pPr lvl="1">
              <a:lnSpc>
                <a:spcPct val="100000"/>
              </a:lnSpc>
            </a:pPr>
            <a:r>
              <a:rPr lang="en-US" dirty="0" smtClean="0"/>
              <a:t>For each family member, team should</a:t>
            </a:r>
          </a:p>
          <a:p>
            <a:pPr lvl="2">
              <a:lnSpc>
                <a:spcPct val="100000"/>
              </a:lnSpc>
            </a:pPr>
            <a:r>
              <a:rPr lang="en-US" sz="2400" dirty="0" smtClean="0"/>
              <a:t>Contact the member at the time most convenient for the individual</a:t>
            </a:r>
          </a:p>
          <a:p>
            <a:pPr lvl="2">
              <a:lnSpc>
                <a:spcPct val="100000"/>
              </a:lnSpc>
            </a:pPr>
            <a:r>
              <a:rPr lang="en-US" sz="2400" dirty="0" smtClean="0"/>
              <a:t>Greet and spend a few minutes in building rapport</a:t>
            </a:r>
          </a:p>
          <a:p>
            <a:pPr lvl="2">
              <a:lnSpc>
                <a:spcPct val="100000"/>
              </a:lnSpc>
            </a:pPr>
            <a:r>
              <a:rPr lang="en-US" sz="2400" dirty="0" smtClean="0"/>
              <a:t>Inform about the survey and take written consent</a:t>
            </a:r>
          </a:p>
          <a:p>
            <a:pPr lvl="2">
              <a:lnSpc>
                <a:spcPct val="100000"/>
              </a:lnSpc>
            </a:pPr>
            <a:r>
              <a:rPr lang="en-US" sz="2400" dirty="0" smtClean="0"/>
              <a:t>Apply Questionnaire B1</a:t>
            </a:r>
          </a:p>
        </p:txBody>
      </p:sp>
      <p:sp>
        <p:nvSpPr>
          <p:cNvPr id="4" name="Date Placeholder 3"/>
          <p:cNvSpPr>
            <a:spLocks noGrp="1"/>
          </p:cNvSpPr>
          <p:nvPr>
            <p:ph type="dt" sz="half" idx="10"/>
          </p:nvPr>
        </p:nvSpPr>
        <p:spPr/>
        <p:txBody>
          <a:bodyPr/>
          <a:lstStyle/>
          <a:p>
            <a:fld id="{003B7071-A7D8-4D99-B4F9-EF549053E347}" type="datetime1">
              <a:rPr lang="en-US" smtClean="0">
                <a:solidFill>
                  <a:prstClr val="white">
                    <a:lumMod val="85000"/>
                  </a:prstClr>
                </a:solidFill>
              </a:rPr>
              <a:t>10-Jan-18</a:t>
            </a:fld>
            <a:endParaRPr lang="en-US" dirty="0">
              <a:solidFill>
                <a:prstClr val="white">
                  <a:lumMod val="85000"/>
                </a:prstClr>
              </a:solidFill>
            </a:endParaRPr>
          </a:p>
        </p:txBody>
      </p:sp>
      <p:sp>
        <p:nvSpPr>
          <p:cNvPr id="5" name="Footer Placeholder 4"/>
          <p:cNvSpPr>
            <a:spLocks noGrp="1"/>
          </p:cNvSpPr>
          <p:nvPr>
            <p:ph type="ftr" sz="quarter" idx="11"/>
          </p:nvPr>
        </p:nvSpPr>
        <p:spPr/>
        <p:txBody>
          <a:bodyPr/>
          <a:lstStyle/>
          <a:p>
            <a:r>
              <a:rPr lang="en-US" smtClean="0">
                <a:solidFill>
                  <a:prstClr val="white">
                    <a:lumMod val="85000"/>
                  </a:prstClr>
                </a:solidFill>
              </a:rPr>
              <a:t>NATIONAL SURVEY ON SUBSTANCE USE IN INDIA</a:t>
            </a:r>
            <a:endParaRPr lang="en-US" dirty="0">
              <a:solidFill>
                <a:prstClr val="white">
                  <a:lumMod val="85000"/>
                </a:prstClr>
              </a:solidFill>
            </a:endParaRPr>
          </a:p>
        </p:txBody>
      </p:sp>
      <p:sp>
        <p:nvSpPr>
          <p:cNvPr id="6" name="Slide Number Placeholder 5"/>
          <p:cNvSpPr>
            <a:spLocks noGrp="1"/>
          </p:cNvSpPr>
          <p:nvPr>
            <p:ph type="sldNum" sz="quarter" idx="12"/>
          </p:nvPr>
        </p:nvSpPr>
        <p:spPr/>
        <p:txBody>
          <a:bodyPr/>
          <a:lstStyle/>
          <a:p>
            <a:r>
              <a:rPr lang="en-US" smtClean="0">
                <a:solidFill>
                  <a:prstClr val="white">
                    <a:lumMod val="85000"/>
                  </a:prstClr>
                </a:solidFill>
              </a:rPr>
              <a:t>NDDTC, AIIMS, NEW DELHI</a:t>
            </a:r>
            <a:endParaRPr lang="en-US" dirty="0">
              <a:solidFill>
                <a:prstClr val="white">
                  <a:lumMod val="85000"/>
                </a:prstClr>
              </a:solidFill>
            </a:endParaRPr>
          </a:p>
        </p:txBody>
      </p:sp>
    </p:spTree>
    <p:extLst>
      <p:ext uri="{BB962C8B-B14F-4D97-AF65-F5344CB8AC3E}">
        <p14:creationId xmlns:p14="http://schemas.microsoft.com/office/powerpoint/2010/main" val="85245930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Operational Aspects of HHS Survey</a:t>
            </a:r>
            <a:endParaRPr lang="en-US" dirty="0"/>
          </a:p>
        </p:txBody>
      </p:sp>
      <p:sp>
        <p:nvSpPr>
          <p:cNvPr id="3" name="Content Placeholder 2"/>
          <p:cNvSpPr>
            <a:spLocks noGrp="1"/>
          </p:cNvSpPr>
          <p:nvPr>
            <p:ph idx="1"/>
          </p:nvPr>
        </p:nvSpPr>
        <p:spPr/>
        <p:txBody>
          <a:bodyPr/>
          <a:lstStyle/>
          <a:p>
            <a:pPr>
              <a:lnSpc>
                <a:spcPct val="100000"/>
              </a:lnSpc>
            </a:pPr>
            <a:r>
              <a:rPr lang="en-US" b="1" dirty="0"/>
              <a:t>Operational issues covered so </a:t>
            </a:r>
            <a:r>
              <a:rPr lang="en-US" b="1" dirty="0" smtClean="0"/>
              <a:t>far (in part 1):</a:t>
            </a:r>
          </a:p>
          <a:p>
            <a:pPr lvl="1">
              <a:lnSpc>
                <a:spcPct val="100000"/>
              </a:lnSpc>
            </a:pPr>
            <a:r>
              <a:rPr lang="en-US" dirty="0" smtClean="0"/>
              <a:t>Overview of HHS survey</a:t>
            </a:r>
          </a:p>
          <a:p>
            <a:pPr lvl="1">
              <a:lnSpc>
                <a:spcPct val="100000"/>
              </a:lnSpc>
            </a:pPr>
            <a:r>
              <a:rPr lang="en-US" dirty="0" smtClean="0"/>
              <a:t>Steps in implementation of HHS survey (at state level)</a:t>
            </a:r>
          </a:p>
          <a:p>
            <a:pPr lvl="1">
              <a:lnSpc>
                <a:spcPct val="100000"/>
              </a:lnSpc>
            </a:pPr>
            <a:r>
              <a:rPr lang="en-US" dirty="0" smtClean="0"/>
              <a:t>Steps involved in field-work for HHS survey (at PSU level)</a:t>
            </a:r>
          </a:p>
          <a:p>
            <a:pPr marL="457200" lvl="1" indent="0">
              <a:lnSpc>
                <a:spcPct val="100000"/>
              </a:lnSpc>
              <a:buNone/>
            </a:pPr>
            <a:endParaRPr lang="en-US" dirty="0" smtClean="0"/>
          </a:p>
          <a:p>
            <a:pPr>
              <a:lnSpc>
                <a:spcPct val="100000"/>
              </a:lnSpc>
            </a:pPr>
            <a:r>
              <a:rPr lang="en-US" b="1" dirty="0" smtClean="0"/>
              <a:t>This presentation will cover:</a:t>
            </a:r>
          </a:p>
          <a:p>
            <a:pPr lvl="1">
              <a:lnSpc>
                <a:spcPct val="100000"/>
              </a:lnSpc>
            </a:pPr>
            <a:r>
              <a:rPr lang="en-US" dirty="0" smtClean="0"/>
              <a:t>Steps involved in collection of data from each household</a:t>
            </a:r>
          </a:p>
          <a:p>
            <a:pPr lvl="1">
              <a:lnSpc>
                <a:spcPct val="100000"/>
              </a:lnSpc>
            </a:pPr>
            <a:r>
              <a:rPr lang="en-US" dirty="0" smtClean="0"/>
              <a:t>Special operational issues encountered during household survey</a:t>
            </a:r>
            <a:endParaRPr lang="en-US" dirty="0"/>
          </a:p>
        </p:txBody>
      </p:sp>
      <p:sp>
        <p:nvSpPr>
          <p:cNvPr id="4" name="Date Placeholder 3"/>
          <p:cNvSpPr>
            <a:spLocks noGrp="1"/>
          </p:cNvSpPr>
          <p:nvPr>
            <p:ph type="dt" sz="half" idx="10"/>
          </p:nvPr>
        </p:nvSpPr>
        <p:spPr/>
        <p:txBody>
          <a:bodyPr/>
          <a:lstStyle/>
          <a:p>
            <a:fld id="{003B7071-A7D8-4D99-B4F9-EF549053E347}" type="datetime1">
              <a:rPr lang="en-US" smtClean="0">
                <a:solidFill>
                  <a:prstClr val="white">
                    <a:lumMod val="85000"/>
                  </a:prstClr>
                </a:solidFill>
              </a:rPr>
              <a:pPr/>
              <a:t>11-Jan-18</a:t>
            </a:fld>
            <a:endParaRPr lang="en-US" dirty="0">
              <a:solidFill>
                <a:prstClr val="white">
                  <a:lumMod val="85000"/>
                </a:prstClr>
              </a:solidFill>
            </a:endParaRPr>
          </a:p>
        </p:txBody>
      </p:sp>
      <p:sp>
        <p:nvSpPr>
          <p:cNvPr id="5" name="Footer Placeholder 4"/>
          <p:cNvSpPr>
            <a:spLocks noGrp="1"/>
          </p:cNvSpPr>
          <p:nvPr>
            <p:ph type="ftr" sz="quarter" idx="11"/>
          </p:nvPr>
        </p:nvSpPr>
        <p:spPr/>
        <p:txBody>
          <a:bodyPr/>
          <a:lstStyle/>
          <a:p>
            <a:r>
              <a:rPr lang="en-US" smtClean="0">
                <a:solidFill>
                  <a:prstClr val="white">
                    <a:lumMod val="85000"/>
                  </a:prstClr>
                </a:solidFill>
              </a:rPr>
              <a:t>NATIONAL SURVEY ON SUBSTANCE USE IN INDIA</a:t>
            </a:r>
            <a:endParaRPr lang="en-US" dirty="0">
              <a:solidFill>
                <a:prstClr val="white">
                  <a:lumMod val="85000"/>
                </a:prstClr>
              </a:solidFill>
            </a:endParaRPr>
          </a:p>
        </p:txBody>
      </p:sp>
      <p:sp>
        <p:nvSpPr>
          <p:cNvPr id="6" name="Slide Number Placeholder 5"/>
          <p:cNvSpPr>
            <a:spLocks noGrp="1"/>
          </p:cNvSpPr>
          <p:nvPr>
            <p:ph type="sldNum" sz="quarter" idx="12"/>
          </p:nvPr>
        </p:nvSpPr>
        <p:spPr/>
        <p:txBody>
          <a:bodyPr/>
          <a:lstStyle/>
          <a:p>
            <a:r>
              <a:rPr lang="en-US" smtClean="0">
                <a:solidFill>
                  <a:prstClr val="white">
                    <a:lumMod val="85000"/>
                  </a:prstClr>
                </a:solidFill>
              </a:rPr>
              <a:t>NDDTC, AIIMS, NEW DELHI</a:t>
            </a:r>
            <a:endParaRPr lang="en-US" dirty="0">
              <a:solidFill>
                <a:prstClr val="white">
                  <a:lumMod val="85000"/>
                </a:prstClr>
              </a:solidFill>
            </a:endParaRPr>
          </a:p>
        </p:txBody>
      </p:sp>
    </p:spTree>
    <p:extLst>
      <p:ext uri="{BB962C8B-B14F-4D97-AF65-F5344CB8AC3E}">
        <p14:creationId xmlns:p14="http://schemas.microsoft.com/office/powerpoint/2010/main" val="2077048159"/>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Data Collection from a Household</a:t>
            </a:r>
          </a:p>
        </p:txBody>
      </p:sp>
      <p:sp>
        <p:nvSpPr>
          <p:cNvPr id="3" name="Content Placeholder 2"/>
          <p:cNvSpPr>
            <a:spLocks noGrp="1"/>
          </p:cNvSpPr>
          <p:nvPr>
            <p:ph idx="1"/>
          </p:nvPr>
        </p:nvSpPr>
        <p:spPr>
          <a:xfrm>
            <a:off x="758190" y="1524824"/>
            <a:ext cx="10991850" cy="5024565"/>
          </a:xfrm>
        </p:spPr>
        <p:txBody>
          <a:bodyPr>
            <a:normAutofit/>
          </a:bodyPr>
          <a:lstStyle/>
          <a:p>
            <a:pPr marL="0" indent="0">
              <a:lnSpc>
                <a:spcPct val="100000"/>
              </a:lnSpc>
              <a:buNone/>
            </a:pPr>
            <a:r>
              <a:rPr lang="en-US" b="1" dirty="0">
                <a:solidFill>
                  <a:srgbClr val="002060"/>
                </a:solidFill>
              </a:rPr>
              <a:t>STEP 7: INTERVIEW EACH ELIGIBLE HOUSEHOLD MEMBER</a:t>
            </a:r>
          </a:p>
          <a:p>
            <a:pPr lvl="1">
              <a:lnSpc>
                <a:spcPct val="100000"/>
              </a:lnSpc>
            </a:pPr>
            <a:r>
              <a:rPr lang="en-US" dirty="0" smtClean="0"/>
              <a:t>Questionnaire B2 will be applied for:</a:t>
            </a:r>
          </a:p>
          <a:p>
            <a:pPr lvl="2">
              <a:lnSpc>
                <a:spcPct val="100000"/>
              </a:lnSpc>
            </a:pPr>
            <a:r>
              <a:rPr lang="en-US" sz="2400" dirty="0" smtClean="0"/>
              <a:t>Those who report having used any psychoactive substance at least once within the last 1 year</a:t>
            </a:r>
          </a:p>
          <a:p>
            <a:pPr lvl="2">
              <a:lnSpc>
                <a:spcPct val="100000"/>
              </a:lnSpc>
            </a:pPr>
            <a:r>
              <a:rPr lang="en-US" sz="2400" dirty="0" smtClean="0"/>
              <a:t>Tobacco is not considered when deciding about Questionnaire B2</a:t>
            </a:r>
          </a:p>
          <a:p>
            <a:pPr lvl="1">
              <a:lnSpc>
                <a:spcPct val="100000"/>
              </a:lnSpc>
            </a:pPr>
            <a:r>
              <a:rPr lang="en-US" dirty="0" smtClean="0"/>
              <a:t>In </a:t>
            </a:r>
            <a:r>
              <a:rPr lang="en-US" dirty="0"/>
              <a:t>Questionnaire </a:t>
            </a:r>
            <a:r>
              <a:rPr lang="en-US" dirty="0" smtClean="0"/>
              <a:t>B2, WHO table (ASSIST) will be applied for everyone who reported use of that category of substance EVER in life</a:t>
            </a:r>
          </a:p>
          <a:p>
            <a:pPr lvl="1">
              <a:lnSpc>
                <a:spcPct val="100000"/>
              </a:lnSpc>
            </a:pPr>
            <a:r>
              <a:rPr lang="en-US" dirty="0" smtClean="0"/>
              <a:t>Some specific categories like Alcohol Use Details, Injecting Drug Use and New Psychoactive Substances are linked with responses to relevant items in last section of B1.</a:t>
            </a:r>
          </a:p>
          <a:p>
            <a:pPr lvl="1">
              <a:lnSpc>
                <a:spcPct val="100000"/>
              </a:lnSpc>
            </a:pPr>
            <a:r>
              <a:rPr lang="en-US" dirty="0" smtClean="0"/>
              <a:t>It is estimated that B2 will be indicated in about 25% of the surveyed individuals.</a:t>
            </a:r>
          </a:p>
        </p:txBody>
      </p:sp>
      <p:sp>
        <p:nvSpPr>
          <p:cNvPr id="4" name="Date Placeholder 3"/>
          <p:cNvSpPr>
            <a:spLocks noGrp="1"/>
          </p:cNvSpPr>
          <p:nvPr>
            <p:ph type="dt" sz="half" idx="10"/>
          </p:nvPr>
        </p:nvSpPr>
        <p:spPr/>
        <p:txBody>
          <a:bodyPr/>
          <a:lstStyle/>
          <a:p>
            <a:fld id="{003B7071-A7D8-4D99-B4F9-EF549053E347}" type="datetime1">
              <a:rPr lang="en-US" smtClean="0">
                <a:solidFill>
                  <a:prstClr val="white">
                    <a:lumMod val="85000"/>
                  </a:prstClr>
                </a:solidFill>
              </a:rPr>
              <a:t>10-Jan-18</a:t>
            </a:fld>
            <a:endParaRPr lang="en-US" dirty="0">
              <a:solidFill>
                <a:prstClr val="white">
                  <a:lumMod val="85000"/>
                </a:prstClr>
              </a:solidFill>
            </a:endParaRPr>
          </a:p>
        </p:txBody>
      </p:sp>
      <p:sp>
        <p:nvSpPr>
          <p:cNvPr id="5" name="Footer Placeholder 4"/>
          <p:cNvSpPr>
            <a:spLocks noGrp="1"/>
          </p:cNvSpPr>
          <p:nvPr>
            <p:ph type="ftr" sz="quarter" idx="11"/>
          </p:nvPr>
        </p:nvSpPr>
        <p:spPr/>
        <p:txBody>
          <a:bodyPr/>
          <a:lstStyle/>
          <a:p>
            <a:r>
              <a:rPr lang="en-US" smtClean="0">
                <a:solidFill>
                  <a:prstClr val="white">
                    <a:lumMod val="85000"/>
                  </a:prstClr>
                </a:solidFill>
              </a:rPr>
              <a:t>NATIONAL SURVEY ON SUBSTANCE USE IN INDIA</a:t>
            </a:r>
            <a:endParaRPr lang="en-US" dirty="0">
              <a:solidFill>
                <a:prstClr val="white">
                  <a:lumMod val="85000"/>
                </a:prstClr>
              </a:solidFill>
            </a:endParaRPr>
          </a:p>
        </p:txBody>
      </p:sp>
      <p:sp>
        <p:nvSpPr>
          <p:cNvPr id="6" name="Slide Number Placeholder 5"/>
          <p:cNvSpPr>
            <a:spLocks noGrp="1"/>
          </p:cNvSpPr>
          <p:nvPr>
            <p:ph type="sldNum" sz="quarter" idx="12"/>
          </p:nvPr>
        </p:nvSpPr>
        <p:spPr/>
        <p:txBody>
          <a:bodyPr/>
          <a:lstStyle/>
          <a:p>
            <a:r>
              <a:rPr lang="en-US" smtClean="0">
                <a:solidFill>
                  <a:prstClr val="white">
                    <a:lumMod val="85000"/>
                  </a:prstClr>
                </a:solidFill>
              </a:rPr>
              <a:t>NDDTC, AIIMS, NEW DELHI</a:t>
            </a:r>
            <a:endParaRPr lang="en-US" dirty="0">
              <a:solidFill>
                <a:prstClr val="white">
                  <a:lumMod val="85000"/>
                </a:prstClr>
              </a:solidFill>
            </a:endParaRPr>
          </a:p>
        </p:txBody>
      </p:sp>
    </p:spTree>
    <p:extLst>
      <p:ext uri="{BB962C8B-B14F-4D97-AF65-F5344CB8AC3E}">
        <p14:creationId xmlns:p14="http://schemas.microsoft.com/office/powerpoint/2010/main" val="338728678"/>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Data Collection from a Household</a:t>
            </a:r>
          </a:p>
        </p:txBody>
      </p:sp>
      <p:sp>
        <p:nvSpPr>
          <p:cNvPr id="3" name="Content Placeholder 2"/>
          <p:cNvSpPr>
            <a:spLocks noGrp="1"/>
          </p:cNvSpPr>
          <p:nvPr>
            <p:ph idx="1"/>
          </p:nvPr>
        </p:nvSpPr>
        <p:spPr>
          <a:xfrm>
            <a:off x="689610" y="1524824"/>
            <a:ext cx="10843260" cy="5035995"/>
          </a:xfrm>
        </p:spPr>
        <p:txBody>
          <a:bodyPr>
            <a:normAutofit/>
          </a:bodyPr>
          <a:lstStyle/>
          <a:p>
            <a:pPr marL="0" indent="0">
              <a:lnSpc>
                <a:spcPct val="100000"/>
              </a:lnSpc>
              <a:buNone/>
            </a:pPr>
            <a:r>
              <a:rPr lang="en-US" b="1" dirty="0">
                <a:solidFill>
                  <a:srgbClr val="002060"/>
                </a:solidFill>
              </a:rPr>
              <a:t>STEP 7: INTERVIEW EACH ELIGIBLE HOUSEHOLD MEMBER</a:t>
            </a:r>
            <a:r>
              <a:rPr lang="en-US" sz="2400" b="1" dirty="0" smtClean="0">
                <a:solidFill>
                  <a:srgbClr val="002060"/>
                </a:solidFill>
              </a:rPr>
              <a:t> </a:t>
            </a:r>
          </a:p>
          <a:p>
            <a:pPr lvl="1">
              <a:lnSpc>
                <a:spcPct val="100000"/>
              </a:lnSpc>
            </a:pPr>
            <a:r>
              <a:rPr lang="en-US" sz="2400" b="1" dirty="0" smtClean="0"/>
              <a:t>DOS </a:t>
            </a:r>
            <a:r>
              <a:rPr lang="en-US" sz="2400" b="1" dirty="0"/>
              <a:t>AND DON’TS OF CONDUCTING INTERVIEW</a:t>
            </a:r>
          </a:p>
          <a:p>
            <a:pPr lvl="2">
              <a:lnSpc>
                <a:spcPct val="100000"/>
              </a:lnSpc>
            </a:pPr>
            <a:r>
              <a:rPr lang="en-IN" sz="2400" dirty="0"/>
              <a:t>Ensure that you have made adequate preparation before going to the field. </a:t>
            </a:r>
          </a:p>
          <a:p>
            <a:pPr lvl="2">
              <a:lnSpc>
                <a:spcPct val="100000"/>
              </a:lnSpc>
            </a:pPr>
            <a:r>
              <a:rPr lang="en-IN" sz="2400" dirty="0"/>
              <a:t>Ensure that the handheld device that you are carrying is </a:t>
            </a:r>
            <a:r>
              <a:rPr lang="en-IN" sz="2400" dirty="0" smtClean="0"/>
              <a:t>fully charged</a:t>
            </a:r>
            <a:r>
              <a:rPr lang="en-IN" sz="2400" dirty="0"/>
              <a:t>.</a:t>
            </a:r>
          </a:p>
          <a:p>
            <a:pPr lvl="2">
              <a:lnSpc>
                <a:spcPct val="100000"/>
              </a:lnSpc>
            </a:pPr>
            <a:r>
              <a:rPr lang="en-IN" sz="2400" dirty="0"/>
              <a:t>Carry 8-10 hard copies of the household survey questionnaire, </a:t>
            </a:r>
            <a:r>
              <a:rPr lang="en-IN" sz="2400" dirty="0" smtClean="0"/>
              <a:t>for use </a:t>
            </a:r>
            <a:r>
              <a:rPr lang="en-IN" sz="2400" dirty="0"/>
              <a:t>in case the handheld device develops </a:t>
            </a:r>
            <a:r>
              <a:rPr lang="en-IN" sz="2400" dirty="0" smtClean="0"/>
              <a:t>a snag.  </a:t>
            </a:r>
            <a:endParaRPr lang="en-IN" sz="2400" dirty="0"/>
          </a:p>
          <a:p>
            <a:pPr lvl="2">
              <a:lnSpc>
                <a:spcPct val="100000"/>
              </a:lnSpc>
            </a:pPr>
            <a:r>
              <a:rPr lang="en-IN" sz="2400" dirty="0" smtClean="0"/>
              <a:t>Always greet the </a:t>
            </a:r>
            <a:r>
              <a:rPr lang="en-IN" sz="2400" dirty="0"/>
              <a:t>respondent in </a:t>
            </a:r>
            <a:r>
              <a:rPr lang="en-IN" sz="2400" dirty="0" smtClean="0"/>
              <a:t>a locally </a:t>
            </a:r>
            <a:r>
              <a:rPr lang="en-IN" sz="2400" dirty="0"/>
              <a:t>appropriate manner.</a:t>
            </a:r>
          </a:p>
          <a:p>
            <a:pPr lvl="2">
              <a:lnSpc>
                <a:spcPct val="100000"/>
              </a:lnSpc>
            </a:pPr>
            <a:r>
              <a:rPr lang="en-IN" sz="2400" dirty="0"/>
              <a:t>Team members should introduce themselves and show identity cards and authorisation letter if required and upon demand. </a:t>
            </a:r>
            <a:endParaRPr lang="en-US" sz="4800" dirty="0"/>
          </a:p>
        </p:txBody>
      </p:sp>
      <p:sp>
        <p:nvSpPr>
          <p:cNvPr id="4" name="Date Placeholder 3"/>
          <p:cNvSpPr>
            <a:spLocks noGrp="1"/>
          </p:cNvSpPr>
          <p:nvPr>
            <p:ph type="dt" sz="half" idx="10"/>
          </p:nvPr>
        </p:nvSpPr>
        <p:spPr/>
        <p:txBody>
          <a:bodyPr/>
          <a:lstStyle/>
          <a:p>
            <a:fld id="{003B7071-A7D8-4D99-B4F9-EF549053E347}" type="datetime1">
              <a:rPr lang="en-US" smtClean="0">
                <a:solidFill>
                  <a:prstClr val="white">
                    <a:lumMod val="85000"/>
                  </a:prstClr>
                </a:solidFill>
              </a:rPr>
              <a:t>10-Jan-18</a:t>
            </a:fld>
            <a:endParaRPr lang="en-US" dirty="0">
              <a:solidFill>
                <a:prstClr val="white">
                  <a:lumMod val="85000"/>
                </a:prstClr>
              </a:solidFill>
            </a:endParaRPr>
          </a:p>
        </p:txBody>
      </p:sp>
      <p:sp>
        <p:nvSpPr>
          <p:cNvPr id="5" name="Footer Placeholder 4"/>
          <p:cNvSpPr>
            <a:spLocks noGrp="1"/>
          </p:cNvSpPr>
          <p:nvPr>
            <p:ph type="ftr" sz="quarter" idx="11"/>
          </p:nvPr>
        </p:nvSpPr>
        <p:spPr/>
        <p:txBody>
          <a:bodyPr/>
          <a:lstStyle/>
          <a:p>
            <a:r>
              <a:rPr lang="en-US">
                <a:solidFill>
                  <a:prstClr val="white">
                    <a:lumMod val="85000"/>
                  </a:prstClr>
                </a:solidFill>
              </a:rPr>
              <a:t>NATIONAL SURVEY ON SUBSTANCE USE IN INDIA</a:t>
            </a:r>
            <a:endParaRPr lang="en-US" dirty="0">
              <a:solidFill>
                <a:prstClr val="white">
                  <a:lumMod val="85000"/>
                </a:prstClr>
              </a:solidFill>
            </a:endParaRPr>
          </a:p>
        </p:txBody>
      </p:sp>
      <p:sp>
        <p:nvSpPr>
          <p:cNvPr id="6" name="Slide Number Placeholder 5"/>
          <p:cNvSpPr>
            <a:spLocks noGrp="1"/>
          </p:cNvSpPr>
          <p:nvPr>
            <p:ph type="sldNum" sz="quarter" idx="12"/>
          </p:nvPr>
        </p:nvSpPr>
        <p:spPr/>
        <p:txBody>
          <a:bodyPr/>
          <a:lstStyle/>
          <a:p>
            <a:r>
              <a:rPr lang="en-US">
                <a:solidFill>
                  <a:prstClr val="white">
                    <a:lumMod val="85000"/>
                  </a:prstClr>
                </a:solidFill>
              </a:rPr>
              <a:t>NDDTC, AIIMS, NEW DELHI</a:t>
            </a:r>
            <a:endParaRPr lang="en-US" dirty="0">
              <a:solidFill>
                <a:prstClr val="white">
                  <a:lumMod val="85000"/>
                </a:prstClr>
              </a:solidFill>
            </a:endParaRPr>
          </a:p>
        </p:txBody>
      </p:sp>
    </p:spTree>
    <p:extLst>
      <p:ext uri="{BB962C8B-B14F-4D97-AF65-F5344CB8AC3E}">
        <p14:creationId xmlns:p14="http://schemas.microsoft.com/office/powerpoint/2010/main" val="4234999550"/>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Data Collection from a Household</a:t>
            </a:r>
          </a:p>
        </p:txBody>
      </p:sp>
      <p:sp>
        <p:nvSpPr>
          <p:cNvPr id="3" name="Content Placeholder 2"/>
          <p:cNvSpPr>
            <a:spLocks noGrp="1"/>
          </p:cNvSpPr>
          <p:nvPr>
            <p:ph idx="1"/>
          </p:nvPr>
        </p:nvSpPr>
        <p:spPr>
          <a:xfrm>
            <a:off x="838200" y="1524824"/>
            <a:ext cx="10515600" cy="5035995"/>
          </a:xfrm>
        </p:spPr>
        <p:txBody>
          <a:bodyPr>
            <a:normAutofit/>
          </a:bodyPr>
          <a:lstStyle/>
          <a:p>
            <a:pPr marL="0" indent="0">
              <a:lnSpc>
                <a:spcPct val="100000"/>
              </a:lnSpc>
              <a:buNone/>
            </a:pPr>
            <a:r>
              <a:rPr lang="en-US" b="1" dirty="0">
                <a:solidFill>
                  <a:srgbClr val="002060"/>
                </a:solidFill>
              </a:rPr>
              <a:t>STEP 7: INTERVIEW EACH ELIGIBLE HOUSEHOLD MEMBER</a:t>
            </a:r>
            <a:r>
              <a:rPr lang="en-US" sz="3000" b="1" dirty="0" smtClean="0">
                <a:solidFill>
                  <a:srgbClr val="002060"/>
                </a:solidFill>
              </a:rPr>
              <a:t> </a:t>
            </a:r>
          </a:p>
          <a:p>
            <a:pPr>
              <a:lnSpc>
                <a:spcPct val="100000"/>
              </a:lnSpc>
            </a:pPr>
            <a:r>
              <a:rPr lang="en-US" sz="2600" b="1" dirty="0" smtClean="0"/>
              <a:t>DOS </a:t>
            </a:r>
            <a:r>
              <a:rPr lang="en-US" sz="2600" b="1" dirty="0"/>
              <a:t>AND DON’TS OF CONDUCTING </a:t>
            </a:r>
            <a:r>
              <a:rPr lang="en-US" sz="2600" b="1" dirty="0" smtClean="0"/>
              <a:t>INTERVIEW</a:t>
            </a:r>
            <a:endParaRPr lang="en-IN" sz="2800" dirty="0"/>
          </a:p>
          <a:p>
            <a:pPr lvl="1">
              <a:lnSpc>
                <a:spcPct val="100000"/>
              </a:lnSpc>
            </a:pPr>
            <a:r>
              <a:rPr lang="en-IN" sz="3000" dirty="0"/>
              <a:t>State the purpose of the interview: </a:t>
            </a:r>
          </a:p>
          <a:p>
            <a:pPr marL="457200" lvl="1" indent="0">
              <a:lnSpc>
                <a:spcPct val="100000"/>
              </a:lnSpc>
              <a:buNone/>
            </a:pPr>
            <a:endParaRPr lang="en-IN" i="1" dirty="0"/>
          </a:p>
          <a:p>
            <a:pPr marL="457200" lvl="1" indent="0" algn="just">
              <a:lnSpc>
                <a:spcPct val="100000"/>
              </a:lnSpc>
              <a:buNone/>
            </a:pPr>
            <a:r>
              <a:rPr lang="en-IN" i="1" dirty="0"/>
              <a:t>“A survey is being conducted by the </a:t>
            </a:r>
            <a:r>
              <a:rPr lang="en-IN" i="1" dirty="0" smtClean="0"/>
              <a:t>Government of India on </a:t>
            </a:r>
            <a:r>
              <a:rPr lang="en-IN" i="1" dirty="0"/>
              <a:t>health and lifestyle issues, including drugs, in all the states of India. Your house has been chosen for the interview randomly. We are here to collect information from you and your family members. The interview with each family member will last for about 15-30 minutes. The information that you will provide during the interview will be confidential. Your name will not appear anywhere in the survey. If you do not have any objection, can we begin the interview?”</a:t>
            </a:r>
            <a:endParaRPr lang="en-US" sz="4800" dirty="0"/>
          </a:p>
        </p:txBody>
      </p:sp>
      <p:sp>
        <p:nvSpPr>
          <p:cNvPr id="4" name="Date Placeholder 3"/>
          <p:cNvSpPr>
            <a:spLocks noGrp="1"/>
          </p:cNvSpPr>
          <p:nvPr>
            <p:ph type="dt" sz="half" idx="10"/>
          </p:nvPr>
        </p:nvSpPr>
        <p:spPr/>
        <p:txBody>
          <a:bodyPr/>
          <a:lstStyle/>
          <a:p>
            <a:fld id="{003B7071-A7D8-4D99-B4F9-EF549053E347}" type="datetime1">
              <a:rPr lang="en-US" smtClean="0">
                <a:solidFill>
                  <a:prstClr val="white">
                    <a:lumMod val="85000"/>
                  </a:prstClr>
                </a:solidFill>
              </a:rPr>
              <a:t>10-Jan-18</a:t>
            </a:fld>
            <a:endParaRPr lang="en-US" dirty="0">
              <a:solidFill>
                <a:prstClr val="white">
                  <a:lumMod val="85000"/>
                </a:prstClr>
              </a:solidFill>
            </a:endParaRPr>
          </a:p>
        </p:txBody>
      </p:sp>
      <p:sp>
        <p:nvSpPr>
          <p:cNvPr id="5" name="Footer Placeholder 4"/>
          <p:cNvSpPr>
            <a:spLocks noGrp="1"/>
          </p:cNvSpPr>
          <p:nvPr>
            <p:ph type="ftr" sz="quarter" idx="11"/>
          </p:nvPr>
        </p:nvSpPr>
        <p:spPr/>
        <p:txBody>
          <a:bodyPr/>
          <a:lstStyle/>
          <a:p>
            <a:r>
              <a:rPr lang="en-US">
                <a:solidFill>
                  <a:prstClr val="white">
                    <a:lumMod val="85000"/>
                  </a:prstClr>
                </a:solidFill>
              </a:rPr>
              <a:t>NATIONAL SURVEY ON SUBSTANCE USE IN INDIA</a:t>
            </a:r>
            <a:endParaRPr lang="en-US" dirty="0">
              <a:solidFill>
                <a:prstClr val="white">
                  <a:lumMod val="85000"/>
                </a:prstClr>
              </a:solidFill>
            </a:endParaRPr>
          </a:p>
        </p:txBody>
      </p:sp>
      <p:sp>
        <p:nvSpPr>
          <p:cNvPr id="6" name="Slide Number Placeholder 5"/>
          <p:cNvSpPr>
            <a:spLocks noGrp="1"/>
          </p:cNvSpPr>
          <p:nvPr>
            <p:ph type="sldNum" sz="quarter" idx="12"/>
          </p:nvPr>
        </p:nvSpPr>
        <p:spPr/>
        <p:txBody>
          <a:bodyPr/>
          <a:lstStyle/>
          <a:p>
            <a:r>
              <a:rPr lang="en-US">
                <a:solidFill>
                  <a:prstClr val="white">
                    <a:lumMod val="85000"/>
                  </a:prstClr>
                </a:solidFill>
              </a:rPr>
              <a:t>NDDTC, AIIMS, NEW DELHI</a:t>
            </a:r>
            <a:endParaRPr lang="en-US" dirty="0">
              <a:solidFill>
                <a:prstClr val="white">
                  <a:lumMod val="85000"/>
                </a:prstClr>
              </a:solidFill>
            </a:endParaRPr>
          </a:p>
        </p:txBody>
      </p:sp>
    </p:spTree>
    <p:extLst>
      <p:ext uri="{BB962C8B-B14F-4D97-AF65-F5344CB8AC3E}">
        <p14:creationId xmlns:p14="http://schemas.microsoft.com/office/powerpoint/2010/main" val="1115451065"/>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Data Collection from a Household</a:t>
            </a:r>
          </a:p>
        </p:txBody>
      </p:sp>
      <p:sp>
        <p:nvSpPr>
          <p:cNvPr id="3" name="Content Placeholder 2"/>
          <p:cNvSpPr>
            <a:spLocks noGrp="1"/>
          </p:cNvSpPr>
          <p:nvPr>
            <p:ph idx="1"/>
          </p:nvPr>
        </p:nvSpPr>
        <p:spPr>
          <a:xfrm>
            <a:off x="666750" y="1592857"/>
            <a:ext cx="10957560" cy="4865094"/>
          </a:xfrm>
        </p:spPr>
        <p:txBody>
          <a:bodyPr>
            <a:normAutofit lnSpcReduction="10000"/>
          </a:bodyPr>
          <a:lstStyle/>
          <a:p>
            <a:pPr marL="0" indent="0">
              <a:lnSpc>
                <a:spcPct val="100000"/>
              </a:lnSpc>
              <a:buNone/>
            </a:pPr>
            <a:r>
              <a:rPr lang="en-US" b="1" dirty="0">
                <a:solidFill>
                  <a:srgbClr val="002060"/>
                </a:solidFill>
              </a:rPr>
              <a:t>STEP 7: INTERVIEW EACH ELIGIBLE HOUSEHOLD MEMBER</a:t>
            </a:r>
            <a:endParaRPr lang="en-US" sz="2400" b="1" dirty="0" smtClean="0">
              <a:solidFill>
                <a:srgbClr val="002060"/>
              </a:solidFill>
            </a:endParaRPr>
          </a:p>
          <a:p>
            <a:pPr lvl="1">
              <a:lnSpc>
                <a:spcPct val="100000"/>
              </a:lnSpc>
            </a:pPr>
            <a:r>
              <a:rPr lang="en-US" b="1" dirty="0" smtClean="0"/>
              <a:t>DOS </a:t>
            </a:r>
            <a:r>
              <a:rPr lang="en-US" b="1" dirty="0"/>
              <a:t>AND DON’TS OF CONDUCTING INTERVIEW</a:t>
            </a:r>
            <a:endParaRPr lang="en-US" sz="2400" dirty="0"/>
          </a:p>
          <a:p>
            <a:pPr lvl="2">
              <a:lnSpc>
                <a:spcPct val="100000"/>
              </a:lnSpc>
            </a:pPr>
            <a:r>
              <a:rPr lang="en-US" sz="2400" dirty="0"/>
              <a:t>If the individual agrees to take part in the survey, get the consent form signed before beginning the interview. </a:t>
            </a:r>
            <a:endParaRPr lang="en-US" sz="2400" dirty="0" smtClean="0"/>
          </a:p>
          <a:p>
            <a:pPr lvl="2">
              <a:lnSpc>
                <a:spcPct val="100000"/>
              </a:lnSpc>
            </a:pPr>
            <a:r>
              <a:rPr lang="en-US" sz="2400" dirty="0" smtClean="0"/>
              <a:t>Reassure the individual about confidentiality of the information being collected</a:t>
            </a:r>
            <a:endParaRPr lang="en-US" sz="2400" dirty="0"/>
          </a:p>
          <a:p>
            <a:pPr lvl="2">
              <a:lnSpc>
                <a:spcPct val="100000"/>
              </a:lnSpc>
            </a:pPr>
            <a:r>
              <a:rPr lang="en-US" sz="2400" dirty="0"/>
              <a:t>The consent form should be available in local language.</a:t>
            </a:r>
            <a:endParaRPr lang="en-IN" sz="2400" dirty="0"/>
          </a:p>
          <a:p>
            <a:pPr lvl="2">
              <a:lnSpc>
                <a:spcPct val="100000"/>
              </a:lnSpc>
            </a:pPr>
            <a:r>
              <a:rPr lang="en-IN" sz="2400" dirty="0"/>
              <a:t>The consent form for the initial Questionnaire ‘A’ will be signed by the adult member (or head of household) who undergoes interview for questionnaire ‘A’. </a:t>
            </a:r>
          </a:p>
          <a:p>
            <a:pPr lvl="2">
              <a:lnSpc>
                <a:spcPct val="100000"/>
              </a:lnSpc>
            </a:pPr>
            <a:r>
              <a:rPr lang="en-IN" sz="2400" dirty="0"/>
              <a:t>Consent form for questionnaire B (B1 &amp; B2) will be signed by EACH of the eligible individual </a:t>
            </a:r>
            <a:r>
              <a:rPr lang="en-IN" sz="2400" u="sng" dirty="0"/>
              <a:t>SEPARATELY </a:t>
            </a:r>
            <a:r>
              <a:rPr lang="en-IN" sz="2400" dirty="0"/>
              <a:t>who agrees to take part in the survey. </a:t>
            </a:r>
          </a:p>
        </p:txBody>
      </p:sp>
      <p:sp>
        <p:nvSpPr>
          <p:cNvPr id="4" name="Date Placeholder 3"/>
          <p:cNvSpPr>
            <a:spLocks noGrp="1"/>
          </p:cNvSpPr>
          <p:nvPr>
            <p:ph type="dt" sz="half" idx="10"/>
          </p:nvPr>
        </p:nvSpPr>
        <p:spPr/>
        <p:txBody>
          <a:bodyPr/>
          <a:lstStyle/>
          <a:p>
            <a:fld id="{003B7071-A7D8-4D99-B4F9-EF549053E347}" type="datetime1">
              <a:rPr lang="en-US" smtClean="0">
                <a:solidFill>
                  <a:prstClr val="white">
                    <a:lumMod val="85000"/>
                  </a:prstClr>
                </a:solidFill>
              </a:rPr>
              <a:t>10-Jan-18</a:t>
            </a:fld>
            <a:endParaRPr lang="en-US" dirty="0">
              <a:solidFill>
                <a:prstClr val="white">
                  <a:lumMod val="85000"/>
                </a:prstClr>
              </a:solidFill>
            </a:endParaRPr>
          </a:p>
        </p:txBody>
      </p:sp>
      <p:sp>
        <p:nvSpPr>
          <p:cNvPr id="5" name="Footer Placeholder 4"/>
          <p:cNvSpPr>
            <a:spLocks noGrp="1"/>
          </p:cNvSpPr>
          <p:nvPr>
            <p:ph type="ftr" sz="quarter" idx="11"/>
          </p:nvPr>
        </p:nvSpPr>
        <p:spPr/>
        <p:txBody>
          <a:bodyPr/>
          <a:lstStyle/>
          <a:p>
            <a:r>
              <a:rPr lang="en-US">
                <a:solidFill>
                  <a:prstClr val="white">
                    <a:lumMod val="85000"/>
                  </a:prstClr>
                </a:solidFill>
              </a:rPr>
              <a:t>NATIONAL SURVEY ON SUBSTANCE USE IN INDIA</a:t>
            </a:r>
            <a:endParaRPr lang="en-US" dirty="0">
              <a:solidFill>
                <a:prstClr val="white">
                  <a:lumMod val="85000"/>
                </a:prstClr>
              </a:solidFill>
            </a:endParaRPr>
          </a:p>
        </p:txBody>
      </p:sp>
      <p:sp>
        <p:nvSpPr>
          <p:cNvPr id="6" name="Slide Number Placeholder 5"/>
          <p:cNvSpPr>
            <a:spLocks noGrp="1"/>
          </p:cNvSpPr>
          <p:nvPr>
            <p:ph type="sldNum" sz="quarter" idx="12"/>
          </p:nvPr>
        </p:nvSpPr>
        <p:spPr/>
        <p:txBody>
          <a:bodyPr/>
          <a:lstStyle/>
          <a:p>
            <a:r>
              <a:rPr lang="en-US">
                <a:solidFill>
                  <a:prstClr val="white">
                    <a:lumMod val="85000"/>
                  </a:prstClr>
                </a:solidFill>
              </a:rPr>
              <a:t>NDDTC, AIIMS, NEW DELHI</a:t>
            </a:r>
            <a:endParaRPr lang="en-US" dirty="0">
              <a:solidFill>
                <a:prstClr val="white">
                  <a:lumMod val="85000"/>
                </a:prstClr>
              </a:solidFill>
            </a:endParaRPr>
          </a:p>
        </p:txBody>
      </p:sp>
    </p:spTree>
    <p:extLst>
      <p:ext uri="{BB962C8B-B14F-4D97-AF65-F5344CB8AC3E}">
        <p14:creationId xmlns:p14="http://schemas.microsoft.com/office/powerpoint/2010/main" val="3798810514"/>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Data Collection from a Household</a:t>
            </a:r>
          </a:p>
        </p:txBody>
      </p:sp>
      <p:sp>
        <p:nvSpPr>
          <p:cNvPr id="3" name="Content Placeholder 2"/>
          <p:cNvSpPr>
            <a:spLocks noGrp="1"/>
          </p:cNvSpPr>
          <p:nvPr>
            <p:ph idx="1"/>
          </p:nvPr>
        </p:nvSpPr>
        <p:spPr>
          <a:xfrm>
            <a:off x="883920" y="1592857"/>
            <a:ext cx="10515600" cy="4865094"/>
          </a:xfrm>
        </p:spPr>
        <p:txBody>
          <a:bodyPr>
            <a:normAutofit/>
          </a:bodyPr>
          <a:lstStyle/>
          <a:p>
            <a:pPr marL="0" indent="0">
              <a:lnSpc>
                <a:spcPct val="100000"/>
              </a:lnSpc>
              <a:buNone/>
            </a:pPr>
            <a:r>
              <a:rPr lang="en-US" b="1" dirty="0">
                <a:solidFill>
                  <a:srgbClr val="002060"/>
                </a:solidFill>
              </a:rPr>
              <a:t>STEP 7: INTERVIEW EACH ELIGIBLE HOUSEHOLD MEMBER</a:t>
            </a:r>
            <a:endParaRPr lang="en-US" sz="2400" b="1" dirty="0" smtClean="0">
              <a:solidFill>
                <a:srgbClr val="002060"/>
              </a:solidFill>
            </a:endParaRPr>
          </a:p>
          <a:p>
            <a:pPr lvl="1">
              <a:lnSpc>
                <a:spcPct val="100000"/>
              </a:lnSpc>
            </a:pPr>
            <a:r>
              <a:rPr lang="en-US" b="1" dirty="0" smtClean="0"/>
              <a:t>DOS </a:t>
            </a:r>
            <a:r>
              <a:rPr lang="en-US" b="1" dirty="0"/>
              <a:t>AND DON’TS OF CONDUCTING INTERVIEW</a:t>
            </a:r>
            <a:endParaRPr lang="en-US" sz="2400" dirty="0"/>
          </a:p>
          <a:p>
            <a:pPr marL="457200" lvl="1" indent="0">
              <a:lnSpc>
                <a:spcPct val="100000"/>
              </a:lnSpc>
              <a:buNone/>
            </a:pPr>
            <a:r>
              <a:rPr lang="en-US" b="1" i="1" dirty="0" smtClean="0"/>
              <a:t>	For Children </a:t>
            </a:r>
            <a:r>
              <a:rPr lang="en-US" b="1" i="1" dirty="0"/>
              <a:t>&lt;15 years</a:t>
            </a:r>
          </a:p>
          <a:p>
            <a:pPr lvl="2">
              <a:lnSpc>
                <a:spcPct val="100000"/>
              </a:lnSpc>
            </a:pPr>
            <a:r>
              <a:rPr lang="en-IN" sz="2400" dirty="0" smtClean="0"/>
              <a:t>Consent will be signed by the parents/guardian </a:t>
            </a:r>
          </a:p>
          <a:p>
            <a:pPr lvl="2">
              <a:lnSpc>
                <a:spcPct val="100000"/>
              </a:lnSpc>
            </a:pPr>
            <a:r>
              <a:rPr lang="en-IN" sz="2400" dirty="0" smtClean="0"/>
              <a:t>Assent of the </a:t>
            </a:r>
            <a:r>
              <a:rPr lang="en-IN" sz="2400" dirty="0"/>
              <a:t>child </a:t>
            </a:r>
            <a:r>
              <a:rPr lang="en-IN" sz="2400" dirty="0" smtClean="0"/>
              <a:t>should taken before interview</a:t>
            </a:r>
            <a:endParaRPr lang="en-US" sz="2400" dirty="0"/>
          </a:p>
          <a:p>
            <a:pPr lvl="2">
              <a:lnSpc>
                <a:spcPct val="100000"/>
              </a:lnSpc>
            </a:pPr>
            <a:r>
              <a:rPr lang="en-US" sz="2400" dirty="0" smtClean="0"/>
              <a:t>Confidentiality </a:t>
            </a:r>
            <a:r>
              <a:rPr lang="en-US" sz="2400" dirty="0"/>
              <a:t>/ privacy </a:t>
            </a:r>
            <a:r>
              <a:rPr lang="en-US" sz="2400" dirty="0" smtClean="0"/>
              <a:t>is even more critical – they should </a:t>
            </a:r>
            <a:r>
              <a:rPr lang="en-US" sz="2400" dirty="0"/>
              <a:t>not to be interviewed in presence of a family </a:t>
            </a:r>
            <a:r>
              <a:rPr lang="en-US" sz="2400" dirty="0" smtClean="0"/>
              <a:t>member</a:t>
            </a:r>
            <a:endParaRPr lang="en-IN" sz="2400" dirty="0"/>
          </a:p>
          <a:p>
            <a:pPr lvl="2">
              <a:lnSpc>
                <a:spcPct val="100000"/>
              </a:lnSpc>
            </a:pPr>
            <a:r>
              <a:rPr lang="en-IN" sz="2400" dirty="0" smtClean="0"/>
              <a:t>Only the female interviewer </a:t>
            </a:r>
            <a:r>
              <a:rPr lang="en-IN" sz="2400" dirty="0"/>
              <a:t>will interview </a:t>
            </a:r>
            <a:r>
              <a:rPr lang="en-IN" sz="2400" dirty="0" smtClean="0"/>
              <a:t>children unless specifically requested by a male child. Even in that case, female interviewer should be present in the room</a:t>
            </a:r>
          </a:p>
          <a:p>
            <a:pPr lvl="2">
              <a:lnSpc>
                <a:spcPct val="100000"/>
              </a:lnSpc>
            </a:pPr>
            <a:r>
              <a:rPr lang="en-IN" sz="2400" dirty="0" smtClean="0"/>
              <a:t>Difficult questions may need to be framed differently for a child</a:t>
            </a:r>
            <a:endParaRPr lang="en-IN" sz="2400" dirty="0"/>
          </a:p>
          <a:p>
            <a:pPr lvl="2">
              <a:lnSpc>
                <a:spcPct val="100000"/>
              </a:lnSpc>
            </a:pPr>
            <a:endParaRPr lang="en-US" sz="2400" dirty="0"/>
          </a:p>
        </p:txBody>
      </p:sp>
      <p:sp>
        <p:nvSpPr>
          <p:cNvPr id="4" name="Date Placeholder 3"/>
          <p:cNvSpPr>
            <a:spLocks noGrp="1"/>
          </p:cNvSpPr>
          <p:nvPr>
            <p:ph type="dt" sz="half" idx="10"/>
          </p:nvPr>
        </p:nvSpPr>
        <p:spPr/>
        <p:txBody>
          <a:bodyPr/>
          <a:lstStyle/>
          <a:p>
            <a:fld id="{003B7071-A7D8-4D99-B4F9-EF549053E347}" type="datetime1">
              <a:rPr lang="en-US" smtClean="0">
                <a:solidFill>
                  <a:prstClr val="white">
                    <a:lumMod val="85000"/>
                  </a:prstClr>
                </a:solidFill>
              </a:rPr>
              <a:t>10-Jan-18</a:t>
            </a:fld>
            <a:endParaRPr lang="en-US" dirty="0">
              <a:solidFill>
                <a:prstClr val="white">
                  <a:lumMod val="85000"/>
                </a:prstClr>
              </a:solidFill>
            </a:endParaRPr>
          </a:p>
        </p:txBody>
      </p:sp>
      <p:sp>
        <p:nvSpPr>
          <p:cNvPr id="5" name="Footer Placeholder 4"/>
          <p:cNvSpPr>
            <a:spLocks noGrp="1"/>
          </p:cNvSpPr>
          <p:nvPr>
            <p:ph type="ftr" sz="quarter" idx="11"/>
          </p:nvPr>
        </p:nvSpPr>
        <p:spPr/>
        <p:txBody>
          <a:bodyPr/>
          <a:lstStyle/>
          <a:p>
            <a:r>
              <a:rPr lang="en-US">
                <a:solidFill>
                  <a:prstClr val="white">
                    <a:lumMod val="85000"/>
                  </a:prstClr>
                </a:solidFill>
              </a:rPr>
              <a:t>NATIONAL SURVEY ON SUBSTANCE USE IN INDIA</a:t>
            </a:r>
            <a:endParaRPr lang="en-US" dirty="0">
              <a:solidFill>
                <a:prstClr val="white">
                  <a:lumMod val="85000"/>
                </a:prstClr>
              </a:solidFill>
            </a:endParaRPr>
          </a:p>
        </p:txBody>
      </p:sp>
      <p:sp>
        <p:nvSpPr>
          <p:cNvPr id="6" name="Slide Number Placeholder 5"/>
          <p:cNvSpPr>
            <a:spLocks noGrp="1"/>
          </p:cNvSpPr>
          <p:nvPr>
            <p:ph type="sldNum" sz="quarter" idx="12"/>
          </p:nvPr>
        </p:nvSpPr>
        <p:spPr/>
        <p:txBody>
          <a:bodyPr/>
          <a:lstStyle/>
          <a:p>
            <a:r>
              <a:rPr lang="en-US">
                <a:solidFill>
                  <a:prstClr val="white">
                    <a:lumMod val="85000"/>
                  </a:prstClr>
                </a:solidFill>
              </a:rPr>
              <a:t>NDDTC, AIIMS, NEW DELHI</a:t>
            </a:r>
            <a:endParaRPr lang="en-US" dirty="0">
              <a:solidFill>
                <a:prstClr val="white">
                  <a:lumMod val="85000"/>
                </a:prstClr>
              </a:solidFill>
            </a:endParaRPr>
          </a:p>
        </p:txBody>
      </p:sp>
    </p:spTree>
    <p:extLst>
      <p:ext uri="{BB962C8B-B14F-4D97-AF65-F5344CB8AC3E}">
        <p14:creationId xmlns:p14="http://schemas.microsoft.com/office/powerpoint/2010/main" val="1869411622"/>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Data Collection from a Household</a:t>
            </a:r>
          </a:p>
        </p:txBody>
      </p:sp>
      <p:sp>
        <p:nvSpPr>
          <p:cNvPr id="3" name="Content Placeholder 2"/>
          <p:cNvSpPr>
            <a:spLocks noGrp="1"/>
          </p:cNvSpPr>
          <p:nvPr>
            <p:ph idx="1"/>
          </p:nvPr>
        </p:nvSpPr>
        <p:spPr>
          <a:xfrm>
            <a:off x="883920" y="1592857"/>
            <a:ext cx="10515600" cy="4865094"/>
          </a:xfrm>
        </p:spPr>
        <p:txBody>
          <a:bodyPr>
            <a:normAutofit/>
          </a:bodyPr>
          <a:lstStyle/>
          <a:p>
            <a:pPr marL="0" indent="0">
              <a:lnSpc>
                <a:spcPct val="100000"/>
              </a:lnSpc>
              <a:buNone/>
            </a:pPr>
            <a:r>
              <a:rPr lang="en-US" b="1" dirty="0">
                <a:solidFill>
                  <a:srgbClr val="002060"/>
                </a:solidFill>
              </a:rPr>
              <a:t>STEP 7: INTERVIEW EACH ELIGIBLE HOUSEHOLD MEMBER</a:t>
            </a:r>
            <a:endParaRPr lang="en-US" sz="2400" b="1" dirty="0" smtClean="0">
              <a:solidFill>
                <a:srgbClr val="002060"/>
              </a:solidFill>
            </a:endParaRPr>
          </a:p>
          <a:p>
            <a:pPr lvl="1">
              <a:lnSpc>
                <a:spcPct val="100000"/>
              </a:lnSpc>
            </a:pPr>
            <a:r>
              <a:rPr lang="en-US" b="1" dirty="0" smtClean="0"/>
              <a:t>DOS </a:t>
            </a:r>
            <a:r>
              <a:rPr lang="en-US" b="1" dirty="0"/>
              <a:t>AND DON’TS OF CONDUCTING INTERVIEW</a:t>
            </a:r>
            <a:endParaRPr lang="en-US" sz="2400" dirty="0"/>
          </a:p>
          <a:p>
            <a:pPr marL="457200" lvl="1" indent="0">
              <a:lnSpc>
                <a:spcPct val="100000"/>
              </a:lnSpc>
              <a:buNone/>
            </a:pPr>
            <a:r>
              <a:rPr lang="en-US" b="1" i="1" dirty="0" smtClean="0"/>
              <a:t>	For women</a:t>
            </a:r>
            <a:endParaRPr lang="en-US" b="1" i="1" dirty="0"/>
          </a:p>
          <a:p>
            <a:pPr lvl="2">
              <a:lnSpc>
                <a:spcPct val="100000"/>
              </a:lnSpc>
            </a:pPr>
            <a:r>
              <a:rPr lang="en-US" sz="2400" dirty="0" smtClean="0"/>
              <a:t>Confidentiality </a:t>
            </a:r>
            <a:r>
              <a:rPr lang="en-US" sz="2400" dirty="0"/>
              <a:t>/ privacy </a:t>
            </a:r>
            <a:r>
              <a:rPr lang="en-US" sz="2400" dirty="0" smtClean="0"/>
              <a:t>is extremely important – they should </a:t>
            </a:r>
            <a:r>
              <a:rPr lang="en-US" sz="2400" dirty="0"/>
              <a:t>not to be interviewed in presence of a </a:t>
            </a:r>
            <a:r>
              <a:rPr lang="en-US" sz="2400" dirty="0" smtClean="0"/>
              <a:t>male family member / elders.</a:t>
            </a:r>
            <a:endParaRPr lang="en-IN" sz="2400" dirty="0"/>
          </a:p>
          <a:p>
            <a:pPr lvl="2">
              <a:lnSpc>
                <a:spcPct val="100000"/>
              </a:lnSpc>
            </a:pPr>
            <a:r>
              <a:rPr lang="en-IN" sz="2400" dirty="0" smtClean="0"/>
              <a:t>Only the female interviewer </a:t>
            </a:r>
            <a:r>
              <a:rPr lang="en-IN" sz="2400" dirty="0"/>
              <a:t>will interview </a:t>
            </a:r>
            <a:r>
              <a:rPr lang="en-IN" sz="2400" dirty="0" smtClean="0"/>
              <a:t>women of the household. </a:t>
            </a:r>
          </a:p>
          <a:p>
            <a:pPr lvl="2">
              <a:lnSpc>
                <a:spcPct val="100000"/>
              </a:lnSpc>
            </a:pPr>
            <a:r>
              <a:rPr lang="en-IN" sz="2400" dirty="0" smtClean="0"/>
              <a:t>They should be offered interview in a safe location away from the house.</a:t>
            </a:r>
            <a:endParaRPr lang="en-US" sz="2400" dirty="0"/>
          </a:p>
        </p:txBody>
      </p:sp>
      <p:sp>
        <p:nvSpPr>
          <p:cNvPr id="4" name="Date Placeholder 3"/>
          <p:cNvSpPr>
            <a:spLocks noGrp="1"/>
          </p:cNvSpPr>
          <p:nvPr>
            <p:ph type="dt" sz="half" idx="10"/>
          </p:nvPr>
        </p:nvSpPr>
        <p:spPr/>
        <p:txBody>
          <a:bodyPr/>
          <a:lstStyle/>
          <a:p>
            <a:fld id="{003B7071-A7D8-4D99-B4F9-EF549053E347}" type="datetime1">
              <a:rPr lang="en-US" smtClean="0">
                <a:solidFill>
                  <a:prstClr val="white">
                    <a:lumMod val="85000"/>
                  </a:prstClr>
                </a:solidFill>
              </a:rPr>
              <a:t>10-Jan-18</a:t>
            </a:fld>
            <a:endParaRPr lang="en-US" dirty="0">
              <a:solidFill>
                <a:prstClr val="white">
                  <a:lumMod val="85000"/>
                </a:prstClr>
              </a:solidFill>
            </a:endParaRPr>
          </a:p>
        </p:txBody>
      </p:sp>
      <p:sp>
        <p:nvSpPr>
          <p:cNvPr id="5" name="Footer Placeholder 4"/>
          <p:cNvSpPr>
            <a:spLocks noGrp="1"/>
          </p:cNvSpPr>
          <p:nvPr>
            <p:ph type="ftr" sz="quarter" idx="11"/>
          </p:nvPr>
        </p:nvSpPr>
        <p:spPr/>
        <p:txBody>
          <a:bodyPr/>
          <a:lstStyle/>
          <a:p>
            <a:r>
              <a:rPr lang="en-US">
                <a:solidFill>
                  <a:prstClr val="white">
                    <a:lumMod val="85000"/>
                  </a:prstClr>
                </a:solidFill>
              </a:rPr>
              <a:t>NATIONAL SURVEY ON SUBSTANCE USE IN INDIA</a:t>
            </a:r>
            <a:endParaRPr lang="en-US" dirty="0">
              <a:solidFill>
                <a:prstClr val="white">
                  <a:lumMod val="85000"/>
                </a:prstClr>
              </a:solidFill>
            </a:endParaRPr>
          </a:p>
        </p:txBody>
      </p:sp>
      <p:sp>
        <p:nvSpPr>
          <p:cNvPr id="6" name="Slide Number Placeholder 5"/>
          <p:cNvSpPr>
            <a:spLocks noGrp="1"/>
          </p:cNvSpPr>
          <p:nvPr>
            <p:ph type="sldNum" sz="quarter" idx="12"/>
          </p:nvPr>
        </p:nvSpPr>
        <p:spPr/>
        <p:txBody>
          <a:bodyPr/>
          <a:lstStyle/>
          <a:p>
            <a:r>
              <a:rPr lang="en-US">
                <a:solidFill>
                  <a:prstClr val="white">
                    <a:lumMod val="85000"/>
                  </a:prstClr>
                </a:solidFill>
              </a:rPr>
              <a:t>NDDTC, AIIMS, NEW DELHI</a:t>
            </a:r>
            <a:endParaRPr lang="en-US" dirty="0">
              <a:solidFill>
                <a:prstClr val="white">
                  <a:lumMod val="85000"/>
                </a:prstClr>
              </a:solidFill>
            </a:endParaRPr>
          </a:p>
        </p:txBody>
      </p:sp>
    </p:spTree>
    <p:extLst>
      <p:ext uri="{BB962C8B-B14F-4D97-AF65-F5344CB8AC3E}">
        <p14:creationId xmlns:p14="http://schemas.microsoft.com/office/powerpoint/2010/main" val="1876919456"/>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Data Collection from a Household</a:t>
            </a:r>
          </a:p>
        </p:txBody>
      </p:sp>
      <p:sp>
        <p:nvSpPr>
          <p:cNvPr id="3" name="Content Placeholder 2"/>
          <p:cNvSpPr>
            <a:spLocks noGrp="1"/>
          </p:cNvSpPr>
          <p:nvPr>
            <p:ph idx="1"/>
          </p:nvPr>
        </p:nvSpPr>
        <p:spPr>
          <a:xfrm>
            <a:off x="689610" y="1501964"/>
            <a:ext cx="10980420" cy="5035995"/>
          </a:xfrm>
        </p:spPr>
        <p:txBody>
          <a:bodyPr>
            <a:normAutofit/>
          </a:bodyPr>
          <a:lstStyle/>
          <a:p>
            <a:pPr marL="0" indent="0">
              <a:lnSpc>
                <a:spcPct val="100000"/>
              </a:lnSpc>
              <a:buNone/>
            </a:pPr>
            <a:r>
              <a:rPr lang="en-US" b="1" dirty="0">
                <a:solidFill>
                  <a:srgbClr val="002060"/>
                </a:solidFill>
              </a:rPr>
              <a:t>STEP 7: INTERVIEW EACH ELIGIBLE HOUSEHOLD MEMBER</a:t>
            </a:r>
            <a:endParaRPr lang="en-US" dirty="0"/>
          </a:p>
          <a:p>
            <a:pPr lvl="1">
              <a:lnSpc>
                <a:spcPct val="100000"/>
              </a:lnSpc>
            </a:pPr>
            <a:r>
              <a:rPr lang="en-US" b="1" dirty="0" smtClean="0"/>
              <a:t>HHS Interview Location:</a:t>
            </a:r>
          </a:p>
          <a:p>
            <a:pPr lvl="2">
              <a:lnSpc>
                <a:spcPct val="100000"/>
              </a:lnSpc>
            </a:pPr>
            <a:r>
              <a:rPr lang="en-US" sz="2400" dirty="0" smtClean="0"/>
              <a:t>Preferably within the house</a:t>
            </a:r>
          </a:p>
          <a:p>
            <a:pPr lvl="2">
              <a:lnSpc>
                <a:spcPct val="100000"/>
              </a:lnSpc>
            </a:pPr>
            <a:r>
              <a:rPr lang="en-US" sz="2400" dirty="0" smtClean="0"/>
              <a:t>Outside the house</a:t>
            </a:r>
          </a:p>
          <a:p>
            <a:pPr lvl="3">
              <a:lnSpc>
                <a:spcPct val="100000"/>
              </a:lnSpc>
            </a:pPr>
            <a:r>
              <a:rPr lang="en-US" sz="2000" dirty="0" smtClean="0"/>
              <a:t>If the respondent is not comfortable answering questions within the house e.g. women, adolescents, etc.</a:t>
            </a:r>
          </a:p>
          <a:p>
            <a:pPr lvl="3">
              <a:lnSpc>
                <a:spcPct val="100000"/>
              </a:lnSpc>
            </a:pPr>
            <a:r>
              <a:rPr lang="en-US" sz="2000" dirty="0" smtClean="0"/>
              <a:t>Respondent is available only at a certain location outside (e.g. workplace)</a:t>
            </a:r>
          </a:p>
          <a:p>
            <a:pPr lvl="3">
              <a:lnSpc>
                <a:spcPct val="100000"/>
              </a:lnSpc>
            </a:pPr>
            <a:r>
              <a:rPr lang="en-US" sz="2000" dirty="0" smtClean="0"/>
              <a:t>Lack of suitable space / environment within the house (e.g. urban slums)</a:t>
            </a:r>
          </a:p>
          <a:p>
            <a:pPr lvl="2">
              <a:lnSpc>
                <a:spcPct val="100000"/>
              </a:lnSpc>
            </a:pPr>
            <a:r>
              <a:rPr lang="en-US" sz="2400" dirty="0" smtClean="0"/>
              <a:t>Suitable locations for interviews outside the house to be identified prior to initiation of household survey (e.g. dispensary, school, </a:t>
            </a:r>
            <a:r>
              <a:rPr lang="en-US" sz="2400" dirty="0" err="1" smtClean="0"/>
              <a:t>aanganwadi</a:t>
            </a:r>
            <a:r>
              <a:rPr lang="en-US" sz="2400" dirty="0" smtClean="0"/>
              <a:t>, community </a:t>
            </a:r>
            <a:r>
              <a:rPr lang="en-US" sz="2400" dirty="0" err="1" smtClean="0"/>
              <a:t>centre</a:t>
            </a:r>
            <a:r>
              <a:rPr lang="en-US" sz="2400" dirty="0" smtClean="0"/>
              <a:t>, TI, ICTC, OST </a:t>
            </a:r>
            <a:r>
              <a:rPr lang="en-US" sz="2400" dirty="0" err="1" smtClean="0"/>
              <a:t>centre</a:t>
            </a:r>
            <a:r>
              <a:rPr lang="en-US" sz="2400" dirty="0" smtClean="0"/>
              <a:t>, etc.)</a:t>
            </a:r>
          </a:p>
          <a:p>
            <a:pPr lvl="2">
              <a:lnSpc>
                <a:spcPct val="100000"/>
              </a:lnSpc>
            </a:pPr>
            <a:r>
              <a:rPr lang="en-US" sz="2400" dirty="0" smtClean="0"/>
              <a:t>Permission of concerned authorities / stakeholders should be obtained</a:t>
            </a:r>
          </a:p>
        </p:txBody>
      </p:sp>
      <p:sp>
        <p:nvSpPr>
          <p:cNvPr id="4" name="Date Placeholder 3"/>
          <p:cNvSpPr>
            <a:spLocks noGrp="1"/>
          </p:cNvSpPr>
          <p:nvPr>
            <p:ph type="dt" sz="half" idx="10"/>
          </p:nvPr>
        </p:nvSpPr>
        <p:spPr/>
        <p:txBody>
          <a:bodyPr/>
          <a:lstStyle/>
          <a:p>
            <a:fld id="{003B7071-A7D8-4D99-B4F9-EF549053E347}" type="datetime1">
              <a:rPr lang="en-US" smtClean="0">
                <a:solidFill>
                  <a:prstClr val="white">
                    <a:lumMod val="85000"/>
                  </a:prstClr>
                </a:solidFill>
              </a:rPr>
              <a:t>10-Jan-18</a:t>
            </a:fld>
            <a:endParaRPr lang="en-US" dirty="0">
              <a:solidFill>
                <a:prstClr val="white">
                  <a:lumMod val="85000"/>
                </a:prstClr>
              </a:solidFill>
            </a:endParaRPr>
          </a:p>
        </p:txBody>
      </p:sp>
      <p:sp>
        <p:nvSpPr>
          <p:cNvPr id="5" name="Footer Placeholder 4"/>
          <p:cNvSpPr>
            <a:spLocks noGrp="1"/>
          </p:cNvSpPr>
          <p:nvPr>
            <p:ph type="ftr" sz="quarter" idx="11"/>
          </p:nvPr>
        </p:nvSpPr>
        <p:spPr/>
        <p:txBody>
          <a:bodyPr/>
          <a:lstStyle/>
          <a:p>
            <a:r>
              <a:rPr lang="en-US" smtClean="0">
                <a:solidFill>
                  <a:prstClr val="white">
                    <a:lumMod val="85000"/>
                  </a:prstClr>
                </a:solidFill>
              </a:rPr>
              <a:t>NATIONAL SURVEY ON SUBSTANCE USE IN INDIA</a:t>
            </a:r>
            <a:endParaRPr lang="en-US" dirty="0">
              <a:solidFill>
                <a:prstClr val="white">
                  <a:lumMod val="85000"/>
                </a:prstClr>
              </a:solidFill>
            </a:endParaRPr>
          </a:p>
        </p:txBody>
      </p:sp>
      <p:sp>
        <p:nvSpPr>
          <p:cNvPr id="6" name="Slide Number Placeholder 5"/>
          <p:cNvSpPr>
            <a:spLocks noGrp="1"/>
          </p:cNvSpPr>
          <p:nvPr>
            <p:ph type="sldNum" sz="quarter" idx="12"/>
          </p:nvPr>
        </p:nvSpPr>
        <p:spPr/>
        <p:txBody>
          <a:bodyPr/>
          <a:lstStyle/>
          <a:p>
            <a:r>
              <a:rPr lang="en-US" smtClean="0">
                <a:solidFill>
                  <a:prstClr val="white">
                    <a:lumMod val="85000"/>
                  </a:prstClr>
                </a:solidFill>
              </a:rPr>
              <a:t>NDDTC, AIIMS, NEW DELHI</a:t>
            </a:r>
            <a:endParaRPr lang="en-US" dirty="0">
              <a:solidFill>
                <a:prstClr val="white">
                  <a:lumMod val="85000"/>
                </a:prstClr>
              </a:solidFill>
            </a:endParaRPr>
          </a:p>
        </p:txBody>
      </p:sp>
    </p:spTree>
    <p:extLst>
      <p:ext uri="{BB962C8B-B14F-4D97-AF65-F5344CB8AC3E}">
        <p14:creationId xmlns:p14="http://schemas.microsoft.com/office/powerpoint/2010/main" val="3427728943"/>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Data Collection from a Household</a:t>
            </a:r>
          </a:p>
        </p:txBody>
      </p:sp>
      <p:sp>
        <p:nvSpPr>
          <p:cNvPr id="3" name="Content Placeholder 2"/>
          <p:cNvSpPr>
            <a:spLocks noGrp="1"/>
          </p:cNvSpPr>
          <p:nvPr>
            <p:ph idx="1"/>
          </p:nvPr>
        </p:nvSpPr>
        <p:spPr>
          <a:xfrm>
            <a:off x="689610" y="1501964"/>
            <a:ext cx="10980420" cy="5035995"/>
          </a:xfrm>
        </p:spPr>
        <p:txBody>
          <a:bodyPr>
            <a:normAutofit/>
          </a:bodyPr>
          <a:lstStyle/>
          <a:p>
            <a:pPr marL="0" indent="0">
              <a:lnSpc>
                <a:spcPct val="100000"/>
              </a:lnSpc>
              <a:buNone/>
            </a:pPr>
            <a:r>
              <a:rPr lang="en-US" b="1" dirty="0">
                <a:solidFill>
                  <a:srgbClr val="002060"/>
                </a:solidFill>
              </a:rPr>
              <a:t>STEP 7: INTERVIEW EACH ELIGIBLE HOUSEHOLD MEMBER</a:t>
            </a:r>
            <a:endParaRPr lang="en-US" dirty="0"/>
          </a:p>
          <a:p>
            <a:pPr lvl="1">
              <a:lnSpc>
                <a:spcPct val="100000"/>
              </a:lnSpc>
            </a:pPr>
            <a:r>
              <a:rPr lang="en-US" b="1" dirty="0" smtClean="0"/>
              <a:t>Repeat Visits:</a:t>
            </a:r>
          </a:p>
          <a:p>
            <a:pPr lvl="2">
              <a:lnSpc>
                <a:spcPct val="100000"/>
              </a:lnSpc>
            </a:pPr>
            <a:r>
              <a:rPr lang="en-US" sz="2400" dirty="0" smtClean="0"/>
              <a:t>It is the responsibility of the team to ensure completion of interview of each eligible member of the household</a:t>
            </a:r>
          </a:p>
          <a:p>
            <a:pPr lvl="2">
              <a:lnSpc>
                <a:spcPct val="100000"/>
              </a:lnSpc>
            </a:pPr>
            <a:r>
              <a:rPr lang="en-US" sz="2400" dirty="0" smtClean="0"/>
              <a:t>If a member is not available due to any reason at the time of the initial visit, team is expected to male at least 2 more attempts to interview the individual</a:t>
            </a:r>
          </a:p>
          <a:p>
            <a:pPr lvl="2">
              <a:lnSpc>
                <a:spcPct val="100000"/>
              </a:lnSpc>
            </a:pPr>
            <a:r>
              <a:rPr lang="en-US" sz="2400" dirty="0" smtClean="0"/>
              <a:t>These attempts should be made at different times / different days to maximize the possibility of a successful interview</a:t>
            </a:r>
          </a:p>
          <a:p>
            <a:pPr lvl="2">
              <a:lnSpc>
                <a:spcPct val="100000"/>
              </a:lnSpc>
            </a:pPr>
            <a:r>
              <a:rPr lang="en-US" sz="2400" dirty="0" smtClean="0"/>
              <a:t>Repeat visits may also be required if an interview had to be discontinued in between due to any reason</a:t>
            </a:r>
          </a:p>
        </p:txBody>
      </p:sp>
      <p:sp>
        <p:nvSpPr>
          <p:cNvPr id="4" name="Date Placeholder 3"/>
          <p:cNvSpPr>
            <a:spLocks noGrp="1"/>
          </p:cNvSpPr>
          <p:nvPr>
            <p:ph type="dt" sz="half" idx="10"/>
          </p:nvPr>
        </p:nvSpPr>
        <p:spPr/>
        <p:txBody>
          <a:bodyPr/>
          <a:lstStyle/>
          <a:p>
            <a:fld id="{003B7071-A7D8-4D99-B4F9-EF549053E347}" type="datetime1">
              <a:rPr lang="en-US" smtClean="0">
                <a:solidFill>
                  <a:prstClr val="white">
                    <a:lumMod val="85000"/>
                  </a:prstClr>
                </a:solidFill>
              </a:rPr>
              <a:t>10-Jan-18</a:t>
            </a:fld>
            <a:endParaRPr lang="en-US" dirty="0">
              <a:solidFill>
                <a:prstClr val="white">
                  <a:lumMod val="85000"/>
                </a:prstClr>
              </a:solidFill>
            </a:endParaRPr>
          </a:p>
        </p:txBody>
      </p:sp>
      <p:sp>
        <p:nvSpPr>
          <p:cNvPr id="5" name="Footer Placeholder 4"/>
          <p:cNvSpPr>
            <a:spLocks noGrp="1"/>
          </p:cNvSpPr>
          <p:nvPr>
            <p:ph type="ftr" sz="quarter" idx="11"/>
          </p:nvPr>
        </p:nvSpPr>
        <p:spPr/>
        <p:txBody>
          <a:bodyPr/>
          <a:lstStyle/>
          <a:p>
            <a:r>
              <a:rPr lang="en-US" smtClean="0">
                <a:solidFill>
                  <a:prstClr val="white">
                    <a:lumMod val="85000"/>
                  </a:prstClr>
                </a:solidFill>
              </a:rPr>
              <a:t>NATIONAL SURVEY ON SUBSTANCE USE IN INDIA</a:t>
            </a:r>
            <a:endParaRPr lang="en-US" dirty="0">
              <a:solidFill>
                <a:prstClr val="white">
                  <a:lumMod val="85000"/>
                </a:prstClr>
              </a:solidFill>
            </a:endParaRPr>
          </a:p>
        </p:txBody>
      </p:sp>
      <p:sp>
        <p:nvSpPr>
          <p:cNvPr id="6" name="Slide Number Placeholder 5"/>
          <p:cNvSpPr>
            <a:spLocks noGrp="1"/>
          </p:cNvSpPr>
          <p:nvPr>
            <p:ph type="sldNum" sz="quarter" idx="12"/>
          </p:nvPr>
        </p:nvSpPr>
        <p:spPr/>
        <p:txBody>
          <a:bodyPr/>
          <a:lstStyle/>
          <a:p>
            <a:r>
              <a:rPr lang="en-US" smtClean="0">
                <a:solidFill>
                  <a:prstClr val="white">
                    <a:lumMod val="85000"/>
                  </a:prstClr>
                </a:solidFill>
              </a:rPr>
              <a:t>NDDTC, AIIMS, NEW DELHI</a:t>
            </a:r>
            <a:endParaRPr lang="en-US" dirty="0">
              <a:solidFill>
                <a:prstClr val="white">
                  <a:lumMod val="85000"/>
                </a:prstClr>
              </a:solidFill>
            </a:endParaRPr>
          </a:p>
        </p:txBody>
      </p:sp>
    </p:spTree>
    <p:extLst>
      <p:ext uri="{BB962C8B-B14F-4D97-AF65-F5344CB8AC3E}">
        <p14:creationId xmlns:p14="http://schemas.microsoft.com/office/powerpoint/2010/main" val="2308731271"/>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Data Collection from a Household</a:t>
            </a:r>
          </a:p>
        </p:txBody>
      </p:sp>
      <p:sp>
        <p:nvSpPr>
          <p:cNvPr id="3" name="Content Placeholder 2"/>
          <p:cNvSpPr>
            <a:spLocks noGrp="1"/>
          </p:cNvSpPr>
          <p:nvPr>
            <p:ph idx="1"/>
          </p:nvPr>
        </p:nvSpPr>
        <p:spPr>
          <a:xfrm>
            <a:off x="838200" y="1524824"/>
            <a:ext cx="10515600" cy="4927061"/>
          </a:xfrm>
        </p:spPr>
        <p:txBody>
          <a:bodyPr>
            <a:normAutofit/>
          </a:bodyPr>
          <a:lstStyle/>
          <a:p>
            <a:pPr lvl="0"/>
            <a:r>
              <a:rPr lang="en-US" b="1" dirty="0">
                <a:solidFill>
                  <a:srgbClr val="002060"/>
                </a:solidFill>
              </a:rPr>
              <a:t>STEP 7: INTERVIEW EACH ELIGIBLE HOUSEHOLD MEMBER</a:t>
            </a:r>
            <a:endParaRPr lang="en-US" dirty="0">
              <a:solidFill>
                <a:prstClr val="black"/>
              </a:solidFill>
            </a:endParaRPr>
          </a:p>
          <a:p>
            <a:pPr lvl="1"/>
            <a:r>
              <a:rPr lang="en-US" b="1" dirty="0" smtClean="0"/>
              <a:t>Time required for HHS interviews</a:t>
            </a:r>
          </a:p>
          <a:p>
            <a:pPr lvl="2"/>
            <a:r>
              <a:rPr lang="en-US" sz="2400" dirty="0" smtClean="0"/>
              <a:t>Questionnaire A: 5-10 minutes (one per household)</a:t>
            </a:r>
          </a:p>
          <a:p>
            <a:pPr lvl="2"/>
            <a:endParaRPr lang="en-US" sz="2400" dirty="0" smtClean="0"/>
          </a:p>
          <a:p>
            <a:pPr lvl="2"/>
            <a:r>
              <a:rPr lang="en-US" sz="2400" dirty="0" smtClean="0"/>
              <a:t>Questionnaire B1: 15-20 minutes (one per each eligible member, about 4 such members per household)</a:t>
            </a:r>
          </a:p>
          <a:p>
            <a:pPr lvl="2"/>
            <a:endParaRPr lang="en-US" sz="2400" dirty="0" smtClean="0"/>
          </a:p>
          <a:p>
            <a:pPr lvl="2"/>
            <a:r>
              <a:rPr lang="en-US" sz="2400" dirty="0" smtClean="0"/>
              <a:t>Questionnaire B2: 20-25 </a:t>
            </a:r>
            <a:r>
              <a:rPr lang="en-US" sz="2400" dirty="0"/>
              <a:t>minutes (one per each eligible </a:t>
            </a:r>
            <a:r>
              <a:rPr lang="en-US" sz="2400" dirty="0" smtClean="0"/>
              <a:t>member who has used any substance other than tobacco within last 1 year, </a:t>
            </a:r>
            <a:r>
              <a:rPr lang="en-US" sz="2400" dirty="0"/>
              <a:t>about </a:t>
            </a:r>
            <a:r>
              <a:rPr lang="en-US" sz="2400" dirty="0" smtClean="0"/>
              <a:t>1 </a:t>
            </a:r>
            <a:r>
              <a:rPr lang="en-US" sz="2400" dirty="0"/>
              <a:t>such </a:t>
            </a:r>
            <a:r>
              <a:rPr lang="en-US" sz="2400" dirty="0" smtClean="0"/>
              <a:t>member </a:t>
            </a:r>
            <a:r>
              <a:rPr lang="en-US" sz="2400" dirty="0"/>
              <a:t>per household</a:t>
            </a:r>
            <a:r>
              <a:rPr lang="en-US" sz="2400" dirty="0" smtClean="0"/>
              <a:t>)</a:t>
            </a:r>
            <a:endParaRPr lang="en-US" dirty="0" smtClean="0"/>
          </a:p>
          <a:p>
            <a:pPr lvl="1"/>
            <a:endParaRPr lang="en-US" dirty="0"/>
          </a:p>
        </p:txBody>
      </p:sp>
      <p:sp>
        <p:nvSpPr>
          <p:cNvPr id="4" name="Date Placeholder 3"/>
          <p:cNvSpPr>
            <a:spLocks noGrp="1"/>
          </p:cNvSpPr>
          <p:nvPr>
            <p:ph type="dt" sz="half" idx="10"/>
          </p:nvPr>
        </p:nvSpPr>
        <p:spPr/>
        <p:txBody>
          <a:bodyPr/>
          <a:lstStyle/>
          <a:p>
            <a:fld id="{003B7071-A7D8-4D99-B4F9-EF549053E347}" type="datetime1">
              <a:rPr lang="en-US" smtClean="0">
                <a:solidFill>
                  <a:prstClr val="white">
                    <a:lumMod val="85000"/>
                  </a:prstClr>
                </a:solidFill>
              </a:rPr>
              <a:t>10-Jan-18</a:t>
            </a:fld>
            <a:endParaRPr lang="en-US" dirty="0">
              <a:solidFill>
                <a:prstClr val="white">
                  <a:lumMod val="85000"/>
                </a:prstClr>
              </a:solidFill>
            </a:endParaRPr>
          </a:p>
        </p:txBody>
      </p:sp>
      <p:sp>
        <p:nvSpPr>
          <p:cNvPr id="5" name="Footer Placeholder 4"/>
          <p:cNvSpPr>
            <a:spLocks noGrp="1"/>
          </p:cNvSpPr>
          <p:nvPr>
            <p:ph type="ftr" sz="quarter" idx="11"/>
          </p:nvPr>
        </p:nvSpPr>
        <p:spPr/>
        <p:txBody>
          <a:bodyPr/>
          <a:lstStyle/>
          <a:p>
            <a:r>
              <a:rPr lang="en-US" smtClean="0">
                <a:solidFill>
                  <a:prstClr val="white">
                    <a:lumMod val="85000"/>
                  </a:prstClr>
                </a:solidFill>
              </a:rPr>
              <a:t>NATIONAL SURVEY ON SUBSTANCE USE IN INDIA</a:t>
            </a:r>
            <a:endParaRPr lang="en-US" dirty="0">
              <a:solidFill>
                <a:prstClr val="white">
                  <a:lumMod val="85000"/>
                </a:prstClr>
              </a:solidFill>
            </a:endParaRPr>
          </a:p>
        </p:txBody>
      </p:sp>
      <p:sp>
        <p:nvSpPr>
          <p:cNvPr id="6" name="Slide Number Placeholder 5"/>
          <p:cNvSpPr>
            <a:spLocks noGrp="1"/>
          </p:cNvSpPr>
          <p:nvPr>
            <p:ph type="sldNum" sz="quarter" idx="12"/>
          </p:nvPr>
        </p:nvSpPr>
        <p:spPr/>
        <p:txBody>
          <a:bodyPr/>
          <a:lstStyle/>
          <a:p>
            <a:r>
              <a:rPr lang="en-US" smtClean="0">
                <a:solidFill>
                  <a:prstClr val="white">
                    <a:lumMod val="85000"/>
                  </a:prstClr>
                </a:solidFill>
              </a:rPr>
              <a:t>NDDTC, AIIMS, NEW DELHI</a:t>
            </a:r>
            <a:endParaRPr lang="en-US" dirty="0">
              <a:solidFill>
                <a:prstClr val="white">
                  <a:lumMod val="85000"/>
                </a:prstClr>
              </a:solidFill>
            </a:endParaRPr>
          </a:p>
        </p:txBody>
      </p:sp>
      <p:sp>
        <p:nvSpPr>
          <p:cNvPr id="7" name="Rectangle 6">
            <a:extLst>
              <a:ext uri="{FF2B5EF4-FFF2-40B4-BE49-F238E27FC236}">
                <a16:creationId xmlns:a16="http://schemas.microsoft.com/office/drawing/2014/main" xmlns="" id="{EB2DE39B-C897-4D9E-BBEF-E4130A3469A3}"/>
              </a:ext>
            </a:extLst>
          </p:cNvPr>
          <p:cNvSpPr/>
          <p:nvPr/>
        </p:nvSpPr>
        <p:spPr>
          <a:xfrm>
            <a:off x="2209800" y="2029303"/>
            <a:ext cx="8463517" cy="3539430"/>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wrap="square">
            <a:spAutoFit/>
          </a:bodyPr>
          <a:lstStyle/>
          <a:p>
            <a:pPr marL="342900" indent="-342900">
              <a:buFont typeface="Arial" panose="020B0604020202020204" pitchFamily="34" charset="0"/>
              <a:buChar char="•"/>
            </a:pPr>
            <a:r>
              <a:rPr lang="en-US" sz="3200" dirty="0"/>
              <a:t>Time required per household would be about 1 hour and 45 minutes</a:t>
            </a:r>
          </a:p>
          <a:p>
            <a:pPr marL="342900" indent="-342900">
              <a:buFont typeface="Arial" panose="020B0604020202020204" pitchFamily="34" charset="0"/>
              <a:buChar char="•"/>
            </a:pPr>
            <a:endParaRPr lang="en-US" sz="3200" dirty="0"/>
          </a:p>
          <a:p>
            <a:pPr marL="342900" indent="-342900">
              <a:buFont typeface="Arial" panose="020B0604020202020204" pitchFamily="34" charset="0"/>
              <a:buChar char="•"/>
            </a:pPr>
            <a:r>
              <a:rPr lang="en-US" sz="3200" dirty="0"/>
              <a:t>About 4 households per team to be completed per day </a:t>
            </a:r>
            <a:r>
              <a:rPr lang="en-US" sz="3200" dirty="0">
                <a:sym typeface="Wingdings" panose="05000000000000000000" pitchFamily="2" charset="2"/>
              </a:rPr>
              <a:t> 4 head of the household interviews, 16 individual interviews and about 4 drug use interviews</a:t>
            </a:r>
            <a:endParaRPr lang="en-US" sz="3200" dirty="0"/>
          </a:p>
        </p:txBody>
      </p:sp>
    </p:spTree>
    <p:extLst>
      <p:ext uri="{BB962C8B-B14F-4D97-AF65-F5344CB8AC3E}">
        <p14:creationId xmlns:p14="http://schemas.microsoft.com/office/powerpoint/2010/main" val="29358317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67945"/>
            <a:ext cx="10515600" cy="1325563"/>
          </a:xfrm>
        </p:spPr>
        <p:txBody>
          <a:bodyPr>
            <a:normAutofit/>
          </a:bodyPr>
          <a:lstStyle/>
          <a:p>
            <a:r>
              <a:rPr lang="en-US" dirty="0"/>
              <a:t>Data Collection from a Household</a:t>
            </a:r>
            <a:endParaRPr lang="en-US" sz="3600" dirty="0"/>
          </a:p>
        </p:txBody>
      </p:sp>
      <p:sp>
        <p:nvSpPr>
          <p:cNvPr id="3" name="Content Placeholder 2"/>
          <p:cNvSpPr>
            <a:spLocks noGrp="1"/>
          </p:cNvSpPr>
          <p:nvPr>
            <p:ph idx="1"/>
          </p:nvPr>
        </p:nvSpPr>
        <p:spPr>
          <a:xfrm>
            <a:off x="838200" y="1474470"/>
            <a:ext cx="10515600" cy="5017770"/>
          </a:xfrm>
        </p:spPr>
        <p:txBody>
          <a:bodyPr>
            <a:normAutofit fontScale="92500"/>
          </a:bodyPr>
          <a:lstStyle/>
          <a:p>
            <a:pPr>
              <a:lnSpc>
                <a:spcPct val="100000"/>
              </a:lnSpc>
            </a:pPr>
            <a:r>
              <a:rPr lang="en-US" dirty="0" smtClean="0"/>
              <a:t>Data </a:t>
            </a:r>
            <a:r>
              <a:rPr lang="en-US" dirty="0"/>
              <a:t>will be collected electronically on hand-held </a:t>
            </a:r>
            <a:r>
              <a:rPr lang="en-US" dirty="0" smtClean="0"/>
              <a:t>devices on a software developed specifically for this purpose</a:t>
            </a:r>
            <a:endParaRPr lang="en-US" dirty="0"/>
          </a:p>
          <a:p>
            <a:pPr>
              <a:lnSpc>
                <a:spcPct val="100000"/>
              </a:lnSpc>
            </a:pPr>
            <a:r>
              <a:rPr lang="en-US" dirty="0" smtClean="0"/>
              <a:t>Questionnaires </a:t>
            </a:r>
            <a:r>
              <a:rPr lang="en-US" dirty="0"/>
              <a:t>will be available in both English and the regional language</a:t>
            </a:r>
          </a:p>
          <a:p>
            <a:pPr>
              <a:lnSpc>
                <a:spcPct val="100000"/>
              </a:lnSpc>
            </a:pPr>
            <a:r>
              <a:rPr lang="en-US" dirty="0"/>
              <a:t>Entire data will be stored on a central server on a real-time basis</a:t>
            </a:r>
          </a:p>
          <a:p>
            <a:pPr>
              <a:lnSpc>
                <a:spcPct val="100000"/>
              </a:lnSpc>
            </a:pPr>
            <a:r>
              <a:rPr lang="en-US" dirty="0"/>
              <a:t>Once saved in a central server, data will be accessible only to the project investigators at </a:t>
            </a:r>
            <a:r>
              <a:rPr lang="en-US" dirty="0" smtClean="0"/>
              <a:t>AIIMS and will not be modifiable</a:t>
            </a:r>
          </a:p>
          <a:p>
            <a:pPr>
              <a:lnSpc>
                <a:spcPct val="100000"/>
              </a:lnSpc>
            </a:pPr>
            <a:r>
              <a:rPr lang="en-US" dirty="0" smtClean="0"/>
              <a:t>Back-up option</a:t>
            </a:r>
          </a:p>
          <a:p>
            <a:pPr lvl="1">
              <a:lnSpc>
                <a:spcPct val="100000"/>
              </a:lnSpc>
            </a:pPr>
            <a:r>
              <a:rPr lang="en-US" dirty="0" smtClean="0"/>
              <a:t>Record interviews on print-out of questionnaire and subsequently type it on the survey app</a:t>
            </a:r>
          </a:p>
          <a:p>
            <a:pPr lvl="1">
              <a:lnSpc>
                <a:spcPct val="100000"/>
              </a:lnSpc>
            </a:pPr>
            <a:r>
              <a:rPr lang="en-US" dirty="0" smtClean="0"/>
              <a:t>May be required in cases where device fails and replacement is not immediately available</a:t>
            </a:r>
          </a:p>
        </p:txBody>
      </p:sp>
      <p:sp>
        <p:nvSpPr>
          <p:cNvPr id="4" name="Date Placeholder 3"/>
          <p:cNvSpPr>
            <a:spLocks noGrp="1"/>
          </p:cNvSpPr>
          <p:nvPr>
            <p:ph type="dt" sz="half" idx="10"/>
          </p:nvPr>
        </p:nvSpPr>
        <p:spPr/>
        <p:txBody>
          <a:bodyPr/>
          <a:lstStyle/>
          <a:p>
            <a:fld id="{36C8A1AC-AE7F-472E-822B-B9BB71F1C2A8}" type="datetime1">
              <a:rPr lang="en-US" smtClean="0">
                <a:solidFill>
                  <a:prstClr val="white">
                    <a:lumMod val="85000"/>
                  </a:prstClr>
                </a:solidFill>
              </a:rPr>
              <a:t>10-Jan-18</a:t>
            </a:fld>
            <a:endParaRPr lang="en-US" dirty="0">
              <a:solidFill>
                <a:prstClr val="white">
                  <a:lumMod val="85000"/>
                </a:prstClr>
              </a:solidFill>
            </a:endParaRPr>
          </a:p>
        </p:txBody>
      </p:sp>
      <p:sp>
        <p:nvSpPr>
          <p:cNvPr id="5" name="Footer Placeholder 4"/>
          <p:cNvSpPr>
            <a:spLocks noGrp="1"/>
          </p:cNvSpPr>
          <p:nvPr>
            <p:ph type="ftr" sz="quarter" idx="11"/>
          </p:nvPr>
        </p:nvSpPr>
        <p:spPr/>
        <p:txBody>
          <a:bodyPr/>
          <a:lstStyle/>
          <a:p>
            <a:r>
              <a:rPr lang="en-US" smtClean="0">
                <a:solidFill>
                  <a:prstClr val="white">
                    <a:lumMod val="85000"/>
                  </a:prstClr>
                </a:solidFill>
              </a:rPr>
              <a:t>NATIONAL SURVEY ON SUBSTANCE USE IN INDIA</a:t>
            </a:r>
            <a:endParaRPr lang="en-US" dirty="0">
              <a:solidFill>
                <a:prstClr val="white">
                  <a:lumMod val="85000"/>
                </a:prstClr>
              </a:solidFill>
            </a:endParaRPr>
          </a:p>
        </p:txBody>
      </p:sp>
      <p:sp>
        <p:nvSpPr>
          <p:cNvPr id="6" name="Slide Number Placeholder 5"/>
          <p:cNvSpPr>
            <a:spLocks noGrp="1"/>
          </p:cNvSpPr>
          <p:nvPr>
            <p:ph type="sldNum" sz="quarter" idx="12"/>
          </p:nvPr>
        </p:nvSpPr>
        <p:spPr/>
        <p:txBody>
          <a:bodyPr/>
          <a:lstStyle/>
          <a:p>
            <a:r>
              <a:rPr lang="en-US" smtClean="0">
                <a:solidFill>
                  <a:prstClr val="white">
                    <a:lumMod val="85000"/>
                  </a:prstClr>
                </a:solidFill>
              </a:rPr>
              <a:t>NDDTC, AIIMS, NEW DELHI</a:t>
            </a:r>
            <a:endParaRPr lang="en-US" dirty="0">
              <a:solidFill>
                <a:prstClr val="white">
                  <a:lumMod val="85000"/>
                </a:prstClr>
              </a:solidFill>
            </a:endParaRPr>
          </a:p>
        </p:txBody>
      </p:sp>
    </p:spTree>
    <p:extLst>
      <p:ext uri="{BB962C8B-B14F-4D97-AF65-F5344CB8AC3E}">
        <p14:creationId xmlns:p14="http://schemas.microsoft.com/office/powerpoint/2010/main" val="171471670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a:bodyPr>
          <a:lstStyle/>
          <a:p>
            <a:pPr marL="0" indent="0">
              <a:buNone/>
            </a:pPr>
            <a:endParaRPr lang="en-US" sz="4320" b="1" dirty="0">
              <a:solidFill>
                <a:srgbClr val="FF0000"/>
              </a:solidFill>
            </a:endParaRPr>
          </a:p>
          <a:p>
            <a:pPr marL="0" indent="0">
              <a:buNone/>
            </a:pPr>
            <a:endParaRPr lang="en-US" sz="4320" b="1" dirty="0">
              <a:solidFill>
                <a:srgbClr val="FF0000"/>
              </a:solidFill>
            </a:endParaRPr>
          </a:p>
          <a:p>
            <a:pPr marL="0" indent="0" algn="ctr">
              <a:buNone/>
            </a:pPr>
            <a:r>
              <a:rPr lang="en-US" sz="4320" b="1" dirty="0" smtClean="0">
                <a:solidFill>
                  <a:schemeClr val="accent5">
                    <a:lumMod val="50000"/>
                  </a:schemeClr>
                </a:solidFill>
                <a:effectLst>
                  <a:outerShdw blurRad="38100" dist="38100" dir="2700000" algn="tl">
                    <a:srgbClr val="000000">
                      <a:alpha val="43137"/>
                    </a:srgbClr>
                  </a:outerShdw>
                </a:effectLst>
              </a:rPr>
              <a:t>STEPS IN DATA COLLECTION OF HOUSEHOLD SAMPLE SURVEY</a:t>
            </a:r>
            <a:endParaRPr lang="en-US" sz="4320" b="1" dirty="0">
              <a:solidFill>
                <a:schemeClr val="accent5">
                  <a:lumMod val="50000"/>
                </a:schemeClr>
              </a:solidFill>
              <a:effectLst>
                <a:outerShdw blurRad="38100" dist="38100" dir="2700000" algn="tl">
                  <a:srgbClr val="000000">
                    <a:alpha val="43137"/>
                  </a:srgbClr>
                </a:outerShdw>
              </a:effectLst>
            </a:endParaRPr>
          </a:p>
          <a:p>
            <a:pPr marL="0" indent="0" algn="ctr">
              <a:buNone/>
            </a:pPr>
            <a:r>
              <a:rPr lang="en-US" sz="3360" b="1" dirty="0" smtClean="0">
                <a:solidFill>
                  <a:srgbClr val="FF0000"/>
                </a:solidFill>
              </a:rPr>
              <a:t>(AT HOUSEHOLD LEVEL)</a:t>
            </a:r>
            <a:endParaRPr lang="en-US" sz="3360" b="1" dirty="0">
              <a:solidFill>
                <a:srgbClr val="FF0000"/>
              </a:solidFill>
            </a:endParaRPr>
          </a:p>
        </p:txBody>
      </p:sp>
      <p:sp>
        <p:nvSpPr>
          <p:cNvPr id="4" name="Date Placeholder 3"/>
          <p:cNvSpPr>
            <a:spLocks noGrp="1"/>
          </p:cNvSpPr>
          <p:nvPr>
            <p:ph type="dt" sz="half" idx="10"/>
          </p:nvPr>
        </p:nvSpPr>
        <p:spPr/>
        <p:txBody>
          <a:bodyPr/>
          <a:lstStyle/>
          <a:p>
            <a:fld id="{CBA8ABE0-01DD-4483-98DD-0F19CBA4EDAF}" type="datetime1">
              <a:rPr lang="en-US" smtClean="0">
                <a:solidFill>
                  <a:prstClr val="white">
                    <a:lumMod val="85000"/>
                  </a:prstClr>
                </a:solidFill>
              </a:rPr>
              <a:t>10-Jan-18</a:t>
            </a:fld>
            <a:endParaRPr lang="en-US" dirty="0">
              <a:solidFill>
                <a:prstClr val="white">
                  <a:lumMod val="85000"/>
                </a:prstClr>
              </a:solidFill>
            </a:endParaRPr>
          </a:p>
        </p:txBody>
      </p:sp>
      <p:sp>
        <p:nvSpPr>
          <p:cNvPr id="5" name="Footer Placeholder 4"/>
          <p:cNvSpPr>
            <a:spLocks noGrp="1"/>
          </p:cNvSpPr>
          <p:nvPr>
            <p:ph type="ftr" sz="quarter" idx="11"/>
          </p:nvPr>
        </p:nvSpPr>
        <p:spPr/>
        <p:txBody>
          <a:bodyPr/>
          <a:lstStyle/>
          <a:p>
            <a:r>
              <a:rPr lang="en-US" smtClean="0">
                <a:solidFill>
                  <a:prstClr val="white">
                    <a:lumMod val="85000"/>
                  </a:prstClr>
                </a:solidFill>
              </a:rPr>
              <a:t>NATIONAL SURVEY ON SUBSTANCE USE IN INDIA</a:t>
            </a:r>
            <a:endParaRPr lang="en-US" dirty="0">
              <a:solidFill>
                <a:prstClr val="white">
                  <a:lumMod val="85000"/>
                </a:prstClr>
              </a:solidFill>
            </a:endParaRPr>
          </a:p>
        </p:txBody>
      </p:sp>
      <p:sp>
        <p:nvSpPr>
          <p:cNvPr id="6" name="Slide Number Placeholder 5"/>
          <p:cNvSpPr>
            <a:spLocks noGrp="1"/>
          </p:cNvSpPr>
          <p:nvPr>
            <p:ph type="sldNum" sz="quarter" idx="12"/>
          </p:nvPr>
        </p:nvSpPr>
        <p:spPr/>
        <p:txBody>
          <a:bodyPr/>
          <a:lstStyle/>
          <a:p>
            <a:r>
              <a:rPr lang="en-US" smtClean="0">
                <a:solidFill>
                  <a:prstClr val="white">
                    <a:lumMod val="85000"/>
                  </a:prstClr>
                </a:solidFill>
              </a:rPr>
              <a:t>NDDTC, AIIMS, NEW DELHI</a:t>
            </a:r>
            <a:endParaRPr lang="en-US" dirty="0">
              <a:solidFill>
                <a:prstClr val="white">
                  <a:lumMod val="85000"/>
                </a:prstClr>
              </a:solidFill>
            </a:endParaRPr>
          </a:p>
        </p:txBody>
      </p:sp>
    </p:spTree>
    <p:extLst>
      <p:ext uri="{BB962C8B-B14F-4D97-AF65-F5344CB8AC3E}">
        <p14:creationId xmlns:p14="http://schemas.microsoft.com/office/powerpoint/2010/main" val="3220400004"/>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Data Collection from a Household</a:t>
            </a:r>
          </a:p>
        </p:txBody>
      </p:sp>
      <p:sp>
        <p:nvSpPr>
          <p:cNvPr id="3" name="Content Placeholder 2"/>
          <p:cNvSpPr>
            <a:spLocks noGrp="1"/>
          </p:cNvSpPr>
          <p:nvPr>
            <p:ph idx="1"/>
          </p:nvPr>
        </p:nvSpPr>
        <p:spPr>
          <a:xfrm>
            <a:off x="689610" y="1501964"/>
            <a:ext cx="10980420" cy="5035995"/>
          </a:xfrm>
        </p:spPr>
        <p:txBody>
          <a:bodyPr>
            <a:normAutofit/>
          </a:bodyPr>
          <a:lstStyle/>
          <a:p>
            <a:pPr marL="0" indent="0">
              <a:lnSpc>
                <a:spcPct val="100000"/>
              </a:lnSpc>
              <a:buNone/>
            </a:pPr>
            <a:r>
              <a:rPr lang="en-US" b="1" dirty="0">
                <a:solidFill>
                  <a:srgbClr val="002060"/>
                </a:solidFill>
              </a:rPr>
              <a:t>STEP </a:t>
            </a:r>
            <a:r>
              <a:rPr lang="en-US" b="1" dirty="0" smtClean="0">
                <a:solidFill>
                  <a:srgbClr val="002060"/>
                </a:solidFill>
              </a:rPr>
              <a:t>8: SUBMISSION OF INTERVIEW DATA</a:t>
            </a:r>
            <a:endParaRPr lang="en-US" dirty="0"/>
          </a:p>
          <a:p>
            <a:pPr lvl="1">
              <a:lnSpc>
                <a:spcPct val="100000"/>
              </a:lnSpc>
            </a:pPr>
            <a:r>
              <a:rPr lang="en-US" dirty="0"/>
              <a:t>Submission of HHS interview data can only be done through the mobile </a:t>
            </a:r>
            <a:r>
              <a:rPr lang="en-US" dirty="0" smtClean="0"/>
              <a:t>app.</a:t>
            </a:r>
            <a:endParaRPr lang="en-US" dirty="0"/>
          </a:p>
          <a:p>
            <a:pPr lvl="1">
              <a:lnSpc>
                <a:spcPct val="100000"/>
              </a:lnSpc>
            </a:pPr>
            <a:r>
              <a:rPr lang="en-US" dirty="0" smtClean="0"/>
              <a:t>If using the survey application, the data will be submitted immediately on completion of an interview if the user is connected to internet.</a:t>
            </a:r>
          </a:p>
          <a:p>
            <a:pPr lvl="1">
              <a:lnSpc>
                <a:spcPct val="100000"/>
              </a:lnSpc>
            </a:pPr>
            <a:r>
              <a:rPr lang="en-US" dirty="0" smtClean="0"/>
              <a:t>If interview is done Offline, data will be submitted on using the REFRESH button available on the household grid screen of the app.</a:t>
            </a:r>
          </a:p>
          <a:p>
            <a:pPr lvl="1">
              <a:lnSpc>
                <a:spcPct val="100000"/>
              </a:lnSpc>
            </a:pPr>
            <a:r>
              <a:rPr lang="en-US" dirty="0" smtClean="0"/>
              <a:t>Once an interview has been completed, data recorded cannot be modified / edited.</a:t>
            </a:r>
          </a:p>
          <a:p>
            <a:pPr lvl="1">
              <a:lnSpc>
                <a:spcPct val="100000"/>
              </a:lnSpc>
            </a:pPr>
            <a:r>
              <a:rPr lang="en-US" dirty="0" smtClean="0"/>
              <a:t>If interview data is recorded on paper, team should transfer it to the app as soon as possible.</a:t>
            </a:r>
          </a:p>
        </p:txBody>
      </p:sp>
      <p:sp>
        <p:nvSpPr>
          <p:cNvPr id="4" name="Date Placeholder 3"/>
          <p:cNvSpPr>
            <a:spLocks noGrp="1"/>
          </p:cNvSpPr>
          <p:nvPr>
            <p:ph type="dt" sz="half" idx="10"/>
          </p:nvPr>
        </p:nvSpPr>
        <p:spPr/>
        <p:txBody>
          <a:bodyPr/>
          <a:lstStyle/>
          <a:p>
            <a:fld id="{003B7071-A7D8-4D99-B4F9-EF549053E347}" type="datetime1">
              <a:rPr lang="en-US" smtClean="0">
                <a:solidFill>
                  <a:prstClr val="white">
                    <a:lumMod val="85000"/>
                  </a:prstClr>
                </a:solidFill>
              </a:rPr>
              <a:t>10-Jan-18</a:t>
            </a:fld>
            <a:endParaRPr lang="en-US" dirty="0">
              <a:solidFill>
                <a:prstClr val="white">
                  <a:lumMod val="85000"/>
                </a:prstClr>
              </a:solidFill>
            </a:endParaRPr>
          </a:p>
        </p:txBody>
      </p:sp>
      <p:sp>
        <p:nvSpPr>
          <p:cNvPr id="5" name="Footer Placeholder 4"/>
          <p:cNvSpPr>
            <a:spLocks noGrp="1"/>
          </p:cNvSpPr>
          <p:nvPr>
            <p:ph type="ftr" sz="quarter" idx="11"/>
          </p:nvPr>
        </p:nvSpPr>
        <p:spPr/>
        <p:txBody>
          <a:bodyPr/>
          <a:lstStyle/>
          <a:p>
            <a:r>
              <a:rPr lang="en-US" smtClean="0">
                <a:solidFill>
                  <a:prstClr val="white">
                    <a:lumMod val="85000"/>
                  </a:prstClr>
                </a:solidFill>
              </a:rPr>
              <a:t>NATIONAL SURVEY ON SUBSTANCE USE IN INDIA</a:t>
            </a:r>
            <a:endParaRPr lang="en-US" dirty="0">
              <a:solidFill>
                <a:prstClr val="white">
                  <a:lumMod val="85000"/>
                </a:prstClr>
              </a:solidFill>
            </a:endParaRPr>
          </a:p>
        </p:txBody>
      </p:sp>
      <p:sp>
        <p:nvSpPr>
          <p:cNvPr id="6" name="Slide Number Placeholder 5"/>
          <p:cNvSpPr>
            <a:spLocks noGrp="1"/>
          </p:cNvSpPr>
          <p:nvPr>
            <p:ph type="sldNum" sz="quarter" idx="12"/>
          </p:nvPr>
        </p:nvSpPr>
        <p:spPr/>
        <p:txBody>
          <a:bodyPr/>
          <a:lstStyle/>
          <a:p>
            <a:r>
              <a:rPr lang="en-US" smtClean="0">
                <a:solidFill>
                  <a:prstClr val="white">
                    <a:lumMod val="85000"/>
                  </a:prstClr>
                </a:solidFill>
              </a:rPr>
              <a:t>NDDTC, AIIMS, NEW DELHI</a:t>
            </a:r>
            <a:endParaRPr lang="en-US" dirty="0">
              <a:solidFill>
                <a:prstClr val="white">
                  <a:lumMod val="85000"/>
                </a:prstClr>
              </a:solidFill>
            </a:endParaRPr>
          </a:p>
        </p:txBody>
      </p:sp>
    </p:spTree>
    <p:extLst>
      <p:ext uri="{BB962C8B-B14F-4D97-AF65-F5344CB8AC3E}">
        <p14:creationId xmlns:p14="http://schemas.microsoft.com/office/powerpoint/2010/main" val="1275293691"/>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a:bodyPr>
          <a:lstStyle/>
          <a:p>
            <a:pPr marL="0" indent="0">
              <a:buNone/>
            </a:pPr>
            <a:endParaRPr lang="en-US" sz="4320" b="1" dirty="0">
              <a:solidFill>
                <a:srgbClr val="FF0000"/>
              </a:solidFill>
            </a:endParaRPr>
          </a:p>
          <a:p>
            <a:pPr marL="0" indent="0">
              <a:buNone/>
            </a:pPr>
            <a:endParaRPr lang="en-US" sz="4320" b="1" dirty="0">
              <a:solidFill>
                <a:srgbClr val="FF0000"/>
              </a:solidFill>
            </a:endParaRPr>
          </a:p>
          <a:p>
            <a:pPr marL="0" indent="0" algn="ctr">
              <a:buNone/>
            </a:pPr>
            <a:r>
              <a:rPr lang="en-US" sz="4320" b="1" dirty="0" smtClean="0">
                <a:solidFill>
                  <a:schemeClr val="accent5">
                    <a:lumMod val="50000"/>
                  </a:schemeClr>
                </a:solidFill>
                <a:effectLst>
                  <a:outerShdw blurRad="38100" dist="38100" dir="2700000" algn="tl">
                    <a:srgbClr val="000000">
                      <a:alpha val="43137"/>
                    </a:srgbClr>
                  </a:outerShdw>
                </a:effectLst>
              </a:rPr>
              <a:t>SPECIAL SITUATIONS ENCOUNTERED IN THE </a:t>
            </a:r>
            <a:r>
              <a:rPr lang="en-US" sz="4320" b="1" dirty="0" smtClean="0">
                <a:solidFill>
                  <a:schemeClr val="accent5">
                    <a:lumMod val="50000"/>
                  </a:schemeClr>
                </a:solidFill>
                <a:effectLst>
                  <a:outerShdw blurRad="38100" dist="38100" dir="2700000" algn="tl">
                    <a:srgbClr val="000000">
                      <a:alpha val="43137"/>
                    </a:srgbClr>
                  </a:outerShdw>
                </a:effectLst>
              </a:rPr>
              <a:t>FIELD DURING HHS DATA COLLECTION</a:t>
            </a:r>
            <a:endParaRPr lang="en-US" sz="4320" b="1" dirty="0">
              <a:solidFill>
                <a:schemeClr val="accent5">
                  <a:lumMod val="50000"/>
                </a:schemeClr>
              </a:solidFill>
              <a:effectLst>
                <a:outerShdw blurRad="38100" dist="38100" dir="2700000" algn="tl">
                  <a:srgbClr val="000000">
                    <a:alpha val="43137"/>
                  </a:srgbClr>
                </a:outerShdw>
              </a:effectLst>
            </a:endParaRPr>
          </a:p>
        </p:txBody>
      </p:sp>
      <p:sp>
        <p:nvSpPr>
          <p:cNvPr id="4" name="Date Placeholder 3"/>
          <p:cNvSpPr>
            <a:spLocks noGrp="1"/>
          </p:cNvSpPr>
          <p:nvPr>
            <p:ph type="dt" sz="half" idx="10"/>
          </p:nvPr>
        </p:nvSpPr>
        <p:spPr/>
        <p:txBody>
          <a:bodyPr/>
          <a:lstStyle/>
          <a:p>
            <a:fld id="{CBA8ABE0-01DD-4483-98DD-0F19CBA4EDAF}" type="datetime1">
              <a:rPr lang="en-US" smtClean="0">
                <a:solidFill>
                  <a:prstClr val="white">
                    <a:lumMod val="85000"/>
                  </a:prstClr>
                </a:solidFill>
              </a:rPr>
              <a:t>10-Jan-18</a:t>
            </a:fld>
            <a:endParaRPr lang="en-US" dirty="0">
              <a:solidFill>
                <a:prstClr val="white">
                  <a:lumMod val="85000"/>
                </a:prstClr>
              </a:solidFill>
            </a:endParaRPr>
          </a:p>
        </p:txBody>
      </p:sp>
      <p:sp>
        <p:nvSpPr>
          <p:cNvPr id="5" name="Footer Placeholder 4"/>
          <p:cNvSpPr>
            <a:spLocks noGrp="1"/>
          </p:cNvSpPr>
          <p:nvPr>
            <p:ph type="ftr" sz="quarter" idx="11"/>
          </p:nvPr>
        </p:nvSpPr>
        <p:spPr/>
        <p:txBody>
          <a:bodyPr/>
          <a:lstStyle/>
          <a:p>
            <a:r>
              <a:rPr lang="en-US" smtClean="0">
                <a:solidFill>
                  <a:prstClr val="white">
                    <a:lumMod val="85000"/>
                  </a:prstClr>
                </a:solidFill>
              </a:rPr>
              <a:t>NATIONAL SURVEY ON SUBSTANCE USE IN INDIA</a:t>
            </a:r>
            <a:endParaRPr lang="en-US" dirty="0">
              <a:solidFill>
                <a:prstClr val="white">
                  <a:lumMod val="85000"/>
                </a:prstClr>
              </a:solidFill>
            </a:endParaRPr>
          </a:p>
        </p:txBody>
      </p:sp>
      <p:sp>
        <p:nvSpPr>
          <p:cNvPr id="6" name="Slide Number Placeholder 5"/>
          <p:cNvSpPr>
            <a:spLocks noGrp="1"/>
          </p:cNvSpPr>
          <p:nvPr>
            <p:ph type="sldNum" sz="quarter" idx="12"/>
          </p:nvPr>
        </p:nvSpPr>
        <p:spPr/>
        <p:txBody>
          <a:bodyPr/>
          <a:lstStyle/>
          <a:p>
            <a:r>
              <a:rPr lang="en-US" smtClean="0">
                <a:solidFill>
                  <a:prstClr val="white">
                    <a:lumMod val="85000"/>
                  </a:prstClr>
                </a:solidFill>
              </a:rPr>
              <a:t>NDDTC, AIIMS, NEW DELHI</a:t>
            </a:r>
            <a:endParaRPr lang="en-US" dirty="0">
              <a:solidFill>
                <a:prstClr val="white">
                  <a:lumMod val="85000"/>
                </a:prstClr>
              </a:solidFill>
            </a:endParaRPr>
          </a:p>
        </p:txBody>
      </p:sp>
    </p:spTree>
    <p:extLst>
      <p:ext uri="{BB962C8B-B14F-4D97-AF65-F5344CB8AC3E}">
        <p14:creationId xmlns:p14="http://schemas.microsoft.com/office/powerpoint/2010/main" val="211008256"/>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Special operational situations</a:t>
            </a:r>
            <a:endParaRPr lang="en-US" dirty="0"/>
          </a:p>
        </p:txBody>
      </p:sp>
      <p:sp>
        <p:nvSpPr>
          <p:cNvPr id="3" name="Content Placeholder 2"/>
          <p:cNvSpPr>
            <a:spLocks noGrp="1"/>
          </p:cNvSpPr>
          <p:nvPr>
            <p:ph idx="1"/>
          </p:nvPr>
        </p:nvSpPr>
        <p:spPr>
          <a:xfrm>
            <a:off x="838200" y="1524824"/>
            <a:ext cx="10515600" cy="4807395"/>
          </a:xfrm>
        </p:spPr>
        <p:txBody>
          <a:bodyPr>
            <a:normAutofit/>
          </a:bodyPr>
          <a:lstStyle/>
          <a:p>
            <a:pPr marL="0" lvl="0" indent="0">
              <a:lnSpc>
                <a:spcPct val="100000"/>
              </a:lnSpc>
              <a:buNone/>
            </a:pPr>
            <a:r>
              <a:rPr lang="en-US" b="1" dirty="0">
                <a:solidFill>
                  <a:srgbClr val="002060"/>
                </a:solidFill>
              </a:rPr>
              <a:t>WHILE LOCATING THE STRUCTURE / HOUSEHOLD</a:t>
            </a:r>
          </a:p>
          <a:p>
            <a:pPr lvl="1">
              <a:lnSpc>
                <a:spcPct val="100000"/>
              </a:lnSpc>
            </a:pPr>
            <a:r>
              <a:rPr lang="en-US" b="1" dirty="0" smtClean="0"/>
              <a:t>A different family lives in the structure</a:t>
            </a:r>
          </a:p>
          <a:p>
            <a:pPr lvl="2">
              <a:lnSpc>
                <a:spcPct val="100000"/>
              </a:lnSpc>
            </a:pPr>
            <a:r>
              <a:rPr lang="en-US" dirty="0" smtClean="0"/>
              <a:t>Sometimes, the team may be able to locate the correct structure but find a different family occupying the dwelling.</a:t>
            </a:r>
          </a:p>
          <a:p>
            <a:pPr lvl="2">
              <a:lnSpc>
                <a:spcPct val="100000"/>
              </a:lnSpc>
            </a:pPr>
            <a:r>
              <a:rPr lang="en-US" dirty="0" smtClean="0"/>
              <a:t>On interaction with the members, it is discovered that the household listed at the time of mapping-listing has moved away and a new family has started living in that location.</a:t>
            </a:r>
          </a:p>
          <a:p>
            <a:pPr lvl="2">
              <a:lnSpc>
                <a:spcPct val="100000"/>
              </a:lnSpc>
            </a:pPr>
            <a:r>
              <a:rPr lang="en-US" dirty="0" smtClean="0"/>
              <a:t>This situation can especially be encountered in dwellings which are either rented out or are company provided (e.g. government accommodation)</a:t>
            </a:r>
          </a:p>
          <a:p>
            <a:pPr lvl="1">
              <a:lnSpc>
                <a:spcPct val="100000"/>
              </a:lnSpc>
            </a:pPr>
            <a:r>
              <a:rPr lang="en-US" dirty="0" smtClean="0"/>
              <a:t>In this situation, team should include the household which is found at the structure and household number selected for the survey.</a:t>
            </a:r>
          </a:p>
          <a:p>
            <a:pPr lvl="1">
              <a:lnSpc>
                <a:spcPct val="100000"/>
              </a:lnSpc>
            </a:pPr>
            <a:r>
              <a:rPr lang="en-US" dirty="0" smtClean="0"/>
              <a:t>Details of such instances should be recorded in FORM 2</a:t>
            </a:r>
            <a:endParaRPr lang="en-US" dirty="0"/>
          </a:p>
          <a:p>
            <a:pPr>
              <a:lnSpc>
                <a:spcPct val="100000"/>
              </a:lnSpc>
            </a:pPr>
            <a:endParaRPr lang="en-US" dirty="0"/>
          </a:p>
        </p:txBody>
      </p:sp>
      <p:sp>
        <p:nvSpPr>
          <p:cNvPr id="4" name="Date Placeholder 3"/>
          <p:cNvSpPr>
            <a:spLocks noGrp="1"/>
          </p:cNvSpPr>
          <p:nvPr>
            <p:ph type="dt" sz="half" idx="10"/>
          </p:nvPr>
        </p:nvSpPr>
        <p:spPr/>
        <p:txBody>
          <a:bodyPr/>
          <a:lstStyle/>
          <a:p>
            <a:fld id="{003B7071-A7D8-4D99-B4F9-EF549053E347}" type="datetime1">
              <a:rPr lang="en-US" smtClean="0">
                <a:solidFill>
                  <a:prstClr val="white">
                    <a:lumMod val="85000"/>
                  </a:prstClr>
                </a:solidFill>
              </a:rPr>
              <a:t>10-Jan-18</a:t>
            </a:fld>
            <a:endParaRPr lang="en-US" dirty="0">
              <a:solidFill>
                <a:prstClr val="white">
                  <a:lumMod val="85000"/>
                </a:prstClr>
              </a:solidFill>
            </a:endParaRPr>
          </a:p>
        </p:txBody>
      </p:sp>
      <p:sp>
        <p:nvSpPr>
          <p:cNvPr id="5" name="Footer Placeholder 4"/>
          <p:cNvSpPr>
            <a:spLocks noGrp="1"/>
          </p:cNvSpPr>
          <p:nvPr>
            <p:ph type="ftr" sz="quarter" idx="11"/>
          </p:nvPr>
        </p:nvSpPr>
        <p:spPr/>
        <p:txBody>
          <a:bodyPr/>
          <a:lstStyle/>
          <a:p>
            <a:r>
              <a:rPr lang="en-US" smtClean="0">
                <a:solidFill>
                  <a:prstClr val="white">
                    <a:lumMod val="85000"/>
                  </a:prstClr>
                </a:solidFill>
              </a:rPr>
              <a:t>NATIONAL SURVEY ON SUBSTANCE USE IN INDIA</a:t>
            </a:r>
            <a:endParaRPr lang="en-US" dirty="0">
              <a:solidFill>
                <a:prstClr val="white">
                  <a:lumMod val="85000"/>
                </a:prstClr>
              </a:solidFill>
            </a:endParaRPr>
          </a:p>
        </p:txBody>
      </p:sp>
      <p:sp>
        <p:nvSpPr>
          <p:cNvPr id="6" name="Slide Number Placeholder 5"/>
          <p:cNvSpPr>
            <a:spLocks noGrp="1"/>
          </p:cNvSpPr>
          <p:nvPr>
            <p:ph type="sldNum" sz="quarter" idx="12"/>
          </p:nvPr>
        </p:nvSpPr>
        <p:spPr/>
        <p:txBody>
          <a:bodyPr/>
          <a:lstStyle/>
          <a:p>
            <a:r>
              <a:rPr lang="en-US" smtClean="0">
                <a:solidFill>
                  <a:prstClr val="white">
                    <a:lumMod val="85000"/>
                  </a:prstClr>
                </a:solidFill>
              </a:rPr>
              <a:t>NDDTC, AIIMS, NEW DELHI</a:t>
            </a:r>
            <a:endParaRPr lang="en-US" dirty="0">
              <a:solidFill>
                <a:prstClr val="white">
                  <a:lumMod val="85000"/>
                </a:prstClr>
              </a:solidFill>
            </a:endParaRPr>
          </a:p>
        </p:txBody>
      </p:sp>
    </p:spTree>
    <p:extLst>
      <p:ext uri="{BB962C8B-B14F-4D97-AF65-F5344CB8AC3E}">
        <p14:creationId xmlns:p14="http://schemas.microsoft.com/office/powerpoint/2010/main" val="1552524262"/>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Special operational situations</a:t>
            </a:r>
            <a:endParaRPr lang="en-US" dirty="0"/>
          </a:p>
        </p:txBody>
      </p:sp>
      <p:sp>
        <p:nvSpPr>
          <p:cNvPr id="3" name="Content Placeholder 2"/>
          <p:cNvSpPr>
            <a:spLocks noGrp="1"/>
          </p:cNvSpPr>
          <p:nvPr>
            <p:ph idx="1"/>
          </p:nvPr>
        </p:nvSpPr>
        <p:spPr>
          <a:xfrm>
            <a:off x="838200" y="1524824"/>
            <a:ext cx="10515600" cy="4807395"/>
          </a:xfrm>
        </p:spPr>
        <p:txBody>
          <a:bodyPr>
            <a:normAutofit/>
          </a:bodyPr>
          <a:lstStyle/>
          <a:p>
            <a:pPr marL="0" lvl="0" indent="0">
              <a:lnSpc>
                <a:spcPct val="100000"/>
              </a:lnSpc>
              <a:buNone/>
            </a:pPr>
            <a:r>
              <a:rPr lang="en-US" b="1" dirty="0">
                <a:solidFill>
                  <a:srgbClr val="002060"/>
                </a:solidFill>
              </a:rPr>
              <a:t>WHILE LOCATING THE STRUCTURE / HOUSEHOLD</a:t>
            </a:r>
          </a:p>
          <a:p>
            <a:pPr lvl="1">
              <a:lnSpc>
                <a:spcPct val="100000"/>
              </a:lnSpc>
            </a:pPr>
            <a:r>
              <a:rPr lang="en-US" b="1" dirty="0"/>
              <a:t>The structure number and the name of the household head do not match with what you find in the field.</a:t>
            </a:r>
            <a:endParaRPr lang="en-US" b="1" dirty="0" smtClean="0"/>
          </a:p>
          <a:p>
            <a:pPr lvl="2">
              <a:lnSpc>
                <a:spcPct val="100000"/>
              </a:lnSpc>
            </a:pPr>
            <a:r>
              <a:rPr lang="en-US" dirty="0" smtClean="0"/>
              <a:t>The team has located the correct structure and household number (according to them) but the number mentioned on the door / wall and name of head of the household occupying the structure is different from the one selected.</a:t>
            </a:r>
          </a:p>
          <a:p>
            <a:pPr lvl="2">
              <a:lnSpc>
                <a:spcPct val="100000"/>
              </a:lnSpc>
            </a:pPr>
            <a:r>
              <a:rPr lang="en-US" dirty="0" smtClean="0"/>
              <a:t>On interaction with the members, team finds that the household occupying the structure was residing there even at the time of mapping-listing. </a:t>
            </a:r>
          </a:p>
          <a:p>
            <a:pPr lvl="1">
              <a:lnSpc>
                <a:spcPct val="100000"/>
              </a:lnSpc>
            </a:pPr>
            <a:r>
              <a:rPr lang="en-US" dirty="0" smtClean="0"/>
              <a:t>In this situation, team should include the household which is found at the right structure and household number selected for the survey.</a:t>
            </a:r>
          </a:p>
          <a:p>
            <a:pPr lvl="1">
              <a:lnSpc>
                <a:spcPct val="100000"/>
              </a:lnSpc>
            </a:pPr>
            <a:r>
              <a:rPr lang="en-US" dirty="0" smtClean="0"/>
              <a:t>Details of such instances should be recorded in FORM 2</a:t>
            </a:r>
            <a:endParaRPr lang="en-US" dirty="0"/>
          </a:p>
          <a:p>
            <a:pPr>
              <a:lnSpc>
                <a:spcPct val="100000"/>
              </a:lnSpc>
            </a:pPr>
            <a:endParaRPr lang="en-US" dirty="0"/>
          </a:p>
        </p:txBody>
      </p:sp>
      <p:sp>
        <p:nvSpPr>
          <p:cNvPr id="4" name="Date Placeholder 3"/>
          <p:cNvSpPr>
            <a:spLocks noGrp="1"/>
          </p:cNvSpPr>
          <p:nvPr>
            <p:ph type="dt" sz="half" idx="10"/>
          </p:nvPr>
        </p:nvSpPr>
        <p:spPr/>
        <p:txBody>
          <a:bodyPr/>
          <a:lstStyle/>
          <a:p>
            <a:fld id="{003B7071-A7D8-4D99-B4F9-EF549053E347}" type="datetime1">
              <a:rPr lang="en-US" smtClean="0">
                <a:solidFill>
                  <a:prstClr val="white">
                    <a:lumMod val="85000"/>
                  </a:prstClr>
                </a:solidFill>
              </a:rPr>
              <a:t>10-Jan-18</a:t>
            </a:fld>
            <a:endParaRPr lang="en-US" dirty="0">
              <a:solidFill>
                <a:prstClr val="white">
                  <a:lumMod val="85000"/>
                </a:prstClr>
              </a:solidFill>
            </a:endParaRPr>
          </a:p>
        </p:txBody>
      </p:sp>
      <p:sp>
        <p:nvSpPr>
          <p:cNvPr id="5" name="Footer Placeholder 4"/>
          <p:cNvSpPr>
            <a:spLocks noGrp="1"/>
          </p:cNvSpPr>
          <p:nvPr>
            <p:ph type="ftr" sz="quarter" idx="11"/>
          </p:nvPr>
        </p:nvSpPr>
        <p:spPr/>
        <p:txBody>
          <a:bodyPr/>
          <a:lstStyle/>
          <a:p>
            <a:r>
              <a:rPr lang="en-US" smtClean="0">
                <a:solidFill>
                  <a:prstClr val="white">
                    <a:lumMod val="85000"/>
                  </a:prstClr>
                </a:solidFill>
              </a:rPr>
              <a:t>NATIONAL SURVEY ON SUBSTANCE USE IN INDIA</a:t>
            </a:r>
            <a:endParaRPr lang="en-US" dirty="0">
              <a:solidFill>
                <a:prstClr val="white">
                  <a:lumMod val="85000"/>
                </a:prstClr>
              </a:solidFill>
            </a:endParaRPr>
          </a:p>
        </p:txBody>
      </p:sp>
      <p:sp>
        <p:nvSpPr>
          <p:cNvPr id="6" name="Slide Number Placeholder 5"/>
          <p:cNvSpPr>
            <a:spLocks noGrp="1"/>
          </p:cNvSpPr>
          <p:nvPr>
            <p:ph type="sldNum" sz="quarter" idx="12"/>
          </p:nvPr>
        </p:nvSpPr>
        <p:spPr/>
        <p:txBody>
          <a:bodyPr/>
          <a:lstStyle/>
          <a:p>
            <a:r>
              <a:rPr lang="en-US" smtClean="0">
                <a:solidFill>
                  <a:prstClr val="white">
                    <a:lumMod val="85000"/>
                  </a:prstClr>
                </a:solidFill>
              </a:rPr>
              <a:t>NDDTC, AIIMS, NEW DELHI</a:t>
            </a:r>
            <a:endParaRPr lang="en-US" dirty="0">
              <a:solidFill>
                <a:prstClr val="white">
                  <a:lumMod val="85000"/>
                </a:prstClr>
              </a:solidFill>
            </a:endParaRPr>
          </a:p>
        </p:txBody>
      </p:sp>
    </p:spTree>
    <p:extLst>
      <p:ext uri="{BB962C8B-B14F-4D97-AF65-F5344CB8AC3E}">
        <p14:creationId xmlns:p14="http://schemas.microsoft.com/office/powerpoint/2010/main" val="2475682000"/>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Special operational situations</a:t>
            </a:r>
            <a:endParaRPr lang="en-US" dirty="0"/>
          </a:p>
        </p:txBody>
      </p:sp>
      <p:sp>
        <p:nvSpPr>
          <p:cNvPr id="3" name="Content Placeholder 2"/>
          <p:cNvSpPr>
            <a:spLocks noGrp="1"/>
          </p:cNvSpPr>
          <p:nvPr>
            <p:ph idx="1"/>
          </p:nvPr>
        </p:nvSpPr>
        <p:spPr>
          <a:xfrm>
            <a:off x="838200" y="1524824"/>
            <a:ext cx="10515600" cy="4807395"/>
          </a:xfrm>
        </p:spPr>
        <p:txBody>
          <a:bodyPr>
            <a:normAutofit/>
          </a:bodyPr>
          <a:lstStyle/>
          <a:p>
            <a:pPr marL="0" lvl="0" indent="0">
              <a:lnSpc>
                <a:spcPct val="100000"/>
              </a:lnSpc>
              <a:buNone/>
            </a:pPr>
            <a:r>
              <a:rPr lang="en-US" b="1" dirty="0">
                <a:solidFill>
                  <a:srgbClr val="002060"/>
                </a:solidFill>
              </a:rPr>
              <a:t>WHILE LOCATING THE STRUCTURE / HOUSEHOLD</a:t>
            </a:r>
          </a:p>
          <a:p>
            <a:pPr lvl="1">
              <a:lnSpc>
                <a:spcPct val="100000"/>
              </a:lnSpc>
            </a:pPr>
            <a:r>
              <a:rPr lang="en-US" b="1" dirty="0"/>
              <a:t>The household selected does not live in the structure that was listed</a:t>
            </a:r>
            <a:r>
              <a:rPr lang="en-US" b="1" dirty="0" smtClean="0"/>
              <a:t>.</a:t>
            </a:r>
          </a:p>
          <a:p>
            <a:pPr lvl="2">
              <a:lnSpc>
                <a:spcPct val="100000"/>
              </a:lnSpc>
            </a:pPr>
            <a:r>
              <a:rPr lang="en-US" dirty="0" smtClean="0"/>
              <a:t>The team has located the correct structure and household number but the name of head of the household occupying the structure is different from the one selected.</a:t>
            </a:r>
          </a:p>
          <a:p>
            <a:pPr lvl="2">
              <a:lnSpc>
                <a:spcPct val="100000"/>
              </a:lnSpc>
            </a:pPr>
            <a:r>
              <a:rPr lang="en-US" dirty="0" smtClean="0"/>
              <a:t>On interaction with the members and neighbors, team finds that the household listed against this structure and household number actually lives in a different structure. </a:t>
            </a:r>
          </a:p>
          <a:p>
            <a:pPr lvl="1">
              <a:lnSpc>
                <a:spcPct val="100000"/>
              </a:lnSpc>
            </a:pPr>
            <a:r>
              <a:rPr lang="en-US" dirty="0" smtClean="0"/>
              <a:t>In this situation, team should include the household which is found at the right structure and household number selected for the survey.</a:t>
            </a:r>
          </a:p>
          <a:p>
            <a:pPr lvl="1">
              <a:lnSpc>
                <a:spcPct val="100000"/>
              </a:lnSpc>
            </a:pPr>
            <a:r>
              <a:rPr lang="en-US" dirty="0" smtClean="0"/>
              <a:t>Details of such instances should be recorded in FORM 2</a:t>
            </a:r>
            <a:endParaRPr lang="en-US" dirty="0"/>
          </a:p>
          <a:p>
            <a:pPr>
              <a:lnSpc>
                <a:spcPct val="100000"/>
              </a:lnSpc>
            </a:pPr>
            <a:endParaRPr lang="en-US" dirty="0"/>
          </a:p>
        </p:txBody>
      </p:sp>
      <p:sp>
        <p:nvSpPr>
          <p:cNvPr id="4" name="Date Placeholder 3"/>
          <p:cNvSpPr>
            <a:spLocks noGrp="1"/>
          </p:cNvSpPr>
          <p:nvPr>
            <p:ph type="dt" sz="half" idx="10"/>
          </p:nvPr>
        </p:nvSpPr>
        <p:spPr/>
        <p:txBody>
          <a:bodyPr/>
          <a:lstStyle/>
          <a:p>
            <a:fld id="{003B7071-A7D8-4D99-B4F9-EF549053E347}" type="datetime1">
              <a:rPr lang="en-US" smtClean="0">
                <a:solidFill>
                  <a:prstClr val="white">
                    <a:lumMod val="85000"/>
                  </a:prstClr>
                </a:solidFill>
              </a:rPr>
              <a:t>10-Jan-18</a:t>
            </a:fld>
            <a:endParaRPr lang="en-US" dirty="0">
              <a:solidFill>
                <a:prstClr val="white">
                  <a:lumMod val="85000"/>
                </a:prstClr>
              </a:solidFill>
            </a:endParaRPr>
          </a:p>
        </p:txBody>
      </p:sp>
      <p:sp>
        <p:nvSpPr>
          <p:cNvPr id="5" name="Footer Placeholder 4"/>
          <p:cNvSpPr>
            <a:spLocks noGrp="1"/>
          </p:cNvSpPr>
          <p:nvPr>
            <p:ph type="ftr" sz="quarter" idx="11"/>
          </p:nvPr>
        </p:nvSpPr>
        <p:spPr/>
        <p:txBody>
          <a:bodyPr/>
          <a:lstStyle/>
          <a:p>
            <a:r>
              <a:rPr lang="en-US" smtClean="0">
                <a:solidFill>
                  <a:prstClr val="white">
                    <a:lumMod val="85000"/>
                  </a:prstClr>
                </a:solidFill>
              </a:rPr>
              <a:t>NATIONAL SURVEY ON SUBSTANCE USE IN INDIA</a:t>
            </a:r>
            <a:endParaRPr lang="en-US" dirty="0">
              <a:solidFill>
                <a:prstClr val="white">
                  <a:lumMod val="85000"/>
                </a:prstClr>
              </a:solidFill>
            </a:endParaRPr>
          </a:p>
        </p:txBody>
      </p:sp>
      <p:sp>
        <p:nvSpPr>
          <p:cNvPr id="6" name="Slide Number Placeholder 5"/>
          <p:cNvSpPr>
            <a:spLocks noGrp="1"/>
          </p:cNvSpPr>
          <p:nvPr>
            <p:ph type="sldNum" sz="quarter" idx="12"/>
          </p:nvPr>
        </p:nvSpPr>
        <p:spPr/>
        <p:txBody>
          <a:bodyPr/>
          <a:lstStyle/>
          <a:p>
            <a:r>
              <a:rPr lang="en-US" smtClean="0">
                <a:solidFill>
                  <a:prstClr val="white">
                    <a:lumMod val="85000"/>
                  </a:prstClr>
                </a:solidFill>
              </a:rPr>
              <a:t>NDDTC, AIIMS, NEW DELHI</a:t>
            </a:r>
            <a:endParaRPr lang="en-US" dirty="0">
              <a:solidFill>
                <a:prstClr val="white">
                  <a:lumMod val="85000"/>
                </a:prstClr>
              </a:solidFill>
            </a:endParaRPr>
          </a:p>
        </p:txBody>
      </p:sp>
    </p:spTree>
    <p:extLst>
      <p:ext uri="{BB962C8B-B14F-4D97-AF65-F5344CB8AC3E}">
        <p14:creationId xmlns:p14="http://schemas.microsoft.com/office/powerpoint/2010/main" val="901461169"/>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Special operational situations</a:t>
            </a:r>
            <a:endParaRPr lang="en-US" dirty="0"/>
          </a:p>
        </p:txBody>
      </p:sp>
      <p:sp>
        <p:nvSpPr>
          <p:cNvPr id="3" name="Content Placeholder 2"/>
          <p:cNvSpPr>
            <a:spLocks noGrp="1"/>
          </p:cNvSpPr>
          <p:nvPr>
            <p:ph idx="1"/>
          </p:nvPr>
        </p:nvSpPr>
        <p:spPr>
          <a:xfrm>
            <a:off x="838200" y="1524824"/>
            <a:ext cx="10515600" cy="4807395"/>
          </a:xfrm>
        </p:spPr>
        <p:txBody>
          <a:bodyPr>
            <a:normAutofit/>
          </a:bodyPr>
          <a:lstStyle/>
          <a:p>
            <a:pPr marL="0" lvl="0" indent="0">
              <a:lnSpc>
                <a:spcPct val="100000"/>
              </a:lnSpc>
              <a:buNone/>
            </a:pPr>
            <a:r>
              <a:rPr lang="en-US" b="1" dirty="0">
                <a:solidFill>
                  <a:srgbClr val="002060"/>
                </a:solidFill>
              </a:rPr>
              <a:t>WHILE LOCATING THE STRUCTURE / HOUSEHOLD</a:t>
            </a:r>
          </a:p>
          <a:p>
            <a:pPr lvl="1">
              <a:lnSpc>
                <a:spcPct val="100000"/>
              </a:lnSpc>
            </a:pPr>
            <a:r>
              <a:rPr lang="en-US" b="1" dirty="0"/>
              <a:t>The listing shows only one household in the dwelling, but two or more households are living there now</a:t>
            </a:r>
            <a:r>
              <a:rPr lang="en-US" b="1" dirty="0" smtClean="0"/>
              <a:t>.</a:t>
            </a:r>
          </a:p>
          <a:p>
            <a:pPr lvl="2">
              <a:lnSpc>
                <a:spcPct val="100000"/>
              </a:lnSpc>
            </a:pPr>
            <a:r>
              <a:rPr lang="en-US" dirty="0" smtClean="0"/>
              <a:t>The team has located the correct structure and household number but instead of one household, the house is occupied by several different households.</a:t>
            </a:r>
          </a:p>
          <a:p>
            <a:pPr lvl="2">
              <a:lnSpc>
                <a:spcPct val="100000"/>
              </a:lnSpc>
            </a:pPr>
            <a:r>
              <a:rPr lang="en-US" dirty="0" smtClean="0"/>
              <a:t>Most likely, the other households occupying the dwelling unit were missed during the mapping-listing of this PSU.</a:t>
            </a:r>
          </a:p>
          <a:p>
            <a:pPr lvl="1">
              <a:lnSpc>
                <a:spcPct val="100000"/>
              </a:lnSpc>
            </a:pPr>
            <a:r>
              <a:rPr lang="en-US" dirty="0" smtClean="0"/>
              <a:t>In this situation, team should treat all households occupying the dwelling unit located at the right </a:t>
            </a:r>
            <a:r>
              <a:rPr lang="en-US" dirty="0"/>
              <a:t>structure and household number </a:t>
            </a:r>
            <a:r>
              <a:rPr lang="en-US" dirty="0" smtClean="0"/>
              <a:t>as a SINGLE household.</a:t>
            </a:r>
          </a:p>
          <a:p>
            <a:pPr lvl="1">
              <a:lnSpc>
                <a:spcPct val="100000"/>
              </a:lnSpc>
            </a:pPr>
            <a:r>
              <a:rPr lang="en-US" dirty="0" smtClean="0"/>
              <a:t>One of the members of this composite household should be identified as Head and rest should be listed as members.</a:t>
            </a:r>
          </a:p>
          <a:p>
            <a:pPr lvl="1">
              <a:lnSpc>
                <a:spcPct val="100000"/>
              </a:lnSpc>
            </a:pPr>
            <a:r>
              <a:rPr lang="en-US" dirty="0" smtClean="0"/>
              <a:t>Details of such instances should be recorded in FORM 2</a:t>
            </a:r>
            <a:endParaRPr lang="en-US" dirty="0"/>
          </a:p>
          <a:p>
            <a:pPr>
              <a:lnSpc>
                <a:spcPct val="100000"/>
              </a:lnSpc>
            </a:pPr>
            <a:endParaRPr lang="en-US" dirty="0"/>
          </a:p>
        </p:txBody>
      </p:sp>
      <p:sp>
        <p:nvSpPr>
          <p:cNvPr id="4" name="Date Placeholder 3"/>
          <p:cNvSpPr>
            <a:spLocks noGrp="1"/>
          </p:cNvSpPr>
          <p:nvPr>
            <p:ph type="dt" sz="half" idx="10"/>
          </p:nvPr>
        </p:nvSpPr>
        <p:spPr/>
        <p:txBody>
          <a:bodyPr/>
          <a:lstStyle/>
          <a:p>
            <a:fld id="{003B7071-A7D8-4D99-B4F9-EF549053E347}" type="datetime1">
              <a:rPr lang="en-US" smtClean="0">
                <a:solidFill>
                  <a:prstClr val="white">
                    <a:lumMod val="85000"/>
                  </a:prstClr>
                </a:solidFill>
              </a:rPr>
              <a:t>10-Jan-18</a:t>
            </a:fld>
            <a:endParaRPr lang="en-US" dirty="0">
              <a:solidFill>
                <a:prstClr val="white">
                  <a:lumMod val="85000"/>
                </a:prstClr>
              </a:solidFill>
            </a:endParaRPr>
          </a:p>
        </p:txBody>
      </p:sp>
      <p:sp>
        <p:nvSpPr>
          <p:cNvPr id="5" name="Footer Placeholder 4"/>
          <p:cNvSpPr>
            <a:spLocks noGrp="1"/>
          </p:cNvSpPr>
          <p:nvPr>
            <p:ph type="ftr" sz="quarter" idx="11"/>
          </p:nvPr>
        </p:nvSpPr>
        <p:spPr/>
        <p:txBody>
          <a:bodyPr/>
          <a:lstStyle/>
          <a:p>
            <a:r>
              <a:rPr lang="en-US" smtClean="0">
                <a:solidFill>
                  <a:prstClr val="white">
                    <a:lumMod val="85000"/>
                  </a:prstClr>
                </a:solidFill>
              </a:rPr>
              <a:t>NATIONAL SURVEY ON SUBSTANCE USE IN INDIA</a:t>
            </a:r>
            <a:endParaRPr lang="en-US" dirty="0">
              <a:solidFill>
                <a:prstClr val="white">
                  <a:lumMod val="85000"/>
                </a:prstClr>
              </a:solidFill>
            </a:endParaRPr>
          </a:p>
        </p:txBody>
      </p:sp>
      <p:sp>
        <p:nvSpPr>
          <p:cNvPr id="6" name="Slide Number Placeholder 5"/>
          <p:cNvSpPr>
            <a:spLocks noGrp="1"/>
          </p:cNvSpPr>
          <p:nvPr>
            <p:ph type="sldNum" sz="quarter" idx="12"/>
          </p:nvPr>
        </p:nvSpPr>
        <p:spPr/>
        <p:txBody>
          <a:bodyPr/>
          <a:lstStyle/>
          <a:p>
            <a:r>
              <a:rPr lang="en-US" smtClean="0">
                <a:solidFill>
                  <a:prstClr val="white">
                    <a:lumMod val="85000"/>
                  </a:prstClr>
                </a:solidFill>
              </a:rPr>
              <a:t>NDDTC, AIIMS, NEW DELHI</a:t>
            </a:r>
            <a:endParaRPr lang="en-US" dirty="0">
              <a:solidFill>
                <a:prstClr val="white">
                  <a:lumMod val="85000"/>
                </a:prstClr>
              </a:solidFill>
            </a:endParaRPr>
          </a:p>
        </p:txBody>
      </p:sp>
    </p:spTree>
    <p:extLst>
      <p:ext uri="{BB962C8B-B14F-4D97-AF65-F5344CB8AC3E}">
        <p14:creationId xmlns:p14="http://schemas.microsoft.com/office/powerpoint/2010/main" val="3184829755"/>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Special operational situations</a:t>
            </a:r>
            <a:endParaRPr lang="en-US" dirty="0"/>
          </a:p>
        </p:txBody>
      </p:sp>
      <p:sp>
        <p:nvSpPr>
          <p:cNvPr id="3" name="Content Placeholder 2"/>
          <p:cNvSpPr>
            <a:spLocks noGrp="1"/>
          </p:cNvSpPr>
          <p:nvPr>
            <p:ph idx="1"/>
          </p:nvPr>
        </p:nvSpPr>
        <p:spPr/>
        <p:txBody>
          <a:bodyPr/>
          <a:lstStyle/>
          <a:p>
            <a:pPr marL="0" indent="0">
              <a:buNone/>
            </a:pPr>
            <a:r>
              <a:rPr lang="en-US" b="1" dirty="0" smtClean="0">
                <a:solidFill>
                  <a:srgbClr val="002060"/>
                </a:solidFill>
              </a:rPr>
              <a:t>DEALING WITH NON-RESPONSE</a:t>
            </a:r>
            <a:endParaRPr lang="en-US" dirty="0"/>
          </a:p>
          <a:p>
            <a:pPr lvl="1"/>
            <a:r>
              <a:rPr lang="en-US" b="1" dirty="0"/>
              <a:t>Non-response</a:t>
            </a:r>
          </a:p>
          <a:p>
            <a:pPr lvl="2"/>
            <a:r>
              <a:rPr lang="en-IN" sz="2400" dirty="0" smtClean="0"/>
              <a:t>Failure to </a:t>
            </a:r>
            <a:r>
              <a:rPr lang="en-IN" sz="2400" dirty="0"/>
              <a:t>obtain information for selected households or failure to successfully interview eligible respondents </a:t>
            </a:r>
            <a:endParaRPr lang="en-IN" sz="2400" dirty="0" smtClean="0"/>
          </a:p>
          <a:p>
            <a:pPr lvl="2"/>
            <a:r>
              <a:rPr lang="en-IN" sz="2400" dirty="0" smtClean="0"/>
              <a:t>One </a:t>
            </a:r>
            <a:r>
              <a:rPr lang="en-IN" sz="2400" dirty="0"/>
              <a:t>of the </a:t>
            </a:r>
            <a:r>
              <a:rPr lang="en-IN" sz="2400" dirty="0" smtClean="0"/>
              <a:t>common but very serious </a:t>
            </a:r>
            <a:r>
              <a:rPr lang="en-IN" sz="2400" dirty="0"/>
              <a:t>problems in </a:t>
            </a:r>
            <a:r>
              <a:rPr lang="en-IN" sz="2400" dirty="0" smtClean="0"/>
              <a:t>sample </a:t>
            </a:r>
            <a:r>
              <a:rPr lang="en-IN" sz="2400" dirty="0" smtClean="0"/>
              <a:t>surveys which can adversely impact the findings of the survey.</a:t>
            </a:r>
          </a:p>
          <a:p>
            <a:pPr lvl="2"/>
            <a:r>
              <a:rPr lang="en-IN" sz="2400" dirty="0" smtClean="0"/>
              <a:t>It is critical to make all possible efforts to reduce the non-response to the extent possible.</a:t>
            </a:r>
            <a:endParaRPr lang="en-IN" sz="2400" dirty="0" smtClean="0"/>
          </a:p>
          <a:p>
            <a:pPr lvl="1"/>
            <a:r>
              <a:rPr lang="en-IN" sz="2800" dirty="0" smtClean="0"/>
              <a:t>Non-response can be of two types</a:t>
            </a:r>
            <a:endParaRPr lang="en-US" sz="2800" dirty="0" smtClean="0"/>
          </a:p>
          <a:p>
            <a:pPr lvl="2"/>
            <a:r>
              <a:rPr lang="en-US" sz="2200" dirty="0" smtClean="0"/>
              <a:t>TYPE 1: Household-level</a:t>
            </a:r>
          </a:p>
          <a:p>
            <a:pPr lvl="2"/>
            <a:r>
              <a:rPr lang="en-US" sz="2200" dirty="0" smtClean="0"/>
              <a:t>TYPE 2: Individual </a:t>
            </a:r>
            <a:r>
              <a:rPr lang="en-US" sz="2200" dirty="0" smtClean="0"/>
              <a:t>level</a:t>
            </a:r>
            <a:endParaRPr lang="en-US" sz="2200" dirty="0" smtClean="0"/>
          </a:p>
        </p:txBody>
      </p:sp>
      <p:sp>
        <p:nvSpPr>
          <p:cNvPr id="4" name="Date Placeholder 3"/>
          <p:cNvSpPr>
            <a:spLocks noGrp="1"/>
          </p:cNvSpPr>
          <p:nvPr>
            <p:ph type="dt" sz="half" idx="10"/>
          </p:nvPr>
        </p:nvSpPr>
        <p:spPr/>
        <p:txBody>
          <a:bodyPr/>
          <a:lstStyle/>
          <a:p>
            <a:fld id="{003B7071-A7D8-4D99-B4F9-EF549053E347}" type="datetime1">
              <a:rPr lang="en-US" smtClean="0">
                <a:solidFill>
                  <a:prstClr val="white">
                    <a:lumMod val="85000"/>
                  </a:prstClr>
                </a:solidFill>
              </a:rPr>
              <a:t>10-Jan-18</a:t>
            </a:fld>
            <a:endParaRPr lang="en-US" dirty="0">
              <a:solidFill>
                <a:prstClr val="white">
                  <a:lumMod val="85000"/>
                </a:prstClr>
              </a:solidFill>
            </a:endParaRPr>
          </a:p>
        </p:txBody>
      </p:sp>
      <p:sp>
        <p:nvSpPr>
          <p:cNvPr id="5" name="Footer Placeholder 4"/>
          <p:cNvSpPr>
            <a:spLocks noGrp="1"/>
          </p:cNvSpPr>
          <p:nvPr>
            <p:ph type="ftr" sz="quarter" idx="11"/>
          </p:nvPr>
        </p:nvSpPr>
        <p:spPr/>
        <p:txBody>
          <a:bodyPr/>
          <a:lstStyle/>
          <a:p>
            <a:r>
              <a:rPr lang="en-US" smtClean="0">
                <a:solidFill>
                  <a:prstClr val="white">
                    <a:lumMod val="85000"/>
                  </a:prstClr>
                </a:solidFill>
              </a:rPr>
              <a:t>NATIONAL SURVEY ON SUBSTANCE USE IN INDIA</a:t>
            </a:r>
            <a:endParaRPr lang="en-US" dirty="0">
              <a:solidFill>
                <a:prstClr val="white">
                  <a:lumMod val="85000"/>
                </a:prstClr>
              </a:solidFill>
            </a:endParaRPr>
          </a:p>
        </p:txBody>
      </p:sp>
      <p:sp>
        <p:nvSpPr>
          <p:cNvPr id="6" name="Slide Number Placeholder 5"/>
          <p:cNvSpPr>
            <a:spLocks noGrp="1"/>
          </p:cNvSpPr>
          <p:nvPr>
            <p:ph type="sldNum" sz="quarter" idx="12"/>
          </p:nvPr>
        </p:nvSpPr>
        <p:spPr/>
        <p:txBody>
          <a:bodyPr/>
          <a:lstStyle/>
          <a:p>
            <a:r>
              <a:rPr lang="en-US" smtClean="0">
                <a:solidFill>
                  <a:prstClr val="white">
                    <a:lumMod val="85000"/>
                  </a:prstClr>
                </a:solidFill>
              </a:rPr>
              <a:t>NDDTC, AIIMS, NEW DELHI</a:t>
            </a:r>
            <a:endParaRPr lang="en-US" dirty="0">
              <a:solidFill>
                <a:prstClr val="white">
                  <a:lumMod val="85000"/>
                </a:prstClr>
              </a:solidFill>
            </a:endParaRPr>
          </a:p>
        </p:txBody>
      </p:sp>
    </p:spTree>
    <p:extLst>
      <p:ext uri="{BB962C8B-B14F-4D97-AF65-F5344CB8AC3E}">
        <p14:creationId xmlns:p14="http://schemas.microsoft.com/office/powerpoint/2010/main" val="951468799"/>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Special operational situations</a:t>
            </a:r>
            <a:endParaRPr lang="en-US" dirty="0"/>
          </a:p>
        </p:txBody>
      </p:sp>
      <p:sp>
        <p:nvSpPr>
          <p:cNvPr id="3" name="Content Placeholder 2"/>
          <p:cNvSpPr>
            <a:spLocks noGrp="1"/>
          </p:cNvSpPr>
          <p:nvPr>
            <p:ph idx="1"/>
          </p:nvPr>
        </p:nvSpPr>
        <p:spPr>
          <a:xfrm>
            <a:off x="720090" y="1559114"/>
            <a:ext cx="11144250" cy="4647376"/>
          </a:xfrm>
        </p:spPr>
        <p:txBody>
          <a:bodyPr>
            <a:normAutofit/>
          </a:bodyPr>
          <a:lstStyle/>
          <a:p>
            <a:pPr marL="0" indent="0">
              <a:lnSpc>
                <a:spcPct val="100000"/>
              </a:lnSpc>
              <a:buNone/>
            </a:pPr>
            <a:r>
              <a:rPr lang="en-US" b="1" dirty="0">
                <a:solidFill>
                  <a:srgbClr val="002060"/>
                </a:solidFill>
              </a:rPr>
              <a:t>DEALING WITH NON-RESPONSE </a:t>
            </a:r>
            <a:r>
              <a:rPr lang="en-US" b="1" dirty="0" smtClean="0">
                <a:solidFill>
                  <a:srgbClr val="002060"/>
                </a:solidFill>
              </a:rPr>
              <a:t>AT HOUSEHOLD LEVEL (</a:t>
            </a:r>
            <a:r>
              <a:rPr lang="en-US" b="1" dirty="0">
                <a:solidFill>
                  <a:srgbClr val="002060"/>
                </a:solidFill>
              </a:rPr>
              <a:t>TYPE 1)</a:t>
            </a:r>
            <a:endParaRPr lang="en-US" b="1" dirty="0">
              <a:solidFill>
                <a:srgbClr val="002060"/>
              </a:solidFill>
            </a:endParaRPr>
          </a:p>
          <a:p>
            <a:pPr lvl="1">
              <a:lnSpc>
                <a:spcPct val="100000"/>
              </a:lnSpc>
            </a:pPr>
            <a:r>
              <a:rPr lang="en-US" b="1" dirty="0"/>
              <a:t>Head of the Household denied consent (discussed later)</a:t>
            </a:r>
            <a:endParaRPr lang="en-IN" sz="2200" dirty="0"/>
          </a:p>
          <a:p>
            <a:pPr lvl="1">
              <a:lnSpc>
                <a:spcPct val="100000"/>
              </a:lnSpc>
            </a:pPr>
            <a:r>
              <a:rPr lang="en-US" b="1" dirty="0" smtClean="0"/>
              <a:t>The selected structure cannot be located</a:t>
            </a:r>
            <a:endParaRPr lang="en-US" b="1" dirty="0" smtClean="0"/>
          </a:p>
          <a:p>
            <a:pPr lvl="2">
              <a:lnSpc>
                <a:spcPct val="100000"/>
              </a:lnSpc>
            </a:pPr>
            <a:r>
              <a:rPr lang="en-IN" dirty="0" smtClean="0"/>
              <a:t>The structure to which the selected household belongs cannot be located.</a:t>
            </a:r>
          </a:p>
          <a:p>
            <a:pPr lvl="2">
              <a:lnSpc>
                <a:spcPct val="100000"/>
              </a:lnSpc>
            </a:pPr>
            <a:r>
              <a:rPr lang="en-IN" dirty="0" smtClean="0"/>
              <a:t>Team should try several </a:t>
            </a:r>
            <a:r>
              <a:rPr lang="en-IN" dirty="0"/>
              <a:t>times </a:t>
            </a:r>
            <a:r>
              <a:rPr lang="en-IN" dirty="0" smtClean="0"/>
              <a:t>to </a:t>
            </a:r>
            <a:r>
              <a:rPr lang="en-IN" dirty="0"/>
              <a:t>locate the structure using </a:t>
            </a:r>
            <a:r>
              <a:rPr lang="en-IN" dirty="0" smtClean="0"/>
              <a:t>household </a:t>
            </a:r>
            <a:r>
              <a:rPr lang="en-IN" dirty="0"/>
              <a:t>listing data, maps, </a:t>
            </a:r>
            <a:r>
              <a:rPr lang="en-IN" dirty="0" smtClean="0"/>
              <a:t>talking to neighbours to find out if they </a:t>
            </a:r>
            <a:r>
              <a:rPr lang="en-IN" dirty="0"/>
              <a:t>know anything about the structure or the household members </a:t>
            </a:r>
            <a:r>
              <a:rPr lang="en-IN" dirty="0" smtClean="0"/>
              <a:t>etc</a:t>
            </a:r>
            <a:r>
              <a:rPr lang="en-IN" dirty="0"/>
              <a:t>.  </a:t>
            </a:r>
            <a:endParaRPr lang="en-IN" dirty="0" smtClean="0"/>
          </a:p>
          <a:p>
            <a:pPr lvl="2">
              <a:lnSpc>
                <a:spcPct val="100000"/>
              </a:lnSpc>
            </a:pPr>
            <a:r>
              <a:rPr lang="en-IN" dirty="0" smtClean="0"/>
              <a:t>If </a:t>
            </a:r>
            <a:r>
              <a:rPr lang="en-IN" dirty="0"/>
              <a:t>the </a:t>
            </a:r>
            <a:r>
              <a:rPr lang="en-IN" dirty="0" smtClean="0"/>
              <a:t>Team is still </a:t>
            </a:r>
            <a:r>
              <a:rPr lang="en-IN" dirty="0"/>
              <a:t>unsuccessful, </a:t>
            </a:r>
            <a:r>
              <a:rPr lang="en-IN" dirty="0" smtClean="0"/>
              <a:t>District Supervisor should be informed and the household should be </a:t>
            </a:r>
            <a:r>
              <a:rPr lang="en-IN" dirty="0" smtClean="0"/>
              <a:t>labelled as inaccessible</a:t>
            </a:r>
            <a:r>
              <a:rPr lang="en-IN" dirty="0" smtClean="0"/>
              <a:t>.</a:t>
            </a:r>
          </a:p>
          <a:p>
            <a:pPr lvl="2">
              <a:lnSpc>
                <a:spcPct val="100000"/>
              </a:lnSpc>
            </a:pPr>
            <a:r>
              <a:rPr lang="en-IN" dirty="0" smtClean="0"/>
              <a:t>A repeat visit is not required in such instances but appropriate record should be maintained in Form 2.</a:t>
            </a:r>
          </a:p>
          <a:p>
            <a:pPr lvl="2">
              <a:lnSpc>
                <a:spcPct val="100000"/>
              </a:lnSpc>
            </a:pPr>
            <a:r>
              <a:rPr lang="en-IN" b="1" dirty="0" smtClean="0"/>
              <a:t>All such households will be replaced by another household from the same PSU.</a:t>
            </a:r>
            <a:endParaRPr lang="en-IN" b="1" dirty="0" smtClean="0"/>
          </a:p>
        </p:txBody>
      </p:sp>
      <p:sp>
        <p:nvSpPr>
          <p:cNvPr id="4" name="Date Placeholder 3"/>
          <p:cNvSpPr>
            <a:spLocks noGrp="1"/>
          </p:cNvSpPr>
          <p:nvPr>
            <p:ph type="dt" sz="half" idx="10"/>
          </p:nvPr>
        </p:nvSpPr>
        <p:spPr/>
        <p:txBody>
          <a:bodyPr/>
          <a:lstStyle/>
          <a:p>
            <a:fld id="{003B7071-A7D8-4D99-B4F9-EF549053E347}" type="datetime1">
              <a:rPr lang="en-US" smtClean="0">
                <a:solidFill>
                  <a:prstClr val="white">
                    <a:lumMod val="85000"/>
                  </a:prstClr>
                </a:solidFill>
              </a:rPr>
              <a:t>10-Jan-18</a:t>
            </a:fld>
            <a:endParaRPr lang="en-US" dirty="0">
              <a:solidFill>
                <a:prstClr val="white">
                  <a:lumMod val="85000"/>
                </a:prstClr>
              </a:solidFill>
            </a:endParaRPr>
          </a:p>
        </p:txBody>
      </p:sp>
      <p:sp>
        <p:nvSpPr>
          <p:cNvPr id="5" name="Footer Placeholder 4"/>
          <p:cNvSpPr>
            <a:spLocks noGrp="1"/>
          </p:cNvSpPr>
          <p:nvPr>
            <p:ph type="ftr" sz="quarter" idx="11"/>
          </p:nvPr>
        </p:nvSpPr>
        <p:spPr/>
        <p:txBody>
          <a:bodyPr/>
          <a:lstStyle/>
          <a:p>
            <a:r>
              <a:rPr lang="en-US" smtClean="0">
                <a:solidFill>
                  <a:prstClr val="white">
                    <a:lumMod val="85000"/>
                  </a:prstClr>
                </a:solidFill>
              </a:rPr>
              <a:t>NATIONAL SURVEY ON SUBSTANCE USE IN INDIA</a:t>
            </a:r>
            <a:endParaRPr lang="en-US" dirty="0">
              <a:solidFill>
                <a:prstClr val="white">
                  <a:lumMod val="85000"/>
                </a:prstClr>
              </a:solidFill>
            </a:endParaRPr>
          </a:p>
        </p:txBody>
      </p:sp>
      <p:sp>
        <p:nvSpPr>
          <p:cNvPr id="6" name="Slide Number Placeholder 5"/>
          <p:cNvSpPr>
            <a:spLocks noGrp="1"/>
          </p:cNvSpPr>
          <p:nvPr>
            <p:ph type="sldNum" sz="quarter" idx="12"/>
          </p:nvPr>
        </p:nvSpPr>
        <p:spPr/>
        <p:txBody>
          <a:bodyPr/>
          <a:lstStyle/>
          <a:p>
            <a:r>
              <a:rPr lang="en-US" smtClean="0">
                <a:solidFill>
                  <a:prstClr val="white">
                    <a:lumMod val="85000"/>
                  </a:prstClr>
                </a:solidFill>
              </a:rPr>
              <a:t>NDDTC, AIIMS, NEW DELHI</a:t>
            </a:r>
            <a:endParaRPr lang="en-US" dirty="0">
              <a:solidFill>
                <a:prstClr val="white">
                  <a:lumMod val="85000"/>
                </a:prstClr>
              </a:solidFill>
            </a:endParaRPr>
          </a:p>
        </p:txBody>
      </p:sp>
    </p:spTree>
    <p:extLst>
      <p:ext uri="{BB962C8B-B14F-4D97-AF65-F5344CB8AC3E}">
        <p14:creationId xmlns:p14="http://schemas.microsoft.com/office/powerpoint/2010/main" val="2200806770"/>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Special operational situations</a:t>
            </a:r>
          </a:p>
        </p:txBody>
      </p:sp>
      <p:sp>
        <p:nvSpPr>
          <p:cNvPr id="3" name="Content Placeholder 2"/>
          <p:cNvSpPr>
            <a:spLocks noGrp="1"/>
          </p:cNvSpPr>
          <p:nvPr>
            <p:ph idx="1"/>
          </p:nvPr>
        </p:nvSpPr>
        <p:spPr>
          <a:xfrm>
            <a:off x="712470" y="1547684"/>
            <a:ext cx="10980420" cy="4927061"/>
          </a:xfrm>
        </p:spPr>
        <p:txBody>
          <a:bodyPr>
            <a:normAutofit/>
          </a:bodyPr>
          <a:lstStyle/>
          <a:p>
            <a:pPr marL="0" indent="0">
              <a:lnSpc>
                <a:spcPct val="100000"/>
              </a:lnSpc>
              <a:buNone/>
            </a:pPr>
            <a:r>
              <a:rPr lang="en-US" b="1" dirty="0">
                <a:solidFill>
                  <a:srgbClr val="002060"/>
                </a:solidFill>
              </a:rPr>
              <a:t>DEALING WITH NON-RESPONSE AT HOUSEHOLD LEVEL (TYPE 1)</a:t>
            </a:r>
          </a:p>
          <a:p>
            <a:pPr lvl="1">
              <a:lnSpc>
                <a:spcPct val="100000"/>
              </a:lnSpc>
            </a:pPr>
            <a:r>
              <a:rPr lang="en-US" b="1" dirty="0"/>
              <a:t>Structure is non-residential, vacant, or demolished</a:t>
            </a:r>
          </a:p>
          <a:p>
            <a:pPr lvl="2">
              <a:lnSpc>
                <a:spcPct val="100000"/>
              </a:lnSpc>
            </a:pPr>
            <a:r>
              <a:rPr lang="en-IN" dirty="0" smtClean="0"/>
              <a:t>The structure to which the selected household belongs is located but team does not find anyone residing in the structure</a:t>
            </a:r>
          </a:p>
          <a:p>
            <a:pPr lvl="2">
              <a:lnSpc>
                <a:spcPct val="100000"/>
              </a:lnSpc>
            </a:pPr>
            <a:r>
              <a:rPr lang="en-IN" dirty="0" smtClean="0"/>
              <a:t>This situation may occur when:</a:t>
            </a:r>
          </a:p>
          <a:p>
            <a:pPr lvl="3">
              <a:lnSpc>
                <a:spcPct val="100000"/>
              </a:lnSpc>
            </a:pPr>
            <a:r>
              <a:rPr lang="en-IN" sz="2000" dirty="0" smtClean="0"/>
              <a:t>Structure was incorrectly listed as residential / occupied during mapping-listing</a:t>
            </a:r>
          </a:p>
          <a:p>
            <a:pPr lvl="3">
              <a:lnSpc>
                <a:spcPct val="100000"/>
              </a:lnSpc>
            </a:pPr>
            <a:r>
              <a:rPr lang="en-IN" sz="2000" dirty="0" smtClean="0"/>
              <a:t>Structure was converted to non-residential use after </a:t>
            </a:r>
            <a:r>
              <a:rPr lang="en-IN" sz="2000" dirty="0"/>
              <a:t>mapping-listing </a:t>
            </a:r>
            <a:endParaRPr lang="en-IN" sz="2000" dirty="0" smtClean="0"/>
          </a:p>
          <a:p>
            <a:pPr lvl="3">
              <a:lnSpc>
                <a:spcPct val="100000"/>
              </a:lnSpc>
            </a:pPr>
            <a:r>
              <a:rPr lang="en-IN" sz="2000" dirty="0" smtClean="0"/>
              <a:t>Structure was abandoned / demolished </a:t>
            </a:r>
            <a:r>
              <a:rPr lang="en-IN" sz="2000" dirty="0"/>
              <a:t>after mapping-listing</a:t>
            </a:r>
            <a:r>
              <a:rPr lang="en-IN" dirty="0"/>
              <a:t> </a:t>
            </a:r>
            <a:endParaRPr lang="en-IN" dirty="0" smtClean="0"/>
          </a:p>
          <a:p>
            <a:pPr lvl="2">
              <a:lnSpc>
                <a:spcPct val="100000"/>
              </a:lnSpc>
            </a:pPr>
            <a:r>
              <a:rPr lang="en-IN" dirty="0"/>
              <a:t>District Supervisor should be informed and the household should be labelled as inaccessible.</a:t>
            </a:r>
          </a:p>
          <a:p>
            <a:pPr lvl="2">
              <a:lnSpc>
                <a:spcPct val="100000"/>
              </a:lnSpc>
            </a:pPr>
            <a:r>
              <a:rPr lang="en-IN" dirty="0"/>
              <a:t>A repeat visit is not required in such instances but appropriate record should be maintained in Form 2.</a:t>
            </a:r>
          </a:p>
          <a:p>
            <a:pPr lvl="2">
              <a:lnSpc>
                <a:spcPct val="100000"/>
              </a:lnSpc>
            </a:pPr>
            <a:r>
              <a:rPr lang="en-IN" b="1" dirty="0"/>
              <a:t>All such households will be replaced by another household from the same PSU</a:t>
            </a:r>
            <a:r>
              <a:rPr lang="en-IN" b="1" dirty="0" smtClean="0"/>
              <a:t>.</a:t>
            </a:r>
            <a:endParaRPr lang="en-IN" sz="2200" dirty="0"/>
          </a:p>
          <a:p>
            <a:endParaRPr lang="en-US" dirty="0"/>
          </a:p>
        </p:txBody>
      </p:sp>
      <p:sp>
        <p:nvSpPr>
          <p:cNvPr id="4" name="Date Placeholder 3"/>
          <p:cNvSpPr>
            <a:spLocks noGrp="1"/>
          </p:cNvSpPr>
          <p:nvPr>
            <p:ph type="dt" sz="half" idx="10"/>
          </p:nvPr>
        </p:nvSpPr>
        <p:spPr/>
        <p:txBody>
          <a:bodyPr/>
          <a:lstStyle/>
          <a:p>
            <a:fld id="{003B7071-A7D8-4D99-B4F9-EF549053E347}" type="datetime1">
              <a:rPr lang="en-US" smtClean="0">
                <a:solidFill>
                  <a:prstClr val="white">
                    <a:lumMod val="85000"/>
                  </a:prstClr>
                </a:solidFill>
              </a:rPr>
              <a:t>10-Jan-18</a:t>
            </a:fld>
            <a:endParaRPr lang="en-US" dirty="0">
              <a:solidFill>
                <a:prstClr val="white">
                  <a:lumMod val="85000"/>
                </a:prstClr>
              </a:solidFill>
            </a:endParaRPr>
          </a:p>
        </p:txBody>
      </p:sp>
      <p:sp>
        <p:nvSpPr>
          <p:cNvPr id="5" name="Footer Placeholder 4"/>
          <p:cNvSpPr>
            <a:spLocks noGrp="1"/>
          </p:cNvSpPr>
          <p:nvPr>
            <p:ph type="ftr" sz="quarter" idx="11"/>
          </p:nvPr>
        </p:nvSpPr>
        <p:spPr/>
        <p:txBody>
          <a:bodyPr/>
          <a:lstStyle/>
          <a:p>
            <a:r>
              <a:rPr lang="en-US" smtClean="0">
                <a:solidFill>
                  <a:prstClr val="white">
                    <a:lumMod val="85000"/>
                  </a:prstClr>
                </a:solidFill>
              </a:rPr>
              <a:t>NATIONAL SURVEY ON SUBSTANCE USE IN INDIA</a:t>
            </a:r>
            <a:endParaRPr lang="en-US" dirty="0">
              <a:solidFill>
                <a:prstClr val="white">
                  <a:lumMod val="85000"/>
                </a:prstClr>
              </a:solidFill>
            </a:endParaRPr>
          </a:p>
        </p:txBody>
      </p:sp>
      <p:sp>
        <p:nvSpPr>
          <p:cNvPr id="6" name="Slide Number Placeholder 5"/>
          <p:cNvSpPr>
            <a:spLocks noGrp="1"/>
          </p:cNvSpPr>
          <p:nvPr>
            <p:ph type="sldNum" sz="quarter" idx="12"/>
          </p:nvPr>
        </p:nvSpPr>
        <p:spPr/>
        <p:txBody>
          <a:bodyPr/>
          <a:lstStyle/>
          <a:p>
            <a:r>
              <a:rPr lang="en-US" smtClean="0">
                <a:solidFill>
                  <a:prstClr val="white">
                    <a:lumMod val="85000"/>
                  </a:prstClr>
                </a:solidFill>
              </a:rPr>
              <a:t>NDDTC, AIIMS, NEW DELHI</a:t>
            </a:r>
            <a:endParaRPr lang="en-US" dirty="0">
              <a:solidFill>
                <a:prstClr val="white">
                  <a:lumMod val="85000"/>
                </a:prstClr>
              </a:solidFill>
            </a:endParaRPr>
          </a:p>
        </p:txBody>
      </p:sp>
    </p:spTree>
    <p:extLst>
      <p:ext uri="{BB962C8B-B14F-4D97-AF65-F5344CB8AC3E}">
        <p14:creationId xmlns:p14="http://schemas.microsoft.com/office/powerpoint/2010/main" val="2924865275"/>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Special operational situations</a:t>
            </a:r>
          </a:p>
        </p:txBody>
      </p:sp>
      <p:sp>
        <p:nvSpPr>
          <p:cNvPr id="3" name="Content Placeholder 2"/>
          <p:cNvSpPr>
            <a:spLocks noGrp="1"/>
          </p:cNvSpPr>
          <p:nvPr>
            <p:ph idx="1"/>
          </p:nvPr>
        </p:nvSpPr>
        <p:spPr>
          <a:xfrm>
            <a:off x="838200" y="1524824"/>
            <a:ext cx="10515600" cy="5024565"/>
          </a:xfrm>
        </p:spPr>
        <p:txBody>
          <a:bodyPr>
            <a:normAutofit/>
          </a:bodyPr>
          <a:lstStyle/>
          <a:p>
            <a:pPr marL="0" indent="0">
              <a:lnSpc>
                <a:spcPct val="100000"/>
              </a:lnSpc>
              <a:buNone/>
            </a:pPr>
            <a:r>
              <a:rPr lang="en-US" b="1" dirty="0">
                <a:solidFill>
                  <a:srgbClr val="002060"/>
                </a:solidFill>
              </a:rPr>
              <a:t>DEALING WITH NON-RESPONSE AT HOUSEHOLD LEVEL (TYPE 1)</a:t>
            </a:r>
          </a:p>
          <a:p>
            <a:pPr lvl="1">
              <a:lnSpc>
                <a:spcPct val="100000"/>
              </a:lnSpc>
            </a:pPr>
            <a:r>
              <a:rPr lang="en-US" b="1" dirty="0" smtClean="0"/>
              <a:t>The structure / household cannot be reached</a:t>
            </a:r>
          </a:p>
          <a:p>
            <a:pPr lvl="2">
              <a:lnSpc>
                <a:spcPct val="100000"/>
              </a:lnSpc>
            </a:pPr>
            <a:r>
              <a:rPr lang="en-US" dirty="0" smtClean="0"/>
              <a:t>The structure / household has been located but cannot be reached.</a:t>
            </a:r>
          </a:p>
          <a:p>
            <a:pPr lvl="2">
              <a:lnSpc>
                <a:spcPct val="100000"/>
              </a:lnSpc>
            </a:pPr>
            <a:r>
              <a:rPr lang="en-US" dirty="0" smtClean="0"/>
              <a:t>This situation may arise due to:</a:t>
            </a:r>
          </a:p>
          <a:p>
            <a:pPr lvl="3">
              <a:lnSpc>
                <a:spcPct val="100000"/>
              </a:lnSpc>
            </a:pPr>
            <a:r>
              <a:rPr lang="en-IN" sz="2000" dirty="0" smtClean="0"/>
              <a:t>Impassable roads – Road condition too poor to reach the area</a:t>
            </a:r>
          </a:p>
          <a:p>
            <a:pPr lvl="3">
              <a:lnSpc>
                <a:spcPct val="100000"/>
              </a:lnSpc>
            </a:pPr>
            <a:r>
              <a:rPr lang="en-IN" sz="2000" dirty="0" smtClean="0"/>
              <a:t>Weather </a:t>
            </a:r>
            <a:r>
              <a:rPr lang="en-IN" sz="2000" dirty="0"/>
              <a:t>related </a:t>
            </a:r>
            <a:r>
              <a:rPr lang="en-IN" sz="2000" dirty="0" smtClean="0"/>
              <a:t>phenomenon – Flood, earthquake, landslides, etc.</a:t>
            </a:r>
          </a:p>
          <a:p>
            <a:pPr lvl="3">
              <a:lnSpc>
                <a:spcPct val="100000"/>
              </a:lnSpc>
            </a:pPr>
            <a:r>
              <a:rPr lang="en-IN" sz="2000" dirty="0" smtClean="0"/>
              <a:t>Unrest - Political </a:t>
            </a:r>
            <a:r>
              <a:rPr lang="en-IN" sz="2000" dirty="0"/>
              <a:t>demonstrations, </a:t>
            </a:r>
            <a:r>
              <a:rPr lang="en-IN" sz="2000" dirty="0" smtClean="0"/>
              <a:t>riots, bundhs, etc</a:t>
            </a:r>
            <a:r>
              <a:rPr lang="en-IN" sz="2000" dirty="0"/>
              <a:t>.)</a:t>
            </a:r>
          </a:p>
          <a:p>
            <a:pPr lvl="2">
              <a:lnSpc>
                <a:spcPct val="100000"/>
              </a:lnSpc>
            </a:pPr>
            <a:r>
              <a:rPr lang="en-IN" dirty="0"/>
              <a:t>Teams should </a:t>
            </a:r>
            <a:r>
              <a:rPr lang="en-IN" dirty="0" smtClean="0"/>
              <a:t>make </a:t>
            </a:r>
            <a:r>
              <a:rPr lang="en-IN" dirty="0"/>
              <a:t>further attempts to reach the household at a later date when the situation may have changed.</a:t>
            </a:r>
          </a:p>
          <a:p>
            <a:pPr lvl="2">
              <a:lnSpc>
                <a:spcPct val="100000"/>
              </a:lnSpc>
            </a:pPr>
            <a:r>
              <a:rPr lang="en-IN" dirty="0"/>
              <a:t>If after 3 attempts </a:t>
            </a:r>
            <a:r>
              <a:rPr lang="en-IN" dirty="0" smtClean="0"/>
              <a:t>during the survey period the </a:t>
            </a:r>
            <a:r>
              <a:rPr lang="en-IN" dirty="0"/>
              <a:t>structure is not reachable, it may be labelled as inaccessible</a:t>
            </a:r>
            <a:r>
              <a:rPr lang="en-IN" dirty="0" smtClean="0"/>
              <a:t>. Appropriate record </a:t>
            </a:r>
            <a:r>
              <a:rPr lang="en-IN" dirty="0"/>
              <a:t>should be maintained in Form 2.</a:t>
            </a:r>
          </a:p>
          <a:p>
            <a:pPr lvl="2">
              <a:lnSpc>
                <a:spcPct val="100000"/>
              </a:lnSpc>
            </a:pPr>
            <a:r>
              <a:rPr lang="en-IN" b="1" dirty="0"/>
              <a:t>All such households will be replaced by another household from the same PSU.</a:t>
            </a:r>
            <a:endParaRPr lang="en-IN" dirty="0"/>
          </a:p>
        </p:txBody>
      </p:sp>
      <p:sp>
        <p:nvSpPr>
          <p:cNvPr id="4" name="Date Placeholder 3"/>
          <p:cNvSpPr>
            <a:spLocks noGrp="1"/>
          </p:cNvSpPr>
          <p:nvPr>
            <p:ph type="dt" sz="half" idx="10"/>
          </p:nvPr>
        </p:nvSpPr>
        <p:spPr/>
        <p:txBody>
          <a:bodyPr/>
          <a:lstStyle/>
          <a:p>
            <a:fld id="{003B7071-A7D8-4D99-B4F9-EF549053E347}" type="datetime1">
              <a:rPr lang="en-US" smtClean="0">
                <a:solidFill>
                  <a:prstClr val="white">
                    <a:lumMod val="85000"/>
                  </a:prstClr>
                </a:solidFill>
              </a:rPr>
              <a:t>10-Jan-18</a:t>
            </a:fld>
            <a:endParaRPr lang="en-US" dirty="0">
              <a:solidFill>
                <a:prstClr val="white">
                  <a:lumMod val="85000"/>
                </a:prstClr>
              </a:solidFill>
            </a:endParaRPr>
          </a:p>
        </p:txBody>
      </p:sp>
      <p:sp>
        <p:nvSpPr>
          <p:cNvPr id="5" name="Footer Placeholder 4"/>
          <p:cNvSpPr>
            <a:spLocks noGrp="1"/>
          </p:cNvSpPr>
          <p:nvPr>
            <p:ph type="ftr" sz="quarter" idx="11"/>
          </p:nvPr>
        </p:nvSpPr>
        <p:spPr/>
        <p:txBody>
          <a:bodyPr/>
          <a:lstStyle/>
          <a:p>
            <a:r>
              <a:rPr lang="en-US" smtClean="0">
                <a:solidFill>
                  <a:prstClr val="white">
                    <a:lumMod val="85000"/>
                  </a:prstClr>
                </a:solidFill>
              </a:rPr>
              <a:t>NATIONAL SURVEY ON SUBSTANCE USE IN INDIA</a:t>
            </a:r>
            <a:endParaRPr lang="en-US" dirty="0">
              <a:solidFill>
                <a:prstClr val="white">
                  <a:lumMod val="85000"/>
                </a:prstClr>
              </a:solidFill>
            </a:endParaRPr>
          </a:p>
        </p:txBody>
      </p:sp>
      <p:sp>
        <p:nvSpPr>
          <p:cNvPr id="6" name="Slide Number Placeholder 5"/>
          <p:cNvSpPr>
            <a:spLocks noGrp="1"/>
          </p:cNvSpPr>
          <p:nvPr>
            <p:ph type="sldNum" sz="quarter" idx="12"/>
          </p:nvPr>
        </p:nvSpPr>
        <p:spPr/>
        <p:txBody>
          <a:bodyPr/>
          <a:lstStyle/>
          <a:p>
            <a:r>
              <a:rPr lang="en-US" smtClean="0">
                <a:solidFill>
                  <a:prstClr val="white">
                    <a:lumMod val="85000"/>
                  </a:prstClr>
                </a:solidFill>
              </a:rPr>
              <a:t>NDDTC, AIIMS, NEW DELHI</a:t>
            </a:r>
            <a:endParaRPr lang="en-US" dirty="0">
              <a:solidFill>
                <a:prstClr val="white">
                  <a:lumMod val="85000"/>
                </a:prstClr>
              </a:solidFill>
            </a:endParaRPr>
          </a:p>
        </p:txBody>
      </p:sp>
    </p:spTree>
    <p:extLst>
      <p:ext uri="{BB962C8B-B14F-4D97-AF65-F5344CB8AC3E}">
        <p14:creationId xmlns:p14="http://schemas.microsoft.com/office/powerpoint/2010/main" val="332264242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Data Collection from a Household</a:t>
            </a:r>
            <a:endParaRPr lang="en-US" dirty="0"/>
          </a:p>
        </p:txBody>
      </p:sp>
      <p:sp>
        <p:nvSpPr>
          <p:cNvPr id="3" name="Content Placeholder 2"/>
          <p:cNvSpPr>
            <a:spLocks noGrp="1"/>
          </p:cNvSpPr>
          <p:nvPr>
            <p:ph idx="1"/>
          </p:nvPr>
        </p:nvSpPr>
        <p:spPr>
          <a:xfrm>
            <a:off x="838200" y="1524824"/>
            <a:ext cx="10728960" cy="5104575"/>
          </a:xfrm>
        </p:spPr>
        <p:txBody>
          <a:bodyPr>
            <a:normAutofit/>
          </a:bodyPr>
          <a:lstStyle/>
          <a:p>
            <a:pPr>
              <a:lnSpc>
                <a:spcPct val="100000"/>
              </a:lnSpc>
            </a:pPr>
            <a:r>
              <a:rPr lang="en-US" dirty="0" smtClean="0"/>
              <a:t>Each </a:t>
            </a:r>
            <a:r>
              <a:rPr lang="en-US" dirty="0"/>
              <a:t>household selected in a </a:t>
            </a:r>
            <a:r>
              <a:rPr lang="en-US" dirty="0" smtClean="0"/>
              <a:t>PSU/EB </a:t>
            </a:r>
            <a:r>
              <a:rPr lang="en-US" dirty="0"/>
              <a:t>has to be visited for interviews</a:t>
            </a:r>
          </a:p>
          <a:p>
            <a:pPr>
              <a:lnSpc>
                <a:spcPct val="100000"/>
              </a:lnSpc>
            </a:pPr>
            <a:r>
              <a:rPr lang="en-US" dirty="0" smtClean="0"/>
              <a:t>Interviews </a:t>
            </a:r>
            <a:r>
              <a:rPr lang="en-US" dirty="0"/>
              <a:t>of all eligible members of the selected households will be conducted </a:t>
            </a:r>
            <a:r>
              <a:rPr lang="en-US" b="1" i="1" dirty="0"/>
              <a:t>individually</a:t>
            </a:r>
          </a:p>
          <a:p>
            <a:pPr>
              <a:lnSpc>
                <a:spcPct val="100000"/>
              </a:lnSpc>
            </a:pPr>
            <a:r>
              <a:rPr lang="en-US" dirty="0" smtClean="0"/>
              <a:t>One household should be interviewed by ONE team comprising of:</a:t>
            </a:r>
            <a:endParaRPr lang="en-US" dirty="0"/>
          </a:p>
          <a:p>
            <a:pPr lvl="1">
              <a:lnSpc>
                <a:spcPct val="100000"/>
              </a:lnSpc>
            </a:pPr>
            <a:r>
              <a:rPr lang="en-US" dirty="0"/>
              <a:t>Male Interviewer – ONE (to interview all </a:t>
            </a:r>
            <a:r>
              <a:rPr lang="en-US" dirty="0" smtClean="0"/>
              <a:t>adult male </a:t>
            </a:r>
            <a:r>
              <a:rPr lang="en-US" dirty="0"/>
              <a:t>members)</a:t>
            </a:r>
          </a:p>
          <a:p>
            <a:pPr lvl="1">
              <a:lnSpc>
                <a:spcPct val="100000"/>
              </a:lnSpc>
            </a:pPr>
            <a:r>
              <a:rPr lang="en-US" dirty="0"/>
              <a:t>Female Interviewer – ONE (to interview women and </a:t>
            </a:r>
            <a:r>
              <a:rPr lang="en-US" dirty="0" smtClean="0"/>
              <a:t>children&lt;15)</a:t>
            </a:r>
            <a:endParaRPr lang="en-US" dirty="0"/>
          </a:p>
          <a:p>
            <a:pPr>
              <a:lnSpc>
                <a:spcPct val="100000"/>
              </a:lnSpc>
            </a:pPr>
            <a:r>
              <a:rPr lang="en-US" dirty="0" smtClean="0"/>
              <a:t>Each </a:t>
            </a:r>
            <a:r>
              <a:rPr lang="en-US" dirty="0"/>
              <a:t>team will </a:t>
            </a:r>
            <a:r>
              <a:rPr lang="en-US" dirty="0" smtClean="0"/>
              <a:t>receive one </a:t>
            </a:r>
            <a:r>
              <a:rPr lang="en-US" dirty="0"/>
              <a:t>handheld </a:t>
            </a:r>
            <a:r>
              <a:rPr lang="en-US" dirty="0" smtClean="0"/>
              <a:t>device for data collection</a:t>
            </a:r>
            <a:endParaRPr lang="en-US" dirty="0"/>
          </a:p>
          <a:p>
            <a:pPr lvl="1">
              <a:lnSpc>
                <a:spcPct val="100000"/>
              </a:lnSpc>
            </a:pPr>
            <a:r>
              <a:rPr lang="en-US" dirty="0"/>
              <a:t>One member conducts interview, and other member enters the </a:t>
            </a:r>
            <a:r>
              <a:rPr lang="en-US" dirty="0" smtClean="0"/>
              <a:t>response</a:t>
            </a:r>
          </a:p>
          <a:p>
            <a:pPr lvl="1">
              <a:lnSpc>
                <a:spcPct val="100000"/>
              </a:lnSpc>
            </a:pPr>
            <a:r>
              <a:rPr lang="en-US" dirty="0" smtClean="0"/>
              <a:t>One members conducts interview using the device, other conducts interview on paper and then transfers data to the device</a:t>
            </a:r>
            <a:endParaRPr lang="en-US" dirty="0"/>
          </a:p>
        </p:txBody>
      </p:sp>
      <p:sp>
        <p:nvSpPr>
          <p:cNvPr id="4" name="Date Placeholder 3"/>
          <p:cNvSpPr>
            <a:spLocks noGrp="1"/>
          </p:cNvSpPr>
          <p:nvPr>
            <p:ph type="dt" sz="half" idx="10"/>
          </p:nvPr>
        </p:nvSpPr>
        <p:spPr/>
        <p:txBody>
          <a:bodyPr/>
          <a:lstStyle/>
          <a:p>
            <a:fld id="{003B7071-A7D8-4D99-B4F9-EF549053E347}" type="datetime1">
              <a:rPr lang="en-US" smtClean="0">
                <a:solidFill>
                  <a:prstClr val="white">
                    <a:lumMod val="85000"/>
                  </a:prstClr>
                </a:solidFill>
              </a:rPr>
              <a:t>10-Jan-18</a:t>
            </a:fld>
            <a:endParaRPr lang="en-US" dirty="0">
              <a:solidFill>
                <a:prstClr val="white">
                  <a:lumMod val="85000"/>
                </a:prstClr>
              </a:solidFill>
            </a:endParaRPr>
          </a:p>
        </p:txBody>
      </p:sp>
      <p:sp>
        <p:nvSpPr>
          <p:cNvPr id="5" name="Footer Placeholder 4"/>
          <p:cNvSpPr>
            <a:spLocks noGrp="1"/>
          </p:cNvSpPr>
          <p:nvPr>
            <p:ph type="ftr" sz="quarter" idx="11"/>
          </p:nvPr>
        </p:nvSpPr>
        <p:spPr/>
        <p:txBody>
          <a:bodyPr/>
          <a:lstStyle/>
          <a:p>
            <a:r>
              <a:rPr lang="en-US" smtClean="0">
                <a:solidFill>
                  <a:prstClr val="white">
                    <a:lumMod val="85000"/>
                  </a:prstClr>
                </a:solidFill>
              </a:rPr>
              <a:t>NATIONAL SURVEY ON SUBSTANCE USE IN INDIA</a:t>
            </a:r>
            <a:endParaRPr lang="en-US" dirty="0">
              <a:solidFill>
                <a:prstClr val="white">
                  <a:lumMod val="85000"/>
                </a:prstClr>
              </a:solidFill>
            </a:endParaRPr>
          </a:p>
        </p:txBody>
      </p:sp>
      <p:sp>
        <p:nvSpPr>
          <p:cNvPr id="6" name="Slide Number Placeholder 5"/>
          <p:cNvSpPr>
            <a:spLocks noGrp="1"/>
          </p:cNvSpPr>
          <p:nvPr>
            <p:ph type="sldNum" sz="quarter" idx="12"/>
          </p:nvPr>
        </p:nvSpPr>
        <p:spPr/>
        <p:txBody>
          <a:bodyPr/>
          <a:lstStyle/>
          <a:p>
            <a:r>
              <a:rPr lang="en-US" smtClean="0">
                <a:solidFill>
                  <a:prstClr val="white">
                    <a:lumMod val="85000"/>
                  </a:prstClr>
                </a:solidFill>
              </a:rPr>
              <a:t>NDDTC, AIIMS, NEW DELHI</a:t>
            </a:r>
            <a:endParaRPr lang="en-US" dirty="0">
              <a:solidFill>
                <a:prstClr val="white">
                  <a:lumMod val="85000"/>
                </a:prstClr>
              </a:solidFill>
            </a:endParaRPr>
          </a:p>
        </p:txBody>
      </p:sp>
    </p:spTree>
    <p:extLst>
      <p:ext uri="{BB962C8B-B14F-4D97-AF65-F5344CB8AC3E}">
        <p14:creationId xmlns:p14="http://schemas.microsoft.com/office/powerpoint/2010/main" val="1653587233"/>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Special operational situations</a:t>
            </a:r>
          </a:p>
        </p:txBody>
      </p:sp>
      <p:sp>
        <p:nvSpPr>
          <p:cNvPr id="3" name="Content Placeholder 2"/>
          <p:cNvSpPr>
            <a:spLocks noGrp="1"/>
          </p:cNvSpPr>
          <p:nvPr>
            <p:ph idx="1"/>
          </p:nvPr>
        </p:nvSpPr>
        <p:spPr>
          <a:xfrm>
            <a:off x="838200" y="1524824"/>
            <a:ext cx="10515600" cy="5024565"/>
          </a:xfrm>
        </p:spPr>
        <p:txBody>
          <a:bodyPr>
            <a:normAutofit/>
          </a:bodyPr>
          <a:lstStyle/>
          <a:p>
            <a:pPr marL="0" indent="0">
              <a:lnSpc>
                <a:spcPct val="100000"/>
              </a:lnSpc>
              <a:buNone/>
            </a:pPr>
            <a:r>
              <a:rPr lang="en-US" b="1" dirty="0">
                <a:solidFill>
                  <a:srgbClr val="002060"/>
                </a:solidFill>
              </a:rPr>
              <a:t>DEALING WITH NON-RESPONSE AT HOUSEHOLD LEVEL (TYPE 1)</a:t>
            </a:r>
          </a:p>
          <a:p>
            <a:pPr lvl="1">
              <a:lnSpc>
                <a:spcPct val="100000"/>
              </a:lnSpc>
            </a:pPr>
            <a:r>
              <a:rPr lang="en-US" b="1" dirty="0"/>
              <a:t>Household found vacant / unoccupied / permanently </a:t>
            </a:r>
            <a:r>
              <a:rPr lang="en-US" b="1" dirty="0" smtClean="0"/>
              <a:t>locked</a:t>
            </a:r>
          </a:p>
          <a:p>
            <a:pPr lvl="2">
              <a:lnSpc>
                <a:spcPct val="100000"/>
              </a:lnSpc>
            </a:pPr>
            <a:r>
              <a:rPr lang="en-US" dirty="0" smtClean="0"/>
              <a:t>The structure / household has been located but the selected household is found vacant or unoccupied or permanently locked.</a:t>
            </a:r>
          </a:p>
          <a:p>
            <a:pPr lvl="2">
              <a:lnSpc>
                <a:spcPct val="100000"/>
              </a:lnSpc>
            </a:pPr>
            <a:r>
              <a:rPr lang="en-IN" dirty="0" smtClean="0"/>
              <a:t>Teams </a:t>
            </a:r>
            <a:r>
              <a:rPr lang="en-IN" dirty="0"/>
              <a:t>should </a:t>
            </a:r>
            <a:r>
              <a:rPr lang="en-IN" dirty="0" smtClean="0"/>
              <a:t>make enquiries with neighbours regarding the likelihood of the members returning within the next 3-4 days</a:t>
            </a:r>
          </a:p>
          <a:p>
            <a:pPr lvl="2">
              <a:lnSpc>
                <a:spcPct val="100000"/>
              </a:lnSpc>
            </a:pPr>
            <a:r>
              <a:rPr lang="en-IN" dirty="0" smtClean="0"/>
              <a:t>If there’s no likelihood of meeting household members during the period of the survey, the household may </a:t>
            </a:r>
            <a:r>
              <a:rPr lang="en-IN" dirty="0"/>
              <a:t>be labelled as inaccessible</a:t>
            </a:r>
            <a:r>
              <a:rPr lang="en-IN" dirty="0" smtClean="0"/>
              <a:t>. Appropriate record </a:t>
            </a:r>
            <a:r>
              <a:rPr lang="en-IN" dirty="0"/>
              <a:t>should be maintained in Form 2.</a:t>
            </a:r>
          </a:p>
          <a:p>
            <a:pPr lvl="2">
              <a:lnSpc>
                <a:spcPct val="100000"/>
              </a:lnSpc>
            </a:pPr>
            <a:r>
              <a:rPr lang="en-IN" b="1" dirty="0"/>
              <a:t>All such households will be replaced by another household from the same PSU.</a:t>
            </a:r>
            <a:endParaRPr lang="en-IN" dirty="0"/>
          </a:p>
        </p:txBody>
      </p:sp>
      <p:sp>
        <p:nvSpPr>
          <p:cNvPr id="4" name="Date Placeholder 3"/>
          <p:cNvSpPr>
            <a:spLocks noGrp="1"/>
          </p:cNvSpPr>
          <p:nvPr>
            <p:ph type="dt" sz="half" idx="10"/>
          </p:nvPr>
        </p:nvSpPr>
        <p:spPr/>
        <p:txBody>
          <a:bodyPr/>
          <a:lstStyle/>
          <a:p>
            <a:fld id="{003B7071-A7D8-4D99-B4F9-EF549053E347}" type="datetime1">
              <a:rPr lang="en-US" smtClean="0">
                <a:solidFill>
                  <a:prstClr val="white">
                    <a:lumMod val="85000"/>
                  </a:prstClr>
                </a:solidFill>
              </a:rPr>
              <a:t>10-Jan-18</a:t>
            </a:fld>
            <a:endParaRPr lang="en-US" dirty="0">
              <a:solidFill>
                <a:prstClr val="white">
                  <a:lumMod val="85000"/>
                </a:prstClr>
              </a:solidFill>
            </a:endParaRPr>
          </a:p>
        </p:txBody>
      </p:sp>
      <p:sp>
        <p:nvSpPr>
          <p:cNvPr id="5" name="Footer Placeholder 4"/>
          <p:cNvSpPr>
            <a:spLocks noGrp="1"/>
          </p:cNvSpPr>
          <p:nvPr>
            <p:ph type="ftr" sz="quarter" idx="11"/>
          </p:nvPr>
        </p:nvSpPr>
        <p:spPr/>
        <p:txBody>
          <a:bodyPr/>
          <a:lstStyle/>
          <a:p>
            <a:r>
              <a:rPr lang="en-US" smtClean="0">
                <a:solidFill>
                  <a:prstClr val="white">
                    <a:lumMod val="85000"/>
                  </a:prstClr>
                </a:solidFill>
              </a:rPr>
              <a:t>NATIONAL SURVEY ON SUBSTANCE USE IN INDIA</a:t>
            </a:r>
            <a:endParaRPr lang="en-US" dirty="0">
              <a:solidFill>
                <a:prstClr val="white">
                  <a:lumMod val="85000"/>
                </a:prstClr>
              </a:solidFill>
            </a:endParaRPr>
          </a:p>
        </p:txBody>
      </p:sp>
      <p:sp>
        <p:nvSpPr>
          <p:cNvPr id="6" name="Slide Number Placeholder 5"/>
          <p:cNvSpPr>
            <a:spLocks noGrp="1"/>
          </p:cNvSpPr>
          <p:nvPr>
            <p:ph type="sldNum" sz="quarter" idx="12"/>
          </p:nvPr>
        </p:nvSpPr>
        <p:spPr/>
        <p:txBody>
          <a:bodyPr/>
          <a:lstStyle/>
          <a:p>
            <a:r>
              <a:rPr lang="en-US" smtClean="0">
                <a:solidFill>
                  <a:prstClr val="white">
                    <a:lumMod val="85000"/>
                  </a:prstClr>
                </a:solidFill>
              </a:rPr>
              <a:t>NDDTC, AIIMS, NEW DELHI</a:t>
            </a:r>
            <a:endParaRPr lang="en-US" dirty="0">
              <a:solidFill>
                <a:prstClr val="white">
                  <a:lumMod val="85000"/>
                </a:prstClr>
              </a:solidFill>
            </a:endParaRPr>
          </a:p>
        </p:txBody>
      </p:sp>
    </p:spTree>
    <p:extLst>
      <p:ext uri="{BB962C8B-B14F-4D97-AF65-F5344CB8AC3E}">
        <p14:creationId xmlns:p14="http://schemas.microsoft.com/office/powerpoint/2010/main" val="2268022589"/>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Special operational situations</a:t>
            </a:r>
          </a:p>
        </p:txBody>
      </p:sp>
      <p:sp>
        <p:nvSpPr>
          <p:cNvPr id="3" name="Content Placeholder 2"/>
          <p:cNvSpPr>
            <a:spLocks noGrp="1"/>
          </p:cNvSpPr>
          <p:nvPr>
            <p:ph idx="1"/>
          </p:nvPr>
        </p:nvSpPr>
        <p:spPr/>
        <p:txBody>
          <a:bodyPr/>
          <a:lstStyle/>
          <a:p>
            <a:pPr marL="0" indent="0">
              <a:lnSpc>
                <a:spcPct val="100000"/>
              </a:lnSpc>
              <a:buNone/>
            </a:pPr>
            <a:r>
              <a:rPr lang="en-US" b="1" dirty="0">
                <a:solidFill>
                  <a:srgbClr val="002060"/>
                </a:solidFill>
              </a:rPr>
              <a:t>DEALING WITH NON-RESPONSE AT HOUSEHOLD LEVEL (TYPE 1)</a:t>
            </a:r>
          </a:p>
          <a:p>
            <a:pPr lvl="1">
              <a:lnSpc>
                <a:spcPct val="100000"/>
              </a:lnSpc>
            </a:pPr>
            <a:r>
              <a:rPr lang="en-US" b="1" dirty="0"/>
              <a:t>Entire household not available within the PSU for at least 3 </a:t>
            </a:r>
            <a:r>
              <a:rPr lang="en-US" b="1" dirty="0" smtClean="0"/>
              <a:t>days</a:t>
            </a:r>
          </a:p>
          <a:p>
            <a:pPr lvl="2">
              <a:lnSpc>
                <a:spcPct val="100000"/>
              </a:lnSpc>
            </a:pPr>
            <a:r>
              <a:rPr lang="en-US" dirty="0" smtClean="0"/>
              <a:t>Teams are able to locate the structure and the </a:t>
            </a:r>
            <a:r>
              <a:rPr lang="en-IN" dirty="0" smtClean="0"/>
              <a:t>household </a:t>
            </a:r>
            <a:r>
              <a:rPr lang="en-US" dirty="0" smtClean="0"/>
              <a:t>correctly but find the house to be locked.</a:t>
            </a:r>
          </a:p>
          <a:p>
            <a:pPr lvl="2">
              <a:lnSpc>
                <a:spcPct val="100000"/>
              </a:lnSpc>
            </a:pPr>
            <a:r>
              <a:rPr lang="en-IN" dirty="0" smtClean="0"/>
              <a:t>Neighbours inform that members of the household are out of station and will not return within the next 3-4 days.</a:t>
            </a:r>
          </a:p>
          <a:p>
            <a:pPr lvl="2">
              <a:lnSpc>
                <a:spcPct val="100000"/>
              </a:lnSpc>
            </a:pPr>
            <a:r>
              <a:rPr lang="en-IN" dirty="0"/>
              <a:t>If there’s no likelihood of meeting household members during the period of the survey, the household may be labelled as inaccessible. Appropriate record should be maintained in Form 2.</a:t>
            </a:r>
          </a:p>
          <a:p>
            <a:pPr lvl="2">
              <a:lnSpc>
                <a:spcPct val="100000"/>
              </a:lnSpc>
            </a:pPr>
            <a:r>
              <a:rPr lang="en-IN" b="1" dirty="0"/>
              <a:t>All such households will be replaced by another household from the same PSU. </a:t>
            </a:r>
            <a:endParaRPr lang="en-IN" dirty="0"/>
          </a:p>
          <a:p>
            <a:pPr>
              <a:lnSpc>
                <a:spcPct val="100000"/>
              </a:lnSpc>
            </a:pPr>
            <a:endParaRPr lang="en-US" dirty="0"/>
          </a:p>
        </p:txBody>
      </p:sp>
      <p:sp>
        <p:nvSpPr>
          <p:cNvPr id="4" name="Date Placeholder 3"/>
          <p:cNvSpPr>
            <a:spLocks noGrp="1"/>
          </p:cNvSpPr>
          <p:nvPr>
            <p:ph type="dt" sz="half" idx="10"/>
          </p:nvPr>
        </p:nvSpPr>
        <p:spPr/>
        <p:txBody>
          <a:bodyPr/>
          <a:lstStyle/>
          <a:p>
            <a:fld id="{003B7071-A7D8-4D99-B4F9-EF549053E347}" type="datetime1">
              <a:rPr lang="en-US" smtClean="0">
                <a:solidFill>
                  <a:prstClr val="white">
                    <a:lumMod val="85000"/>
                  </a:prstClr>
                </a:solidFill>
              </a:rPr>
              <a:t>10-Jan-18</a:t>
            </a:fld>
            <a:endParaRPr lang="en-US" dirty="0">
              <a:solidFill>
                <a:prstClr val="white">
                  <a:lumMod val="85000"/>
                </a:prstClr>
              </a:solidFill>
            </a:endParaRPr>
          </a:p>
        </p:txBody>
      </p:sp>
      <p:sp>
        <p:nvSpPr>
          <p:cNvPr id="5" name="Footer Placeholder 4"/>
          <p:cNvSpPr>
            <a:spLocks noGrp="1"/>
          </p:cNvSpPr>
          <p:nvPr>
            <p:ph type="ftr" sz="quarter" idx="11"/>
          </p:nvPr>
        </p:nvSpPr>
        <p:spPr/>
        <p:txBody>
          <a:bodyPr/>
          <a:lstStyle/>
          <a:p>
            <a:r>
              <a:rPr lang="en-US" smtClean="0">
                <a:solidFill>
                  <a:prstClr val="white">
                    <a:lumMod val="85000"/>
                  </a:prstClr>
                </a:solidFill>
              </a:rPr>
              <a:t>NATIONAL SURVEY ON SUBSTANCE USE IN INDIA</a:t>
            </a:r>
            <a:endParaRPr lang="en-US" dirty="0">
              <a:solidFill>
                <a:prstClr val="white">
                  <a:lumMod val="85000"/>
                </a:prstClr>
              </a:solidFill>
            </a:endParaRPr>
          </a:p>
        </p:txBody>
      </p:sp>
      <p:sp>
        <p:nvSpPr>
          <p:cNvPr id="6" name="Slide Number Placeholder 5"/>
          <p:cNvSpPr>
            <a:spLocks noGrp="1"/>
          </p:cNvSpPr>
          <p:nvPr>
            <p:ph type="sldNum" sz="quarter" idx="12"/>
          </p:nvPr>
        </p:nvSpPr>
        <p:spPr/>
        <p:txBody>
          <a:bodyPr/>
          <a:lstStyle/>
          <a:p>
            <a:r>
              <a:rPr lang="en-US" smtClean="0">
                <a:solidFill>
                  <a:prstClr val="white">
                    <a:lumMod val="85000"/>
                  </a:prstClr>
                </a:solidFill>
              </a:rPr>
              <a:t>NDDTC, AIIMS, NEW DELHI</a:t>
            </a:r>
            <a:endParaRPr lang="en-US" dirty="0">
              <a:solidFill>
                <a:prstClr val="white">
                  <a:lumMod val="85000"/>
                </a:prstClr>
              </a:solidFill>
            </a:endParaRPr>
          </a:p>
        </p:txBody>
      </p:sp>
    </p:spTree>
    <p:extLst>
      <p:ext uri="{BB962C8B-B14F-4D97-AF65-F5344CB8AC3E}">
        <p14:creationId xmlns:p14="http://schemas.microsoft.com/office/powerpoint/2010/main" val="3012392464"/>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Special operational situations</a:t>
            </a:r>
          </a:p>
        </p:txBody>
      </p:sp>
      <p:sp>
        <p:nvSpPr>
          <p:cNvPr id="3" name="Content Placeholder 2"/>
          <p:cNvSpPr>
            <a:spLocks noGrp="1"/>
          </p:cNvSpPr>
          <p:nvPr>
            <p:ph idx="1"/>
          </p:nvPr>
        </p:nvSpPr>
        <p:spPr/>
        <p:txBody>
          <a:bodyPr>
            <a:normAutofit/>
          </a:bodyPr>
          <a:lstStyle/>
          <a:p>
            <a:pPr marL="0" indent="0">
              <a:lnSpc>
                <a:spcPct val="100000"/>
              </a:lnSpc>
              <a:buNone/>
            </a:pPr>
            <a:r>
              <a:rPr lang="en-US" b="1" dirty="0">
                <a:solidFill>
                  <a:srgbClr val="002060"/>
                </a:solidFill>
              </a:rPr>
              <a:t>DEALING WITH NON-RESPONSE AT HOUSEHOLD LEVEL (TYPE 1)</a:t>
            </a:r>
          </a:p>
          <a:p>
            <a:pPr lvl="1">
              <a:lnSpc>
                <a:spcPct val="100000"/>
              </a:lnSpc>
            </a:pPr>
            <a:r>
              <a:rPr lang="en-US" b="1" dirty="0"/>
              <a:t>Structure / Household is locked at the time of </a:t>
            </a:r>
            <a:r>
              <a:rPr lang="en-US" b="1" dirty="0" smtClean="0"/>
              <a:t>visit</a:t>
            </a:r>
            <a:endParaRPr lang="en-US" b="1" dirty="0"/>
          </a:p>
          <a:p>
            <a:pPr lvl="2">
              <a:lnSpc>
                <a:spcPct val="100000"/>
              </a:lnSpc>
            </a:pPr>
            <a:r>
              <a:rPr lang="en-US" dirty="0"/>
              <a:t>Teams are able to locate the structure and the </a:t>
            </a:r>
            <a:r>
              <a:rPr lang="en-IN" dirty="0"/>
              <a:t>household </a:t>
            </a:r>
            <a:r>
              <a:rPr lang="en-US" dirty="0"/>
              <a:t>correctly but find the house to be locked.</a:t>
            </a:r>
          </a:p>
          <a:p>
            <a:pPr lvl="2">
              <a:lnSpc>
                <a:spcPct val="100000"/>
              </a:lnSpc>
            </a:pPr>
            <a:r>
              <a:rPr lang="en-IN" dirty="0"/>
              <a:t>Neighbours inform that members of the household </a:t>
            </a:r>
            <a:r>
              <a:rPr lang="en-IN" dirty="0" smtClean="0"/>
              <a:t>will be available within </a:t>
            </a:r>
            <a:r>
              <a:rPr lang="en-IN" dirty="0"/>
              <a:t>the next 3-4 </a:t>
            </a:r>
            <a:r>
              <a:rPr lang="en-IN" dirty="0" smtClean="0"/>
              <a:t>days / at a different time of the day.</a:t>
            </a:r>
            <a:endParaRPr lang="en-IN" dirty="0"/>
          </a:p>
          <a:p>
            <a:pPr lvl="2">
              <a:lnSpc>
                <a:spcPct val="100000"/>
              </a:lnSpc>
            </a:pPr>
            <a:r>
              <a:rPr lang="en-IN" dirty="0"/>
              <a:t>Teams should </a:t>
            </a:r>
            <a:r>
              <a:rPr lang="en-IN" dirty="0" smtClean="0"/>
              <a:t>revisit the </a:t>
            </a:r>
            <a:r>
              <a:rPr lang="en-IN" dirty="0"/>
              <a:t>household at a </a:t>
            </a:r>
            <a:r>
              <a:rPr lang="en-IN" dirty="0" smtClean="0"/>
              <a:t>different time / day.</a:t>
            </a:r>
            <a:endParaRPr lang="en-IN" dirty="0"/>
          </a:p>
          <a:p>
            <a:pPr lvl="2">
              <a:lnSpc>
                <a:spcPct val="100000"/>
              </a:lnSpc>
            </a:pPr>
            <a:r>
              <a:rPr lang="en-IN" dirty="0"/>
              <a:t>If </a:t>
            </a:r>
            <a:r>
              <a:rPr lang="en-IN" dirty="0" smtClean="0"/>
              <a:t>on 3 different visits the household is found locked, </a:t>
            </a:r>
            <a:r>
              <a:rPr lang="en-IN" dirty="0"/>
              <a:t>it may be labelled as inaccessible. Appropriate record should be maintained in Form 2.</a:t>
            </a:r>
          </a:p>
          <a:p>
            <a:pPr lvl="2">
              <a:lnSpc>
                <a:spcPct val="100000"/>
              </a:lnSpc>
            </a:pPr>
            <a:r>
              <a:rPr lang="en-IN" b="1" dirty="0" smtClean="0"/>
              <a:t>All </a:t>
            </a:r>
            <a:r>
              <a:rPr lang="en-IN" b="1" dirty="0"/>
              <a:t>such households will be replaced by another household from the same PSU. </a:t>
            </a:r>
            <a:endParaRPr lang="en-IN" dirty="0"/>
          </a:p>
        </p:txBody>
      </p:sp>
      <p:sp>
        <p:nvSpPr>
          <p:cNvPr id="4" name="Date Placeholder 3"/>
          <p:cNvSpPr>
            <a:spLocks noGrp="1"/>
          </p:cNvSpPr>
          <p:nvPr>
            <p:ph type="dt" sz="half" idx="10"/>
          </p:nvPr>
        </p:nvSpPr>
        <p:spPr/>
        <p:txBody>
          <a:bodyPr/>
          <a:lstStyle/>
          <a:p>
            <a:fld id="{003B7071-A7D8-4D99-B4F9-EF549053E347}" type="datetime1">
              <a:rPr lang="en-US" smtClean="0">
                <a:solidFill>
                  <a:prstClr val="white">
                    <a:lumMod val="85000"/>
                  </a:prstClr>
                </a:solidFill>
              </a:rPr>
              <a:t>10-Jan-18</a:t>
            </a:fld>
            <a:endParaRPr lang="en-US" dirty="0">
              <a:solidFill>
                <a:prstClr val="white">
                  <a:lumMod val="85000"/>
                </a:prstClr>
              </a:solidFill>
            </a:endParaRPr>
          </a:p>
        </p:txBody>
      </p:sp>
      <p:sp>
        <p:nvSpPr>
          <p:cNvPr id="5" name="Footer Placeholder 4"/>
          <p:cNvSpPr>
            <a:spLocks noGrp="1"/>
          </p:cNvSpPr>
          <p:nvPr>
            <p:ph type="ftr" sz="quarter" idx="11"/>
          </p:nvPr>
        </p:nvSpPr>
        <p:spPr/>
        <p:txBody>
          <a:bodyPr/>
          <a:lstStyle/>
          <a:p>
            <a:r>
              <a:rPr lang="en-US" smtClean="0">
                <a:solidFill>
                  <a:prstClr val="white">
                    <a:lumMod val="85000"/>
                  </a:prstClr>
                </a:solidFill>
              </a:rPr>
              <a:t>NATIONAL SURVEY ON SUBSTANCE USE IN INDIA</a:t>
            </a:r>
            <a:endParaRPr lang="en-US" dirty="0">
              <a:solidFill>
                <a:prstClr val="white">
                  <a:lumMod val="85000"/>
                </a:prstClr>
              </a:solidFill>
            </a:endParaRPr>
          </a:p>
        </p:txBody>
      </p:sp>
      <p:sp>
        <p:nvSpPr>
          <p:cNvPr id="6" name="Slide Number Placeholder 5"/>
          <p:cNvSpPr>
            <a:spLocks noGrp="1"/>
          </p:cNvSpPr>
          <p:nvPr>
            <p:ph type="sldNum" sz="quarter" idx="12"/>
          </p:nvPr>
        </p:nvSpPr>
        <p:spPr/>
        <p:txBody>
          <a:bodyPr/>
          <a:lstStyle/>
          <a:p>
            <a:r>
              <a:rPr lang="en-US" smtClean="0">
                <a:solidFill>
                  <a:prstClr val="white">
                    <a:lumMod val="85000"/>
                  </a:prstClr>
                </a:solidFill>
              </a:rPr>
              <a:t>NDDTC, AIIMS, NEW DELHI</a:t>
            </a:r>
            <a:endParaRPr lang="en-US" dirty="0">
              <a:solidFill>
                <a:prstClr val="white">
                  <a:lumMod val="85000"/>
                </a:prstClr>
              </a:solidFill>
            </a:endParaRPr>
          </a:p>
        </p:txBody>
      </p:sp>
    </p:spTree>
    <p:extLst>
      <p:ext uri="{BB962C8B-B14F-4D97-AF65-F5344CB8AC3E}">
        <p14:creationId xmlns:p14="http://schemas.microsoft.com/office/powerpoint/2010/main" val="2363032975"/>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Special operational situations</a:t>
            </a:r>
          </a:p>
        </p:txBody>
      </p:sp>
      <p:sp>
        <p:nvSpPr>
          <p:cNvPr id="3" name="Content Placeholder 2"/>
          <p:cNvSpPr>
            <a:spLocks noGrp="1"/>
          </p:cNvSpPr>
          <p:nvPr>
            <p:ph idx="1"/>
          </p:nvPr>
        </p:nvSpPr>
        <p:spPr/>
        <p:txBody>
          <a:bodyPr/>
          <a:lstStyle/>
          <a:p>
            <a:pPr marL="0" indent="0">
              <a:lnSpc>
                <a:spcPct val="100000"/>
              </a:lnSpc>
              <a:buNone/>
            </a:pPr>
            <a:r>
              <a:rPr lang="en-US" b="1" dirty="0">
                <a:solidFill>
                  <a:srgbClr val="002060"/>
                </a:solidFill>
              </a:rPr>
              <a:t>DEALING WITH NON-RESPONSE AT HOUSEHOLD LEVEL (TYPE 1)</a:t>
            </a:r>
          </a:p>
          <a:p>
            <a:pPr lvl="1">
              <a:lnSpc>
                <a:spcPct val="100000"/>
              </a:lnSpc>
            </a:pPr>
            <a:r>
              <a:rPr lang="en-US" b="1" dirty="0"/>
              <a:t>Structure / Household </a:t>
            </a:r>
            <a:r>
              <a:rPr lang="en-US" b="1" dirty="0" smtClean="0"/>
              <a:t>could not be accessed due to any other reason</a:t>
            </a:r>
            <a:endParaRPr lang="en-US" b="1" dirty="0"/>
          </a:p>
          <a:p>
            <a:pPr lvl="2">
              <a:lnSpc>
                <a:spcPct val="100000"/>
              </a:lnSpc>
            </a:pPr>
            <a:r>
              <a:rPr lang="en-IN" dirty="0" smtClean="0"/>
              <a:t>There can be many other reasons for not being able to interview members of a household in a given attempt despite correctly identifying and locating the structure / household.</a:t>
            </a:r>
          </a:p>
          <a:p>
            <a:pPr lvl="2">
              <a:lnSpc>
                <a:spcPct val="100000"/>
              </a:lnSpc>
            </a:pPr>
            <a:r>
              <a:rPr lang="en-IN" dirty="0" smtClean="0"/>
              <a:t>In all such instances, teams should make at least 3 attempts to meet the household members. </a:t>
            </a:r>
          </a:p>
          <a:p>
            <a:pPr lvl="2">
              <a:lnSpc>
                <a:spcPct val="100000"/>
              </a:lnSpc>
            </a:pPr>
            <a:r>
              <a:rPr lang="en-IN" dirty="0"/>
              <a:t>If </a:t>
            </a:r>
            <a:r>
              <a:rPr lang="en-IN" dirty="0" smtClean="0"/>
              <a:t>even after 3 </a:t>
            </a:r>
            <a:r>
              <a:rPr lang="en-IN" dirty="0"/>
              <a:t>different visits </a:t>
            </a:r>
            <a:r>
              <a:rPr lang="en-IN" dirty="0" smtClean="0"/>
              <a:t>to the structure / household none of the members could be met, </a:t>
            </a:r>
            <a:r>
              <a:rPr lang="en-IN" dirty="0"/>
              <a:t>it may be labelled as inaccessible. Appropriate record should be maintained in Form 2.</a:t>
            </a:r>
          </a:p>
          <a:p>
            <a:pPr lvl="2">
              <a:lnSpc>
                <a:spcPct val="100000"/>
              </a:lnSpc>
            </a:pPr>
            <a:r>
              <a:rPr lang="en-IN" b="1" dirty="0"/>
              <a:t>All such households will be replaced by another household from the same PSU. </a:t>
            </a:r>
            <a:endParaRPr lang="en-IN" dirty="0"/>
          </a:p>
        </p:txBody>
      </p:sp>
      <p:sp>
        <p:nvSpPr>
          <p:cNvPr id="4" name="Date Placeholder 3"/>
          <p:cNvSpPr>
            <a:spLocks noGrp="1"/>
          </p:cNvSpPr>
          <p:nvPr>
            <p:ph type="dt" sz="half" idx="10"/>
          </p:nvPr>
        </p:nvSpPr>
        <p:spPr/>
        <p:txBody>
          <a:bodyPr/>
          <a:lstStyle/>
          <a:p>
            <a:fld id="{003B7071-A7D8-4D99-B4F9-EF549053E347}" type="datetime1">
              <a:rPr lang="en-US" smtClean="0">
                <a:solidFill>
                  <a:prstClr val="white">
                    <a:lumMod val="85000"/>
                  </a:prstClr>
                </a:solidFill>
              </a:rPr>
              <a:t>10-Jan-18</a:t>
            </a:fld>
            <a:endParaRPr lang="en-US" dirty="0">
              <a:solidFill>
                <a:prstClr val="white">
                  <a:lumMod val="85000"/>
                </a:prstClr>
              </a:solidFill>
            </a:endParaRPr>
          </a:p>
        </p:txBody>
      </p:sp>
      <p:sp>
        <p:nvSpPr>
          <p:cNvPr id="5" name="Footer Placeholder 4"/>
          <p:cNvSpPr>
            <a:spLocks noGrp="1"/>
          </p:cNvSpPr>
          <p:nvPr>
            <p:ph type="ftr" sz="quarter" idx="11"/>
          </p:nvPr>
        </p:nvSpPr>
        <p:spPr/>
        <p:txBody>
          <a:bodyPr/>
          <a:lstStyle/>
          <a:p>
            <a:r>
              <a:rPr lang="en-US" smtClean="0">
                <a:solidFill>
                  <a:prstClr val="white">
                    <a:lumMod val="85000"/>
                  </a:prstClr>
                </a:solidFill>
              </a:rPr>
              <a:t>NATIONAL SURVEY ON SUBSTANCE USE IN INDIA</a:t>
            </a:r>
            <a:endParaRPr lang="en-US" dirty="0">
              <a:solidFill>
                <a:prstClr val="white">
                  <a:lumMod val="85000"/>
                </a:prstClr>
              </a:solidFill>
            </a:endParaRPr>
          </a:p>
        </p:txBody>
      </p:sp>
      <p:sp>
        <p:nvSpPr>
          <p:cNvPr id="6" name="Slide Number Placeholder 5"/>
          <p:cNvSpPr>
            <a:spLocks noGrp="1"/>
          </p:cNvSpPr>
          <p:nvPr>
            <p:ph type="sldNum" sz="quarter" idx="12"/>
          </p:nvPr>
        </p:nvSpPr>
        <p:spPr/>
        <p:txBody>
          <a:bodyPr/>
          <a:lstStyle/>
          <a:p>
            <a:r>
              <a:rPr lang="en-US" smtClean="0">
                <a:solidFill>
                  <a:prstClr val="white">
                    <a:lumMod val="85000"/>
                  </a:prstClr>
                </a:solidFill>
              </a:rPr>
              <a:t>NDDTC, AIIMS, NEW DELHI</a:t>
            </a:r>
            <a:endParaRPr lang="en-US" dirty="0">
              <a:solidFill>
                <a:prstClr val="white">
                  <a:lumMod val="85000"/>
                </a:prstClr>
              </a:solidFill>
            </a:endParaRPr>
          </a:p>
        </p:txBody>
      </p:sp>
    </p:spTree>
    <p:extLst>
      <p:ext uri="{BB962C8B-B14F-4D97-AF65-F5344CB8AC3E}">
        <p14:creationId xmlns:p14="http://schemas.microsoft.com/office/powerpoint/2010/main" val="1193894942"/>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Special operational situations</a:t>
            </a:r>
            <a:endParaRPr lang="en-US" dirty="0"/>
          </a:p>
        </p:txBody>
      </p:sp>
      <p:sp>
        <p:nvSpPr>
          <p:cNvPr id="3" name="Content Placeholder 2"/>
          <p:cNvSpPr>
            <a:spLocks noGrp="1"/>
          </p:cNvSpPr>
          <p:nvPr>
            <p:ph idx="1"/>
          </p:nvPr>
        </p:nvSpPr>
        <p:spPr>
          <a:xfrm>
            <a:off x="838200" y="1410524"/>
            <a:ext cx="10957560" cy="5047425"/>
          </a:xfrm>
        </p:spPr>
        <p:txBody>
          <a:bodyPr>
            <a:normAutofit/>
          </a:bodyPr>
          <a:lstStyle/>
          <a:p>
            <a:pPr marL="0" indent="0">
              <a:lnSpc>
                <a:spcPct val="100000"/>
              </a:lnSpc>
              <a:buNone/>
            </a:pPr>
            <a:r>
              <a:rPr lang="en-US" b="1" dirty="0" smtClean="0">
                <a:solidFill>
                  <a:srgbClr val="002060"/>
                </a:solidFill>
              </a:rPr>
              <a:t>DEALING WITH NON-RESPONSE AT INDIVIDUAL LEVEL (TYPE 2)</a:t>
            </a:r>
          </a:p>
          <a:p>
            <a:pPr lvl="1">
              <a:lnSpc>
                <a:spcPct val="100000"/>
              </a:lnSpc>
            </a:pPr>
            <a:r>
              <a:rPr lang="en-IN" sz="2600" b="1" dirty="0" smtClean="0"/>
              <a:t>Respondent </a:t>
            </a:r>
            <a:r>
              <a:rPr lang="en-IN" sz="2600" b="1" dirty="0" smtClean="0"/>
              <a:t>is permanently </a:t>
            </a:r>
            <a:r>
              <a:rPr lang="en-IN" sz="2600" b="1" dirty="0" smtClean="0"/>
              <a:t>unavailable</a:t>
            </a:r>
            <a:endParaRPr lang="en-IN" sz="2600" b="1" dirty="0" smtClean="0"/>
          </a:p>
          <a:p>
            <a:pPr lvl="2">
              <a:lnSpc>
                <a:spcPct val="100000"/>
              </a:lnSpc>
            </a:pPr>
            <a:r>
              <a:rPr lang="en-US" sz="2200" dirty="0" smtClean="0"/>
              <a:t>When the team visits the house, the individual is not available.</a:t>
            </a:r>
          </a:p>
          <a:p>
            <a:pPr lvl="2">
              <a:lnSpc>
                <a:spcPct val="100000"/>
              </a:lnSpc>
            </a:pPr>
            <a:r>
              <a:rPr lang="en-IN" sz="2200" dirty="0" smtClean="0"/>
              <a:t>Other household members </a:t>
            </a:r>
            <a:r>
              <a:rPr lang="en-IN" sz="2200" dirty="0" smtClean="0"/>
              <a:t>inform that </a:t>
            </a:r>
            <a:r>
              <a:rPr lang="en-IN" sz="2200" dirty="0" smtClean="0"/>
              <a:t>s/he is unlikely to be available for interview during </a:t>
            </a:r>
            <a:r>
              <a:rPr lang="en-IN" sz="2200" dirty="0" smtClean="0"/>
              <a:t>the entire survey period (usually 3-4 days</a:t>
            </a:r>
            <a:r>
              <a:rPr lang="en-IN" sz="2200" dirty="0" smtClean="0"/>
              <a:t>).</a:t>
            </a:r>
          </a:p>
          <a:p>
            <a:pPr lvl="2">
              <a:lnSpc>
                <a:spcPct val="100000"/>
              </a:lnSpc>
            </a:pPr>
            <a:r>
              <a:rPr lang="en-US" sz="2200" dirty="0"/>
              <a:t>If there’s no likelihood of meeting </a:t>
            </a:r>
            <a:r>
              <a:rPr lang="en-US" sz="2200" dirty="0" smtClean="0"/>
              <a:t>this household member </a:t>
            </a:r>
            <a:r>
              <a:rPr lang="en-US" sz="2200" dirty="0"/>
              <a:t>during the period of the survey, </a:t>
            </a:r>
            <a:r>
              <a:rPr lang="en-US" sz="2200" dirty="0" smtClean="0"/>
              <a:t>s/he may </a:t>
            </a:r>
            <a:r>
              <a:rPr lang="en-US" sz="2200" dirty="0"/>
              <a:t>be labelled as inaccessible. </a:t>
            </a:r>
            <a:endParaRPr lang="en-US" sz="2200" dirty="0" smtClean="0"/>
          </a:p>
          <a:p>
            <a:pPr lvl="2">
              <a:lnSpc>
                <a:spcPct val="100000"/>
              </a:lnSpc>
            </a:pPr>
            <a:r>
              <a:rPr lang="en-US" sz="2200" dirty="0" smtClean="0"/>
              <a:t>Appropriate </a:t>
            </a:r>
            <a:r>
              <a:rPr lang="en-US" sz="2200" dirty="0"/>
              <a:t>record should be maintained in Form 2</a:t>
            </a:r>
            <a:r>
              <a:rPr lang="en-US" sz="2200" dirty="0" smtClean="0"/>
              <a:t>.</a:t>
            </a:r>
            <a:endParaRPr lang="en-US" sz="2200" dirty="0"/>
          </a:p>
        </p:txBody>
      </p:sp>
      <p:sp>
        <p:nvSpPr>
          <p:cNvPr id="4" name="Date Placeholder 3"/>
          <p:cNvSpPr>
            <a:spLocks noGrp="1"/>
          </p:cNvSpPr>
          <p:nvPr>
            <p:ph type="dt" sz="half" idx="10"/>
          </p:nvPr>
        </p:nvSpPr>
        <p:spPr/>
        <p:txBody>
          <a:bodyPr/>
          <a:lstStyle/>
          <a:p>
            <a:fld id="{003B7071-A7D8-4D99-B4F9-EF549053E347}" type="datetime1">
              <a:rPr lang="en-US" smtClean="0">
                <a:solidFill>
                  <a:prstClr val="white">
                    <a:lumMod val="85000"/>
                  </a:prstClr>
                </a:solidFill>
              </a:rPr>
              <a:t>10-Jan-18</a:t>
            </a:fld>
            <a:endParaRPr lang="en-US" dirty="0">
              <a:solidFill>
                <a:prstClr val="white">
                  <a:lumMod val="85000"/>
                </a:prstClr>
              </a:solidFill>
            </a:endParaRPr>
          </a:p>
        </p:txBody>
      </p:sp>
      <p:sp>
        <p:nvSpPr>
          <p:cNvPr id="5" name="Footer Placeholder 4"/>
          <p:cNvSpPr>
            <a:spLocks noGrp="1"/>
          </p:cNvSpPr>
          <p:nvPr>
            <p:ph type="ftr" sz="quarter" idx="11"/>
          </p:nvPr>
        </p:nvSpPr>
        <p:spPr/>
        <p:txBody>
          <a:bodyPr/>
          <a:lstStyle/>
          <a:p>
            <a:r>
              <a:rPr lang="en-US" smtClean="0">
                <a:solidFill>
                  <a:prstClr val="white">
                    <a:lumMod val="85000"/>
                  </a:prstClr>
                </a:solidFill>
              </a:rPr>
              <a:t>NATIONAL SURVEY ON SUBSTANCE USE IN INDIA</a:t>
            </a:r>
            <a:endParaRPr lang="en-US" dirty="0">
              <a:solidFill>
                <a:prstClr val="white">
                  <a:lumMod val="85000"/>
                </a:prstClr>
              </a:solidFill>
            </a:endParaRPr>
          </a:p>
        </p:txBody>
      </p:sp>
      <p:sp>
        <p:nvSpPr>
          <p:cNvPr id="6" name="Slide Number Placeholder 5"/>
          <p:cNvSpPr>
            <a:spLocks noGrp="1"/>
          </p:cNvSpPr>
          <p:nvPr>
            <p:ph type="sldNum" sz="quarter" idx="12"/>
          </p:nvPr>
        </p:nvSpPr>
        <p:spPr/>
        <p:txBody>
          <a:bodyPr/>
          <a:lstStyle/>
          <a:p>
            <a:r>
              <a:rPr lang="en-US" smtClean="0">
                <a:solidFill>
                  <a:prstClr val="white">
                    <a:lumMod val="85000"/>
                  </a:prstClr>
                </a:solidFill>
              </a:rPr>
              <a:t>NDDTC, AIIMS, NEW DELHI</a:t>
            </a:r>
            <a:endParaRPr lang="en-US" dirty="0">
              <a:solidFill>
                <a:prstClr val="white">
                  <a:lumMod val="85000"/>
                </a:prstClr>
              </a:solidFill>
            </a:endParaRPr>
          </a:p>
        </p:txBody>
      </p:sp>
    </p:spTree>
    <p:extLst>
      <p:ext uri="{BB962C8B-B14F-4D97-AF65-F5344CB8AC3E}">
        <p14:creationId xmlns:p14="http://schemas.microsoft.com/office/powerpoint/2010/main" val="470211886"/>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Special operational situations</a:t>
            </a:r>
            <a:endParaRPr lang="en-US" dirty="0"/>
          </a:p>
        </p:txBody>
      </p:sp>
      <p:sp>
        <p:nvSpPr>
          <p:cNvPr id="3" name="Content Placeholder 2"/>
          <p:cNvSpPr>
            <a:spLocks noGrp="1"/>
          </p:cNvSpPr>
          <p:nvPr>
            <p:ph idx="1"/>
          </p:nvPr>
        </p:nvSpPr>
        <p:spPr>
          <a:xfrm>
            <a:off x="754380" y="1387664"/>
            <a:ext cx="11041380" cy="5406487"/>
          </a:xfrm>
        </p:spPr>
        <p:txBody>
          <a:bodyPr>
            <a:normAutofit/>
          </a:bodyPr>
          <a:lstStyle/>
          <a:p>
            <a:pPr marL="0" indent="0">
              <a:lnSpc>
                <a:spcPct val="100000"/>
              </a:lnSpc>
              <a:buNone/>
            </a:pPr>
            <a:r>
              <a:rPr lang="en-US" b="1" dirty="0" smtClean="0">
                <a:solidFill>
                  <a:srgbClr val="002060"/>
                </a:solidFill>
              </a:rPr>
              <a:t>DEALING WITH NON-RESPONSE AT INDIVIDUAL LEVEL (TYPE 2)</a:t>
            </a:r>
          </a:p>
          <a:p>
            <a:pPr lvl="1">
              <a:lnSpc>
                <a:spcPct val="100000"/>
              </a:lnSpc>
            </a:pPr>
            <a:r>
              <a:rPr lang="en-US" sz="2600" b="1" dirty="0" smtClean="0"/>
              <a:t>Respondent is unsuitable for interview</a:t>
            </a:r>
            <a:endParaRPr lang="en-IN" sz="2600" b="1" dirty="0" smtClean="0"/>
          </a:p>
          <a:p>
            <a:pPr lvl="2">
              <a:lnSpc>
                <a:spcPct val="100000"/>
              </a:lnSpc>
            </a:pPr>
            <a:r>
              <a:rPr lang="en-US" sz="2200" dirty="0" smtClean="0"/>
              <a:t>Household member met eligibility criteria for age but when approached for interview, team finds that s/he is not suitable </a:t>
            </a:r>
            <a:r>
              <a:rPr lang="en-US" sz="2200" dirty="0"/>
              <a:t>for interview on account of physical / mental illness or </a:t>
            </a:r>
            <a:r>
              <a:rPr lang="en-US" sz="2200" dirty="0" smtClean="0"/>
              <a:t>disability.</a:t>
            </a:r>
          </a:p>
          <a:p>
            <a:pPr lvl="2">
              <a:lnSpc>
                <a:spcPct val="100000"/>
              </a:lnSpc>
            </a:pPr>
            <a:r>
              <a:rPr lang="en-US" sz="2200" dirty="0" smtClean="0"/>
              <a:t>Please note that mere presence of physical / mental illness or disability is not sufficient ground for exclusion. The condition should be such that it either hampers ability to provide valid consent for interview or prevents the individual from communicating for the interview.</a:t>
            </a:r>
          </a:p>
          <a:p>
            <a:pPr lvl="2">
              <a:lnSpc>
                <a:spcPct val="100000"/>
              </a:lnSpc>
            </a:pPr>
            <a:r>
              <a:rPr lang="en-IN" sz="2200" dirty="0" smtClean="0"/>
              <a:t>Anyone should not be excluded for this reason on recommendation of other members. Teams should always meet the individual and decide for themselves.</a:t>
            </a:r>
          </a:p>
          <a:p>
            <a:pPr lvl="2">
              <a:lnSpc>
                <a:spcPct val="100000"/>
              </a:lnSpc>
            </a:pPr>
            <a:r>
              <a:rPr lang="en-US" sz="2200" dirty="0"/>
              <a:t>If </a:t>
            </a:r>
            <a:r>
              <a:rPr lang="en-US" sz="2200" dirty="0" smtClean="0"/>
              <a:t>team is convinced about the unsuitability of the individual, s/he may </a:t>
            </a:r>
            <a:r>
              <a:rPr lang="en-US" sz="2200" dirty="0"/>
              <a:t>be labelled as inaccessible. </a:t>
            </a:r>
            <a:r>
              <a:rPr lang="en-US" sz="2200" dirty="0" smtClean="0"/>
              <a:t>Appropriate </a:t>
            </a:r>
            <a:r>
              <a:rPr lang="en-US" sz="2200" dirty="0"/>
              <a:t>record should be maintained in Form 2</a:t>
            </a:r>
            <a:r>
              <a:rPr lang="en-US" sz="2200" dirty="0" smtClean="0"/>
              <a:t>.</a:t>
            </a:r>
            <a:endParaRPr lang="en-US" sz="2200" dirty="0"/>
          </a:p>
        </p:txBody>
      </p:sp>
      <p:sp>
        <p:nvSpPr>
          <p:cNvPr id="4" name="Date Placeholder 3"/>
          <p:cNvSpPr>
            <a:spLocks noGrp="1"/>
          </p:cNvSpPr>
          <p:nvPr>
            <p:ph type="dt" sz="half" idx="10"/>
          </p:nvPr>
        </p:nvSpPr>
        <p:spPr/>
        <p:txBody>
          <a:bodyPr/>
          <a:lstStyle/>
          <a:p>
            <a:fld id="{003B7071-A7D8-4D99-B4F9-EF549053E347}" type="datetime1">
              <a:rPr lang="en-US" smtClean="0">
                <a:solidFill>
                  <a:prstClr val="white">
                    <a:lumMod val="85000"/>
                  </a:prstClr>
                </a:solidFill>
              </a:rPr>
              <a:t>10-Jan-18</a:t>
            </a:fld>
            <a:endParaRPr lang="en-US" dirty="0">
              <a:solidFill>
                <a:prstClr val="white">
                  <a:lumMod val="85000"/>
                </a:prstClr>
              </a:solidFill>
            </a:endParaRPr>
          </a:p>
        </p:txBody>
      </p:sp>
      <p:sp>
        <p:nvSpPr>
          <p:cNvPr id="5" name="Footer Placeholder 4"/>
          <p:cNvSpPr>
            <a:spLocks noGrp="1"/>
          </p:cNvSpPr>
          <p:nvPr>
            <p:ph type="ftr" sz="quarter" idx="11"/>
          </p:nvPr>
        </p:nvSpPr>
        <p:spPr/>
        <p:txBody>
          <a:bodyPr/>
          <a:lstStyle/>
          <a:p>
            <a:r>
              <a:rPr lang="en-US" smtClean="0">
                <a:solidFill>
                  <a:prstClr val="white">
                    <a:lumMod val="85000"/>
                  </a:prstClr>
                </a:solidFill>
              </a:rPr>
              <a:t>NATIONAL SURVEY ON SUBSTANCE USE IN INDIA</a:t>
            </a:r>
            <a:endParaRPr lang="en-US" dirty="0">
              <a:solidFill>
                <a:prstClr val="white">
                  <a:lumMod val="85000"/>
                </a:prstClr>
              </a:solidFill>
            </a:endParaRPr>
          </a:p>
        </p:txBody>
      </p:sp>
      <p:sp>
        <p:nvSpPr>
          <p:cNvPr id="6" name="Slide Number Placeholder 5"/>
          <p:cNvSpPr>
            <a:spLocks noGrp="1"/>
          </p:cNvSpPr>
          <p:nvPr>
            <p:ph type="sldNum" sz="quarter" idx="12"/>
          </p:nvPr>
        </p:nvSpPr>
        <p:spPr/>
        <p:txBody>
          <a:bodyPr/>
          <a:lstStyle/>
          <a:p>
            <a:r>
              <a:rPr lang="en-US" smtClean="0">
                <a:solidFill>
                  <a:prstClr val="white">
                    <a:lumMod val="85000"/>
                  </a:prstClr>
                </a:solidFill>
              </a:rPr>
              <a:t>NDDTC, AIIMS, NEW DELHI</a:t>
            </a:r>
            <a:endParaRPr lang="en-US" dirty="0">
              <a:solidFill>
                <a:prstClr val="white">
                  <a:lumMod val="85000"/>
                </a:prstClr>
              </a:solidFill>
            </a:endParaRPr>
          </a:p>
        </p:txBody>
      </p:sp>
    </p:spTree>
    <p:extLst>
      <p:ext uri="{BB962C8B-B14F-4D97-AF65-F5344CB8AC3E}">
        <p14:creationId xmlns:p14="http://schemas.microsoft.com/office/powerpoint/2010/main" val="2601628868"/>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Special operational situations</a:t>
            </a:r>
            <a:endParaRPr lang="en-US" dirty="0"/>
          </a:p>
        </p:txBody>
      </p:sp>
      <p:sp>
        <p:nvSpPr>
          <p:cNvPr id="3" name="Content Placeholder 2"/>
          <p:cNvSpPr>
            <a:spLocks noGrp="1"/>
          </p:cNvSpPr>
          <p:nvPr>
            <p:ph idx="1"/>
          </p:nvPr>
        </p:nvSpPr>
        <p:spPr>
          <a:xfrm>
            <a:off x="723900" y="1524824"/>
            <a:ext cx="11151870" cy="5047425"/>
          </a:xfrm>
        </p:spPr>
        <p:txBody>
          <a:bodyPr>
            <a:normAutofit/>
          </a:bodyPr>
          <a:lstStyle/>
          <a:p>
            <a:pPr marL="0" indent="0">
              <a:lnSpc>
                <a:spcPct val="100000"/>
              </a:lnSpc>
              <a:buNone/>
            </a:pPr>
            <a:r>
              <a:rPr lang="en-US" b="1" dirty="0" smtClean="0">
                <a:solidFill>
                  <a:srgbClr val="002060"/>
                </a:solidFill>
              </a:rPr>
              <a:t>DEALING WITH NON-RESPONSE AT INDIVIDUAL LEVEL (TYPE 2)</a:t>
            </a:r>
          </a:p>
          <a:p>
            <a:pPr lvl="1">
              <a:lnSpc>
                <a:spcPct val="100000"/>
              </a:lnSpc>
            </a:pPr>
            <a:r>
              <a:rPr lang="en-IN" b="1" dirty="0" smtClean="0"/>
              <a:t>Respondent </a:t>
            </a:r>
            <a:r>
              <a:rPr lang="en-IN" b="1" dirty="0"/>
              <a:t>is temporarily </a:t>
            </a:r>
            <a:r>
              <a:rPr lang="en-IN" b="1" dirty="0" smtClean="0"/>
              <a:t>unavailable</a:t>
            </a:r>
            <a:endParaRPr lang="en-IN" b="1" dirty="0" smtClean="0"/>
          </a:p>
          <a:p>
            <a:pPr lvl="2">
              <a:lnSpc>
                <a:spcPct val="100000"/>
              </a:lnSpc>
            </a:pPr>
            <a:r>
              <a:rPr lang="en-IN" sz="2200" dirty="0" smtClean="0"/>
              <a:t>Respondent may </a:t>
            </a:r>
            <a:r>
              <a:rPr lang="en-IN" sz="2200" dirty="0"/>
              <a:t>not be </a:t>
            </a:r>
            <a:r>
              <a:rPr lang="en-IN" sz="2200" dirty="0" smtClean="0"/>
              <a:t>home when the teams visit the household or </a:t>
            </a:r>
            <a:r>
              <a:rPr lang="en-IN" sz="2200" dirty="0"/>
              <a:t>may be unable to </a:t>
            </a:r>
            <a:r>
              <a:rPr lang="en-IN" sz="2200" dirty="0" smtClean="0"/>
              <a:t>sit for interview </a:t>
            </a:r>
            <a:r>
              <a:rPr lang="en-IN" sz="2200" dirty="0"/>
              <a:t>at the time of the first call. </a:t>
            </a:r>
            <a:endParaRPr lang="en-IN" sz="2200" dirty="0" smtClean="0"/>
          </a:p>
          <a:p>
            <a:pPr lvl="2">
              <a:lnSpc>
                <a:spcPct val="100000"/>
              </a:lnSpc>
            </a:pPr>
            <a:r>
              <a:rPr lang="en-IN" sz="2200" dirty="0" smtClean="0"/>
              <a:t>Teams should </a:t>
            </a:r>
            <a:r>
              <a:rPr lang="en-IN" sz="2200" dirty="0"/>
              <a:t>find out from other household members or neighbours when the respondent can best be contacted, and a return visit should be made </a:t>
            </a:r>
            <a:r>
              <a:rPr lang="en-IN" sz="2200" dirty="0" smtClean="0"/>
              <a:t>at that time. </a:t>
            </a:r>
          </a:p>
          <a:p>
            <a:pPr lvl="2">
              <a:lnSpc>
                <a:spcPct val="100000"/>
              </a:lnSpc>
            </a:pPr>
            <a:r>
              <a:rPr lang="en-IN" sz="2200" dirty="0" smtClean="0"/>
              <a:t>If </a:t>
            </a:r>
            <a:r>
              <a:rPr lang="en-IN" sz="2200" dirty="0"/>
              <a:t>the respondent is </a:t>
            </a:r>
            <a:r>
              <a:rPr lang="en-IN" sz="2200" dirty="0" smtClean="0"/>
              <a:t>not home during the </a:t>
            </a:r>
            <a:r>
              <a:rPr lang="en-IN" sz="2200" dirty="0"/>
              <a:t>second visit, another time should be set for a return visit. </a:t>
            </a:r>
            <a:endParaRPr lang="en-IN" sz="2200" dirty="0" smtClean="0"/>
          </a:p>
          <a:p>
            <a:pPr lvl="2">
              <a:lnSpc>
                <a:spcPct val="100000"/>
              </a:lnSpc>
            </a:pPr>
            <a:r>
              <a:rPr lang="en-IN" sz="2200" b="1" dirty="0" smtClean="0"/>
              <a:t>At </a:t>
            </a:r>
            <a:r>
              <a:rPr lang="en-IN" sz="2200" b="1" dirty="0"/>
              <a:t>least three attempts should be made to </a:t>
            </a:r>
            <a:r>
              <a:rPr lang="en-IN" sz="2200" b="1" dirty="0" smtClean="0"/>
              <a:t>meet / locate </a:t>
            </a:r>
            <a:r>
              <a:rPr lang="en-IN" sz="2200" b="1" dirty="0"/>
              <a:t>the respondent</a:t>
            </a:r>
            <a:r>
              <a:rPr lang="en-IN" sz="2200" b="1" dirty="0" smtClean="0"/>
              <a:t>.</a:t>
            </a:r>
            <a:r>
              <a:rPr lang="en-IN" sz="2200" dirty="0" smtClean="0"/>
              <a:t> If respondent could not be met even after 3 visits, s/he may be </a:t>
            </a:r>
            <a:r>
              <a:rPr lang="en-IN" sz="2200" dirty="0"/>
              <a:t>labelled as </a:t>
            </a:r>
            <a:r>
              <a:rPr lang="en-IN" sz="2200" dirty="0" smtClean="0"/>
              <a:t>inaccessible.</a:t>
            </a:r>
          </a:p>
          <a:p>
            <a:pPr lvl="2">
              <a:lnSpc>
                <a:spcPct val="100000"/>
              </a:lnSpc>
            </a:pPr>
            <a:r>
              <a:rPr lang="en-IN" sz="2200" dirty="0" smtClean="0"/>
              <a:t>In some cases, teams may have to visit respondents at their work-places for survey interview.</a:t>
            </a:r>
            <a:endParaRPr lang="en-IN" sz="2200" dirty="0" smtClean="0"/>
          </a:p>
        </p:txBody>
      </p:sp>
      <p:sp>
        <p:nvSpPr>
          <p:cNvPr id="4" name="Date Placeholder 3"/>
          <p:cNvSpPr>
            <a:spLocks noGrp="1"/>
          </p:cNvSpPr>
          <p:nvPr>
            <p:ph type="dt" sz="half" idx="10"/>
          </p:nvPr>
        </p:nvSpPr>
        <p:spPr/>
        <p:txBody>
          <a:bodyPr/>
          <a:lstStyle/>
          <a:p>
            <a:fld id="{003B7071-A7D8-4D99-B4F9-EF549053E347}" type="datetime1">
              <a:rPr lang="en-US" smtClean="0">
                <a:solidFill>
                  <a:prstClr val="white">
                    <a:lumMod val="85000"/>
                  </a:prstClr>
                </a:solidFill>
              </a:rPr>
              <a:t>10-Jan-18</a:t>
            </a:fld>
            <a:endParaRPr lang="en-US" dirty="0">
              <a:solidFill>
                <a:prstClr val="white">
                  <a:lumMod val="85000"/>
                </a:prstClr>
              </a:solidFill>
            </a:endParaRPr>
          </a:p>
        </p:txBody>
      </p:sp>
      <p:sp>
        <p:nvSpPr>
          <p:cNvPr id="5" name="Footer Placeholder 4"/>
          <p:cNvSpPr>
            <a:spLocks noGrp="1"/>
          </p:cNvSpPr>
          <p:nvPr>
            <p:ph type="ftr" sz="quarter" idx="11"/>
          </p:nvPr>
        </p:nvSpPr>
        <p:spPr/>
        <p:txBody>
          <a:bodyPr/>
          <a:lstStyle/>
          <a:p>
            <a:r>
              <a:rPr lang="en-US" smtClean="0">
                <a:solidFill>
                  <a:prstClr val="white">
                    <a:lumMod val="85000"/>
                  </a:prstClr>
                </a:solidFill>
              </a:rPr>
              <a:t>NATIONAL SURVEY ON SUBSTANCE USE IN INDIA</a:t>
            </a:r>
            <a:endParaRPr lang="en-US" dirty="0">
              <a:solidFill>
                <a:prstClr val="white">
                  <a:lumMod val="85000"/>
                </a:prstClr>
              </a:solidFill>
            </a:endParaRPr>
          </a:p>
        </p:txBody>
      </p:sp>
      <p:sp>
        <p:nvSpPr>
          <p:cNvPr id="6" name="Slide Number Placeholder 5"/>
          <p:cNvSpPr>
            <a:spLocks noGrp="1"/>
          </p:cNvSpPr>
          <p:nvPr>
            <p:ph type="sldNum" sz="quarter" idx="12"/>
          </p:nvPr>
        </p:nvSpPr>
        <p:spPr/>
        <p:txBody>
          <a:bodyPr/>
          <a:lstStyle/>
          <a:p>
            <a:r>
              <a:rPr lang="en-US" smtClean="0">
                <a:solidFill>
                  <a:prstClr val="white">
                    <a:lumMod val="85000"/>
                  </a:prstClr>
                </a:solidFill>
              </a:rPr>
              <a:t>NDDTC, AIIMS, NEW DELHI</a:t>
            </a:r>
            <a:endParaRPr lang="en-US" dirty="0">
              <a:solidFill>
                <a:prstClr val="white">
                  <a:lumMod val="85000"/>
                </a:prstClr>
              </a:solidFill>
            </a:endParaRPr>
          </a:p>
        </p:txBody>
      </p:sp>
    </p:spTree>
    <p:extLst>
      <p:ext uri="{BB962C8B-B14F-4D97-AF65-F5344CB8AC3E}">
        <p14:creationId xmlns:p14="http://schemas.microsoft.com/office/powerpoint/2010/main" val="2925233334"/>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Special operational situations</a:t>
            </a:r>
          </a:p>
        </p:txBody>
      </p:sp>
      <p:sp>
        <p:nvSpPr>
          <p:cNvPr id="3" name="Content Placeholder 2"/>
          <p:cNvSpPr>
            <a:spLocks noGrp="1"/>
          </p:cNvSpPr>
          <p:nvPr>
            <p:ph idx="1"/>
          </p:nvPr>
        </p:nvSpPr>
        <p:spPr/>
        <p:txBody>
          <a:bodyPr/>
          <a:lstStyle/>
          <a:p>
            <a:pPr marL="0" indent="0">
              <a:lnSpc>
                <a:spcPct val="100000"/>
              </a:lnSpc>
              <a:buNone/>
            </a:pPr>
            <a:r>
              <a:rPr lang="en-US" b="1" dirty="0">
                <a:solidFill>
                  <a:srgbClr val="002060"/>
                </a:solidFill>
              </a:rPr>
              <a:t>DEALING WITH NON-RESPONSE AT </a:t>
            </a:r>
            <a:r>
              <a:rPr lang="en-US" b="1" dirty="0" smtClean="0">
                <a:solidFill>
                  <a:srgbClr val="002060"/>
                </a:solidFill>
              </a:rPr>
              <a:t>INDIVIDUAL LEVEL </a:t>
            </a:r>
            <a:r>
              <a:rPr lang="en-US" b="1" dirty="0">
                <a:solidFill>
                  <a:srgbClr val="002060"/>
                </a:solidFill>
              </a:rPr>
              <a:t>(TYPE </a:t>
            </a:r>
            <a:r>
              <a:rPr lang="en-US" b="1" dirty="0" smtClean="0">
                <a:solidFill>
                  <a:srgbClr val="002060"/>
                </a:solidFill>
              </a:rPr>
              <a:t>2)</a:t>
            </a:r>
            <a:endParaRPr lang="en-US" b="1" dirty="0">
              <a:solidFill>
                <a:srgbClr val="002060"/>
              </a:solidFill>
            </a:endParaRPr>
          </a:p>
          <a:p>
            <a:pPr lvl="1">
              <a:lnSpc>
                <a:spcPct val="100000"/>
              </a:lnSpc>
            </a:pPr>
            <a:r>
              <a:rPr lang="en-IN" b="1" dirty="0"/>
              <a:t>Respondent </a:t>
            </a:r>
            <a:r>
              <a:rPr lang="en-US" b="1" dirty="0" smtClean="0"/>
              <a:t>could not be met due to any other reason</a:t>
            </a:r>
            <a:endParaRPr lang="en-US" b="1" dirty="0"/>
          </a:p>
          <a:p>
            <a:pPr lvl="2">
              <a:lnSpc>
                <a:spcPct val="100000"/>
              </a:lnSpc>
            </a:pPr>
            <a:r>
              <a:rPr lang="en-IN" sz="2200" dirty="0" smtClean="0"/>
              <a:t>There can be many other reasons for not being able to interview a particular member of the household in a given attempt. </a:t>
            </a:r>
          </a:p>
          <a:p>
            <a:pPr lvl="2">
              <a:lnSpc>
                <a:spcPct val="100000"/>
              </a:lnSpc>
            </a:pPr>
            <a:r>
              <a:rPr lang="en-IN" sz="2200" dirty="0" smtClean="0"/>
              <a:t>In all such instances, teams should make at least 3 attempts to meet the household member. </a:t>
            </a:r>
          </a:p>
          <a:p>
            <a:pPr lvl="2">
              <a:lnSpc>
                <a:spcPct val="100000"/>
              </a:lnSpc>
            </a:pPr>
            <a:r>
              <a:rPr lang="en-IN" sz="2200" dirty="0"/>
              <a:t>If </a:t>
            </a:r>
            <a:r>
              <a:rPr lang="en-IN" sz="2200" dirty="0" smtClean="0"/>
              <a:t>even after 3 </a:t>
            </a:r>
            <a:r>
              <a:rPr lang="en-IN" sz="2200" dirty="0"/>
              <a:t>different </a:t>
            </a:r>
            <a:r>
              <a:rPr lang="en-IN" sz="2200" dirty="0" smtClean="0"/>
              <a:t>attempts to interview the member (at different times and setting if required), s/he may </a:t>
            </a:r>
            <a:r>
              <a:rPr lang="en-IN" sz="2200" dirty="0"/>
              <a:t>be labelled as inaccessible. </a:t>
            </a:r>
            <a:endParaRPr lang="en-IN" sz="2200" dirty="0" smtClean="0"/>
          </a:p>
          <a:p>
            <a:pPr lvl="2">
              <a:lnSpc>
                <a:spcPct val="100000"/>
              </a:lnSpc>
            </a:pPr>
            <a:r>
              <a:rPr lang="en-IN" sz="2200" dirty="0" smtClean="0"/>
              <a:t>Appropriate </a:t>
            </a:r>
            <a:r>
              <a:rPr lang="en-IN" sz="2200" dirty="0"/>
              <a:t>record should be maintained in Form 2</a:t>
            </a:r>
            <a:r>
              <a:rPr lang="en-IN" sz="2200" dirty="0" smtClean="0"/>
              <a:t>.</a:t>
            </a:r>
            <a:endParaRPr lang="en-IN" sz="2200" dirty="0"/>
          </a:p>
        </p:txBody>
      </p:sp>
      <p:sp>
        <p:nvSpPr>
          <p:cNvPr id="4" name="Date Placeholder 3"/>
          <p:cNvSpPr>
            <a:spLocks noGrp="1"/>
          </p:cNvSpPr>
          <p:nvPr>
            <p:ph type="dt" sz="half" idx="10"/>
          </p:nvPr>
        </p:nvSpPr>
        <p:spPr/>
        <p:txBody>
          <a:bodyPr/>
          <a:lstStyle/>
          <a:p>
            <a:fld id="{003B7071-A7D8-4D99-B4F9-EF549053E347}" type="datetime1">
              <a:rPr lang="en-US" smtClean="0">
                <a:solidFill>
                  <a:prstClr val="white">
                    <a:lumMod val="85000"/>
                  </a:prstClr>
                </a:solidFill>
              </a:rPr>
              <a:t>10-Jan-18</a:t>
            </a:fld>
            <a:endParaRPr lang="en-US" dirty="0">
              <a:solidFill>
                <a:prstClr val="white">
                  <a:lumMod val="85000"/>
                </a:prstClr>
              </a:solidFill>
            </a:endParaRPr>
          </a:p>
        </p:txBody>
      </p:sp>
      <p:sp>
        <p:nvSpPr>
          <p:cNvPr id="5" name="Footer Placeholder 4"/>
          <p:cNvSpPr>
            <a:spLocks noGrp="1"/>
          </p:cNvSpPr>
          <p:nvPr>
            <p:ph type="ftr" sz="quarter" idx="11"/>
          </p:nvPr>
        </p:nvSpPr>
        <p:spPr/>
        <p:txBody>
          <a:bodyPr/>
          <a:lstStyle/>
          <a:p>
            <a:r>
              <a:rPr lang="en-US" smtClean="0">
                <a:solidFill>
                  <a:prstClr val="white">
                    <a:lumMod val="85000"/>
                  </a:prstClr>
                </a:solidFill>
              </a:rPr>
              <a:t>NATIONAL SURVEY ON SUBSTANCE USE IN INDIA</a:t>
            </a:r>
            <a:endParaRPr lang="en-US" dirty="0">
              <a:solidFill>
                <a:prstClr val="white">
                  <a:lumMod val="85000"/>
                </a:prstClr>
              </a:solidFill>
            </a:endParaRPr>
          </a:p>
        </p:txBody>
      </p:sp>
      <p:sp>
        <p:nvSpPr>
          <p:cNvPr id="6" name="Slide Number Placeholder 5"/>
          <p:cNvSpPr>
            <a:spLocks noGrp="1"/>
          </p:cNvSpPr>
          <p:nvPr>
            <p:ph type="sldNum" sz="quarter" idx="12"/>
          </p:nvPr>
        </p:nvSpPr>
        <p:spPr/>
        <p:txBody>
          <a:bodyPr/>
          <a:lstStyle/>
          <a:p>
            <a:r>
              <a:rPr lang="en-US" smtClean="0">
                <a:solidFill>
                  <a:prstClr val="white">
                    <a:lumMod val="85000"/>
                  </a:prstClr>
                </a:solidFill>
              </a:rPr>
              <a:t>NDDTC, AIIMS, NEW DELHI</a:t>
            </a:r>
            <a:endParaRPr lang="en-US" dirty="0">
              <a:solidFill>
                <a:prstClr val="white">
                  <a:lumMod val="85000"/>
                </a:prstClr>
              </a:solidFill>
            </a:endParaRPr>
          </a:p>
        </p:txBody>
      </p:sp>
    </p:spTree>
    <p:extLst>
      <p:ext uri="{BB962C8B-B14F-4D97-AF65-F5344CB8AC3E}">
        <p14:creationId xmlns:p14="http://schemas.microsoft.com/office/powerpoint/2010/main" val="2680056510"/>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Special operational situations</a:t>
            </a:r>
            <a:endParaRPr lang="en-US" dirty="0"/>
          </a:p>
        </p:txBody>
      </p:sp>
      <p:sp>
        <p:nvSpPr>
          <p:cNvPr id="3" name="Content Placeholder 2"/>
          <p:cNvSpPr>
            <a:spLocks noGrp="1"/>
          </p:cNvSpPr>
          <p:nvPr>
            <p:ph idx="1"/>
          </p:nvPr>
        </p:nvSpPr>
        <p:spPr>
          <a:xfrm>
            <a:off x="838200" y="1524824"/>
            <a:ext cx="10808970" cy="4830255"/>
          </a:xfrm>
        </p:spPr>
        <p:txBody>
          <a:bodyPr>
            <a:normAutofit/>
          </a:bodyPr>
          <a:lstStyle/>
          <a:p>
            <a:pPr>
              <a:lnSpc>
                <a:spcPct val="100000"/>
              </a:lnSpc>
            </a:pPr>
            <a:r>
              <a:rPr lang="en-US" b="1" dirty="0" smtClean="0">
                <a:solidFill>
                  <a:srgbClr val="002060"/>
                </a:solidFill>
              </a:rPr>
              <a:t>DEALING WITH NON-RESPONSE DUE TO DENIAL OF CONSENT</a:t>
            </a:r>
            <a:endParaRPr lang="en-US" dirty="0" smtClean="0"/>
          </a:p>
          <a:p>
            <a:pPr lvl="1">
              <a:lnSpc>
                <a:spcPct val="100000"/>
              </a:lnSpc>
            </a:pPr>
            <a:r>
              <a:rPr lang="en-US" b="1" dirty="0" smtClean="0"/>
              <a:t>Consent </a:t>
            </a:r>
            <a:r>
              <a:rPr lang="en-US" b="1" dirty="0" smtClean="0"/>
              <a:t>denied for data collection from entire household (TYPE 1)</a:t>
            </a:r>
          </a:p>
          <a:p>
            <a:pPr lvl="1">
              <a:lnSpc>
                <a:spcPct val="100000"/>
              </a:lnSpc>
            </a:pPr>
            <a:r>
              <a:rPr lang="en-US" b="1" dirty="0"/>
              <a:t>Eligible individual denies consent (TYPE 2</a:t>
            </a:r>
            <a:r>
              <a:rPr lang="en-US" b="1" dirty="0" smtClean="0"/>
              <a:t>)</a:t>
            </a:r>
          </a:p>
          <a:p>
            <a:pPr lvl="2">
              <a:lnSpc>
                <a:spcPct val="100000"/>
              </a:lnSpc>
            </a:pPr>
            <a:r>
              <a:rPr lang="en-IN" sz="2200" dirty="0"/>
              <a:t>Refusals may stem from misconceptions about the survey or other prejudices. The interviewer must consider the respondent’s point of view, adapt to it, and reassure them. </a:t>
            </a:r>
            <a:endParaRPr lang="en-IN" sz="2200" dirty="0" smtClean="0"/>
          </a:p>
          <a:p>
            <a:pPr lvl="2">
              <a:lnSpc>
                <a:spcPct val="100000"/>
              </a:lnSpc>
            </a:pPr>
            <a:r>
              <a:rPr lang="en-US" sz="2200" dirty="0" smtClean="0"/>
              <a:t>If resistance persists, postpone interview </a:t>
            </a:r>
            <a:r>
              <a:rPr lang="en-US" sz="2200" dirty="0"/>
              <a:t>to another day. </a:t>
            </a:r>
            <a:r>
              <a:rPr lang="en-US" sz="2200" dirty="0" smtClean="0"/>
              <a:t>It is better to leave before a final NO is given. </a:t>
            </a:r>
            <a:r>
              <a:rPr lang="en-IN" sz="2200" dirty="0" smtClean="0"/>
              <a:t>Return at </a:t>
            </a:r>
            <a:r>
              <a:rPr lang="en-IN" sz="2200" dirty="0"/>
              <a:t>a later date/time when circumstances are more likely to result in a successful interview</a:t>
            </a:r>
            <a:r>
              <a:rPr lang="en-IN" sz="2200" dirty="0" smtClean="0"/>
              <a:t>.</a:t>
            </a:r>
          </a:p>
          <a:p>
            <a:pPr lvl="2">
              <a:lnSpc>
                <a:spcPct val="100000"/>
              </a:lnSpc>
            </a:pPr>
            <a:r>
              <a:rPr lang="en-IN" sz="2200" dirty="0"/>
              <a:t>Linguistic or ethnic barrier between the respondent and the Team / Interviewer </a:t>
            </a:r>
            <a:r>
              <a:rPr lang="en-IN" sz="2200" dirty="0">
                <a:sym typeface="Wingdings" panose="05000000000000000000" pitchFamily="2" charset="2"/>
              </a:rPr>
              <a:t> </a:t>
            </a:r>
            <a:r>
              <a:rPr lang="en-IN" sz="2200" dirty="0"/>
              <a:t>reassign the household to a different team.</a:t>
            </a:r>
            <a:endParaRPr lang="en-US" sz="2200" dirty="0"/>
          </a:p>
          <a:p>
            <a:pPr lvl="2">
              <a:lnSpc>
                <a:spcPct val="100000"/>
              </a:lnSpc>
            </a:pPr>
            <a:r>
              <a:rPr lang="en-US" sz="2200" dirty="0"/>
              <a:t>Issues with a particular Interviewer / Team </a:t>
            </a:r>
            <a:r>
              <a:rPr lang="en-US" sz="2200" dirty="0">
                <a:sym typeface="Wingdings" panose="05000000000000000000" pitchFamily="2" charset="2"/>
              </a:rPr>
              <a:t> reassignment to a different </a:t>
            </a:r>
            <a:r>
              <a:rPr lang="en-US" sz="2200" dirty="0" smtClean="0">
                <a:sym typeface="Wingdings" panose="05000000000000000000" pitchFamily="2" charset="2"/>
              </a:rPr>
              <a:t>team</a:t>
            </a:r>
            <a:endParaRPr lang="en-US" sz="2200" dirty="0"/>
          </a:p>
        </p:txBody>
      </p:sp>
      <p:sp>
        <p:nvSpPr>
          <p:cNvPr id="4" name="Date Placeholder 3"/>
          <p:cNvSpPr>
            <a:spLocks noGrp="1"/>
          </p:cNvSpPr>
          <p:nvPr>
            <p:ph type="dt" sz="half" idx="10"/>
          </p:nvPr>
        </p:nvSpPr>
        <p:spPr/>
        <p:txBody>
          <a:bodyPr/>
          <a:lstStyle/>
          <a:p>
            <a:fld id="{003B7071-A7D8-4D99-B4F9-EF549053E347}" type="datetime1">
              <a:rPr lang="en-US" smtClean="0">
                <a:solidFill>
                  <a:prstClr val="white">
                    <a:lumMod val="85000"/>
                  </a:prstClr>
                </a:solidFill>
              </a:rPr>
              <a:t>10-Jan-18</a:t>
            </a:fld>
            <a:endParaRPr lang="en-US" dirty="0">
              <a:solidFill>
                <a:prstClr val="white">
                  <a:lumMod val="85000"/>
                </a:prstClr>
              </a:solidFill>
            </a:endParaRPr>
          </a:p>
        </p:txBody>
      </p:sp>
      <p:sp>
        <p:nvSpPr>
          <p:cNvPr id="5" name="Footer Placeholder 4"/>
          <p:cNvSpPr>
            <a:spLocks noGrp="1"/>
          </p:cNvSpPr>
          <p:nvPr>
            <p:ph type="ftr" sz="quarter" idx="11"/>
          </p:nvPr>
        </p:nvSpPr>
        <p:spPr/>
        <p:txBody>
          <a:bodyPr/>
          <a:lstStyle/>
          <a:p>
            <a:r>
              <a:rPr lang="en-US" smtClean="0">
                <a:solidFill>
                  <a:prstClr val="white">
                    <a:lumMod val="85000"/>
                  </a:prstClr>
                </a:solidFill>
              </a:rPr>
              <a:t>NATIONAL SURVEY ON SUBSTANCE USE IN INDIA</a:t>
            </a:r>
            <a:endParaRPr lang="en-US" dirty="0">
              <a:solidFill>
                <a:prstClr val="white">
                  <a:lumMod val="85000"/>
                </a:prstClr>
              </a:solidFill>
            </a:endParaRPr>
          </a:p>
        </p:txBody>
      </p:sp>
      <p:sp>
        <p:nvSpPr>
          <p:cNvPr id="6" name="Slide Number Placeholder 5"/>
          <p:cNvSpPr>
            <a:spLocks noGrp="1"/>
          </p:cNvSpPr>
          <p:nvPr>
            <p:ph type="sldNum" sz="quarter" idx="12"/>
          </p:nvPr>
        </p:nvSpPr>
        <p:spPr/>
        <p:txBody>
          <a:bodyPr/>
          <a:lstStyle/>
          <a:p>
            <a:r>
              <a:rPr lang="en-US" smtClean="0">
                <a:solidFill>
                  <a:prstClr val="white">
                    <a:lumMod val="85000"/>
                  </a:prstClr>
                </a:solidFill>
              </a:rPr>
              <a:t>NDDTC, AIIMS, NEW DELHI</a:t>
            </a:r>
            <a:endParaRPr lang="en-US" dirty="0">
              <a:solidFill>
                <a:prstClr val="white">
                  <a:lumMod val="85000"/>
                </a:prstClr>
              </a:solidFill>
            </a:endParaRPr>
          </a:p>
        </p:txBody>
      </p:sp>
    </p:spTree>
    <p:extLst>
      <p:ext uri="{BB962C8B-B14F-4D97-AF65-F5344CB8AC3E}">
        <p14:creationId xmlns:p14="http://schemas.microsoft.com/office/powerpoint/2010/main" val="981650879"/>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Special operational situations</a:t>
            </a:r>
            <a:endParaRPr lang="en-US" dirty="0"/>
          </a:p>
        </p:txBody>
      </p:sp>
      <p:sp>
        <p:nvSpPr>
          <p:cNvPr id="3" name="Content Placeholder 2"/>
          <p:cNvSpPr>
            <a:spLocks noGrp="1"/>
          </p:cNvSpPr>
          <p:nvPr>
            <p:ph idx="1"/>
          </p:nvPr>
        </p:nvSpPr>
        <p:spPr>
          <a:xfrm>
            <a:off x="838200" y="1524824"/>
            <a:ext cx="10808970" cy="4830255"/>
          </a:xfrm>
        </p:spPr>
        <p:txBody>
          <a:bodyPr>
            <a:normAutofit/>
          </a:bodyPr>
          <a:lstStyle/>
          <a:p>
            <a:pPr>
              <a:lnSpc>
                <a:spcPct val="100000"/>
              </a:lnSpc>
            </a:pPr>
            <a:r>
              <a:rPr lang="en-US" b="1" dirty="0" smtClean="0">
                <a:solidFill>
                  <a:srgbClr val="002060"/>
                </a:solidFill>
              </a:rPr>
              <a:t>DEALING WITH NON-RESPONSE DUE TO DENIAL OF CONSENT</a:t>
            </a:r>
            <a:endParaRPr lang="en-US" dirty="0" smtClean="0"/>
          </a:p>
          <a:p>
            <a:pPr lvl="1">
              <a:lnSpc>
                <a:spcPct val="100000"/>
              </a:lnSpc>
            </a:pPr>
            <a:r>
              <a:rPr lang="en-US" sz="2600" dirty="0"/>
              <a:t>At least 3 attempts should be made before giving up</a:t>
            </a:r>
          </a:p>
          <a:p>
            <a:pPr lvl="1">
              <a:lnSpc>
                <a:spcPct val="100000"/>
              </a:lnSpc>
            </a:pPr>
            <a:r>
              <a:rPr lang="en-US" sz="2600" dirty="0"/>
              <a:t>In the second attempt, Teams should try to convince the head again or approach a different family member</a:t>
            </a:r>
          </a:p>
          <a:p>
            <a:pPr lvl="1">
              <a:lnSpc>
                <a:spcPct val="100000"/>
              </a:lnSpc>
            </a:pPr>
            <a:r>
              <a:rPr lang="en-US" sz="2600" dirty="0"/>
              <a:t>If still refused, Teams should approach the house with some local stakeholders (panchayat, ASHA, VHG, Family planning counsellor, RWA, etc.) and try to obtain consent</a:t>
            </a:r>
          </a:p>
          <a:p>
            <a:pPr lvl="1">
              <a:lnSpc>
                <a:spcPct val="100000"/>
              </a:lnSpc>
            </a:pPr>
            <a:r>
              <a:rPr lang="en-IN" b="1" dirty="0"/>
              <a:t>If consent could not be obtained even after 3 attempts, the household / member is labelled as non-responsive</a:t>
            </a:r>
          </a:p>
          <a:p>
            <a:pPr lvl="1">
              <a:lnSpc>
                <a:spcPct val="100000"/>
              </a:lnSpc>
            </a:pPr>
            <a:r>
              <a:rPr lang="en-IN" b="1" dirty="0"/>
              <a:t>In case of refusal of consent for the entire household on 3 occasions, no replacement with another household</a:t>
            </a:r>
          </a:p>
        </p:txBody>
      </p:sp>
      <p:sp>
        <p:nvSpPr>
          <p:cNvPr id="4" name="Date Placeholder 3"/>
          <p:cNvSpPr>
            <a:spLocks noGrp="1"/>
          </p:cNvSpPr>
          <p:nvPr>
            <p:ph type="dt" sz="half" idx="10"/>
          </p:nvPr>
        </p:nvSpPr>
        <p:spPr/>
        <p:txBody>
          <a:bodyPr/>
          <a:lstStyle/>
          <a:p>
            <a:fld id="{003B7071-A7D8-4D99-B4F9-EF549053E347}" type="datetime1">
              <a:rPr lang="en-US" smtClean="0">
                <a:solidFill>
                  <a:prstClr val="white">
                    <a:lumMod val="85000"/>
                  </a:prstClr>
                </a:solidFill>
              </a:rPr>
              <a:t>10-Jan-18</a:t>
            </a:fld>
            <a:endParaRPr lang="en-US" dirty="0">
              <a:solidFill>
                <a:prstClr val="white">
                  <a:lumMod val="85000"/>
                </a:prstClr>
              </a:solidFill>
            </a:endParaRPr>
          </a:p>
        </p:txBody>
      </p:sp>
      <p:sp>
        <p:nvSpPr>
          <p:cNvPr id="5" name="Footer Placeholder 4"/>
          <p:cNvSpPr>
            <a:spLocks noGrp="1"/>
          </p:cNvSpPr>
          <p:nvPr>
            <p:ph type="ftr" sz="quarter" idx="11"/>
          </p:nvPr>
        </p:nvSpPr>
        <p:spPr/>
        <p:txBody>
          <a:bodyPr/>
          <a:lstStyle/>
          <a:p>
            <a:r>
              <a:rPr lang="en-US" smtClean="0">
                <a:solidFill>
                  <a:prstClr val="white">
                    <a:lumMod val="85000"/>
                  </a:prstClr>
                </a:solidFill>
              </a:rPr>
              <a:t>NATIONAL SURVEY ON SUBSTANCE USE IN INDIA</a:t>
            </a:r>
            <a:endParaRPr lang="en-US" dirty="0">
              <a:solidFill>
                <a:prstClr val="white">
                  <a:lumMod val="85000"/>
                </a:prstClr>
              </a:solidFill>
            </a:endParaRPr>
          </a:p>
        </p:txBody>
      </p:sp>
      <p:sp>
        <p:nvSpPr>
          <p:cNvPr id="6" name="Slide Number Placeholder 5"/>
          <p:cNvSpPr>
            <a:spLocks noGrp="1"/>
          </p:cNvSpPr>
          <p:nvPr>
            <p:ph type="sldNum" sz="quarter" idx="12"/>
          </p:nvPr>
        </p:nvSpPr>
        <p:spPr/>
        <p:txBody>
          <a:bodyPr/>
          <a:lstStyle/>
          <a:p>
            <a:r>
              <a:rPr lang="en-US" smtClean="0">
                <a:solidFill>
                  <a:prstClr val="white">
                    <a:lumMod val="85000"/>
                  </a:prstClr>
                </a:solidFill>
              </a:rPr>
              <a:t>NDDTC, AIIMS, NEW DELHI</a:t>
            </a:r>
            <a:endParaRPr lang="en-US" dirty="0">
              <a:solidFill>
                <a:prstClr val="white">
                  <a:lumMod val="85000"/>
                </a:prstClr>
              </a:solidFill>
            </a:endParaRPr>
          </a:p>
        </p:txBody>
      </p:sp>
    </p:spTree>
    <p:extLst>
      <p:ext uri="{BB962C8B-B14F-4D97-AF65-F5344CB8AC3E}">
        <p14:creationId xmlns:p14="http://schemas.microsoft.com/office/powerpoint/2010/main" val="2538414024"/>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Data Collection from a Household</a:t>
            </a:r>
          </a:p>
        </p:txBody>
      </p:sp>
      <p:sp>
        <p:nvSpPr>
          <p:cNvPr id="3" name="Content Placeholder 2"/>
          <p:cNvSpPr>
            <a:spLocks noGrp="1"/>
          </p:cNvSpPr>
          <p:nvPr>
            <p:ph idx="1"/>
          </p:nvPr>
        </p:nvSpPr>
        <p:spPr>
          <a:xfrm>
            <a:off x="838200" y="1524824"/>
            <a:ext cx="10515600" cy="4927061"/>
          </a:xfrm>
        </p:spPr>
        <p:txBody>
          <a:bodyPr>
            <a:normAutofit/>
          </a:bodyPr>
          <a:lstStyle/>
          <a:p>
            <a:pPr marL="0" indent="0">
              <a:lnSpc>
                <a:spcPct val="100000"/>
              </a:lnSpc>
              <a:buNone/>
            </a:pPr>
            <a:r>
              <a:rPr lang="en-US" b="1" dirty="0" smtClean="0">
                <a:solidFill>
                  <a:srgbClr val="002060"/>
                </a:solidFill>
              </a:rPr>
              <a:t>HHS INTERVIEWS</a:t>
            </a:r>
            <a:endParaRPr lang="en-US" sz="3200" dirty="0"/>
          </a:p>
          <a:p>
            <a:pPr lvl="0">
              <a:lnSpc>
                <a:spcPct val="100000"/>
              </a:lnSpc>
            </a:pPr>
            <a:r>
              <a:rPr lang="en-IN" b="1" dirty="0" smtClean="0"/>
              <a:t>The HHS Interviews in a household consist of:</a:t>
            </a:r>
          </a:p>
          <a:p>
            <a:pPr lvl="1">
              <a:lnSpc>
                <a:spcPct val="100000"/>
              </a:lnSpc>
            </a:pPr>
            <a:r>
              <a:rPr lang="en-IN" b="1" dirty="0" smtClean="0"/>
              <a:t>Questionnaire </a:t>
            </a:r>
            <a:r>
              <a:rPr lang="en-IN" b="1" dirty="0"/>
              <a:t>A</a:t>
            </a:r>
            <a:r>
              <a:rPr lang="en-IN" dirty="0"/>
              <a:t> </a:t>
            </a:r>
            <a:r>
              <a:rPr lang="en-IN" dirty="0" smtClean="0"/>
              <a:t>– for </a:t>
            </a:r>
            <a:r>
              <a:rPr lang="en-IN" b="1" i="1" dirty="0" smtClean="0"/>
              <a:t>Head of </a:t>
            </a:r>
            <a:r>
              <a:rPr lang="en-IN" b="1" i="1" dirty="0"/>
              <a:t>the household </a:t>
            </a:r>
            <a:r>
              <a:rPr lang="en-IN" dirty="0"/>
              <a:t>and will </a:t>
            </a:r>
            <a:r>
              <a:rPr lang="en-IN" dirty="0" smtClean="0"/>
              <a:t>collect general information about the household and determine </a:t>
            </a:r>
            <a:r>
              <a:rPr lang="en-IN" dirty="0"/>
              <a:t>the number of eligible respondents </a:t>
            </a:r>
            <a:r>
              <a:rPr lang="en-IN" dirty="0" smtClean="0"/>
              <a:t>for individual interviews. </a:t>
            </a:r>
            <a:endParaRPr lang="en-US" sz="2000" dirty="0"/>
          </a:p>
          <a:p>
            <a:pPr lvl="1">
              <a:lnSpc>
                <a:spcPct val="100000"/>
              </a:lnSpc>
            </a:pPr>
            <a:r>
              <a:rPr lang="en-IN" b="1" dirty="0"/>
              <a:t>Questionnaire B1</a:t>
            </a:r>
            <a:r>
              <a:rPr lang="en-IN" dirty="0"/>
              <a:t> </a:t>
            </a:r>
            <a:r>
              <a:rPr lang="en-IN" dirty="0" smtClean="0"/>
              <a:t>– for </a:t>
            </a:r>
            <a:r>
              <a:rPr lang="en-IN" b="1" i="1" dirty="0" smtClean="0"/>
              <a:t>all eligible members </a:t>
            </a:r>
            <a:r>
              <a:rPr lang="en-IN" b="1" i="1" dirty="0"/>
              <a:t>in the </a:t>
            </a:r>
            <a:r>
              <a:rPr lang="en-IN" b="1" i="1" dirty="0" smtClean="0"/>
              <a:t>household </a:t>
            </a:r>
            <a:r>
              <a:rPr lang="en-IN" dirty="0" smtClean="0"/>
              <a:t>(age </a:t>
            </a:r>
            <a:r>
              <a:rPr lang="en-IN" dirty="0"/>
              <a:t>10-75 years) </a:t>
            </a:r>
            <a:r>
              <a:rPr lang="en-IN" dirty="0" smtClean="0"/>
              <a:t>and will focus on general health and lifestyle related issues.</a:t>
            </a:r>
            <a:endParaRPr lang="en-US" sz="2000" dirty="0"/>
          </a:p>
          <a:p>
            <a:pPr lvl="1">
              <a:lnSpc>
                <a:spcPct val="100000"/>
              </a:lnSpc>
            </a:pPr>
            <a:r>
              <a:rPr lang="en-IN" b="1" dirty="0"/>
              <a:t>Questionnaire B2</a:t>
            </a:r>
            <a:r>
              <a:rPr lang="en-IN" dirty="0"/>
              <a:t> </a:t>
            </a:r>
            <a:r>
              <a:rPr lang="en-IN" dirty="0" smtClean="0"/>
              <a:t>– for </a:t>
            </a:r>
            <a:r>
              <a:rPr lang="en-IN" b="1" i="1" dirty="0" smtClean="0"/>
              <a:t>any household member who reports substance use (except tobacco) during </a:t>
            </a:r>
            <a:r>
              <a:rPr lang="en-IN" b="1" i="1" dirty="0"/>
              <a:t>the last 1 </a:t>
            </a:r>
            <a:r>
              <a:rPr lang="en-IN" b="1" i="1" dirty="0" smtClean="0"/>
              <a:t>year </a:t>
            </a:r>
            <a:r>
              <a:rPr lang="en-IN" dirty="0" smtClean="0"/>
              <a:t>and will focus on substance use related behaviours.</a:t>
            </a:r>
            <a:endParaRPr lang="en-IN" sz="2400" dirty="0" smtClean="0"/>
          </a:p>
        </p:txBody>
      </p:sp>
      <p:sp>
        <p:nvSpPr>
          <p:cNvPr id="4" name="Date Placeholder 3"/>
          <p:cNvSpPr>
            <a:spLocks noGrp="1"/>
          </p:cNvSpPr>
          <p:nvPr>
            <p:ph type="dt" sz="half" idx="10"/>
          </p:nvPr>
        </p:nvSpPr>
        <p:spPr/>
        <p:txBody>
          <a:bodyPr/>
          <a:lstStyle/>
          <a:p>
            <a:fld id="{003B7071-A7D8-4D99-B4F9-EF549053E347}" type="datetime1">
              <a:rPr lang="en-US" smtClean="0">
                <a:solidFill>
                  <a:prstClr val="white">
                    <a:lumMod val="85000"/>
                  </a:prstClr>
                </a:solidFill>
              </a:rPr>
              <a:t>10-Jan-18</a:t>
            </a:fld>
            <a:endParaRPr lang="en-US" dirty="0">
              <a:solidFill>
                <a:prstClr val="white">
                  <a:lumMod val="85000"/>
                </a:prstClr>
              </a:solidFill>
            </a:endParaRPr>
          </a:p>
        </p:txBody>
      </p:sp>
      <p:sp>
        <p:nvSpPr>
          <p:cNvPr id="5" name="Footer Placeholder 4"/>
          <p:cNvSpPr>
            <a:spLocks noGrp="1"/>
          </p:cNvSpPr>
          <p:nvPr>
            <p:ph type="ftr" sz="quarter" idx="11"/>
          </p:nvPr>
        </p:nvSpPr>
        <p:spPr/>
        <p:txBody>
          <a:bodyPr/>
          <a:lstStyle/>
          <a:p>
            <a:r>
              <a:rPr lang="en-US" smtClean="0">
                <a:solidFill>
                  <a:prstClr val="white">
                    <a:lumMod val="85000"/>
                  </a:prstClr>
                </a:solidFill>
              </a:rPr>
              <a:t>NATIONAL SURVEY ON SUBSTANCE USE IN INDIA</a:t>
            </a:r>
            <a:endParaRPr lang="en-US" dirty="0">
              <a:solidFill>
                <a:prstClr val="white">
                  <a:lumMod val="85000"/>
                </a:prstClr>
              </a:solidFill>
            </a:endParaRPr>
          </a:p>
        </p:txBody>
      </p:sp>
      <p:sp>
        <p:nvSpPr>
          <p:cNvPr id="6" name="Slide Number Placeholder 5"/>
          <p:cNvSpPr>
            <a:spLocks noGrp="1"/>
          </p:cNvSpPr>
          <p:nvPr>
            <p:ph type="sldNum" sz="quarter" idx="12"/>
          </p:nvPr>
        </p:nvSpPr>
        <p:spPr/>
        <p:txBody>
          <a:bodyPr/>
          <a:lstStyle/>
          <a:p>
            <a:r>
              <a:rPr lang="en-US" smtClean="0">
                <a:solidFill>
                  <a:prstClr val="white">
                    <a:lumMod val="85000"/>
                  </a:prstClr>
                </a:solidFill>
              </a:rPr>
              <a:t>NDDTC, AIIMS, NEW DELHI</a:t>
            </a:r>
            <a:endParaRPr lang="en-US" dirty="0">
              <a:solidFill>
                <a:prstClr val="white">
                  <a:lumMod val="85000"/>
                </a:prstClr>
              </a:solidFill>
            </a:endParaRPr>
          </a:p>
        </p:txBody>
      </p:sp>
    </p:spTree>
    <p:extLst>
      <p:ext uri="{BB962C8B-B14F-4D97-AF65-F5344CB8AC3E}">
        <p14:creationId xmlns:p14="http://schemas.microsoft.com/office/powerpoint/2010/main" val="1109875740"/>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Special operational situations</a:t>
            </a:r>
          </a:p>
        </p:txBody>
      </p:sp>
      <p:sp>
        <p:nvSpPr>
          <p:cNvPr id="3" name="Content Placeholder 2"/>
          <p:cNvSpPr>
            <a:spLocks noGrp="1"/>
          </p:cNvSpPr>
          <p:nvPr>
            <p:ph idx="1"/>
          </p:nvPr>
        </p:nvSpPr>
        <p:spPr>
          <a:xfrm>
            <a:off x="586740" y="1524824"/>
            <a:ext cx="11129010" cy="5104575"/>
          </a:xfrm>
        </p:spPr>
        <p:txBody>
          <a:bodyPr>
            <a:normAutofit/>
          </a:bodyPr>
          <a:lstStyle/>
          <a:p>
            <a:pPr marL="0" indent="0">
              <a:lnSpc>
                <a:spcPct val="100000"/>
              </a:lnSpc>
              <a:buNone/>
            </a:pPr>
            <a:r>
              <a:rPr lang="en-US" b="1" dirty="0">
                <a:solidFill>
                  <a:srgbClr val="002060"/>
                </a:solidFill>
              </a:rPr>
              <a:t>DEALING WITH </a:t>
            </a:r>
            <a:r>
              <a:rPr lang="en-US" b="1" dirty="0" smtClean="0">
                <a:solidFill>
                  <a:srgbClr val="002060"/>
                </a:solidFill>
              </a:rPr>
              <a:t>NON-RESPONSE</a:t>
            </a:r>
            <a:endParaRPr lang="en-US" b="1" dirty="0">
              <a:solidFill>
                <a:srgbClr val="002060"/>
              </a:solidFill>
            </a:endParaRPr>
          </a:p>
          <a:p>
            <a:pPr lvl="1">
              <a:lnSpc>
                <a:spcPct val="100000"/>
              </a:lnSpc>
            </a:pPr>
            <a:r>
              <a:rPr lang="en-IN" dirty="0" smtClean="0"/>
              <a:t>If the reason for inaccessibility is a temporary one, teams should </a:t>
            </a:r>
            <a:r>
              <a:rPr lang="en-IN" dirty="0"/>
              <a:t>make at least 3 attempts to </a:t>
            </a:r>
            <a:r>
              <a:rPr lang="en-IN" dirty="0" smtClean="0"/>
              <a:t>access the household / individual before </a:t>
            </a:r>
            <a:r>
              <a:rPr lang="en-IN" dirty="0"/>
              <a:t>labelling </a:t>
            </a:r>
            <a:r>
              <a:rPr lang="en-IN" dirty="0" smtClean="0"/>
              <a:t>as </a:t>
            </a:r>
            <a:r>
              <a:rPr lang="en-IN" dirty="0"/>
              <a:t>inaccessible. </a:t>
            </a:r>
          </a:p>
          <a:p>
            <a:pPr lvl="1">
              <a:lnSpc>
                <a:spcPct val="100000"/>
              </a:lnSpc>
            </a:pPr>
            <a:r>
              <a:rPr lang="en-IN" dirty="0"/>
              <a:t>However, the </a:t>
            </a:r>
            <a:r>
              <a:rPr lang="en-IN" dirty="0" smtClean="0"/>
              <a:t>teams should </a:t>
            </a:r>
            <a:r>
              <a:rPr lang="en-IN" dirty="0"/>
              <a:t>not make “hit or miss” calls just to fill the quota of three visits. </a:t>
            </a:r>
          </a:p>
          <a:p>
            <a:pPr lvl="1">
              <a:lnSpc>
                <a:spcPct val="100000"/>
              </a:lnSpc>
            </a:pPr>
            <a:r>
              <a:rPr lang="en-IN" b="1" u="sng" dirty="0"/>
              <a:t>Under no circumstances it is acceptable to make all three visits on the same day</a:t>
            </a:r>
            <a:r>
              <a:rPr lang="en-IN" b="1" u="sng" dirty="0" smtClean="0"/>
              <a:t>. Two visits should be at least 6 hours apart to be considered as different visits.</a:t>
            </a:r>
            <a:endParaRPr lang="en-IN" b="1" u="sng" dirty="0"/>
          </a:p>
          <a:p>
            <a:pPr lvl="1">
              <a:lnSpc>
                <a:spcPct val="100000"/>
              </a:lnSpc>
            </a:pPr>
            <a:r>
              <a:rPr lang="en-IN" dirty="0" smtClean="0"/>
              <a:t>Teams </a:t>
            </a:r>
            <a:r>
              <a:rPr lang="en-IN" dirty="0"/>
              <a:t>should immediately inform the District Supervisor in case of any difficulty in gaining access to a whole PSU or a sizable number of structures </a:t>
            </a:r>
            <a:r>
              <a:rPr lang="en-IN" dirty="0" smtClean="0"/>
              <a:t>/ households within </a:t>
            </a:r>
            <a:r>
              <a:rPr lang="en-IN" dirty="0"/>
              <a:t>the same </a:t>
            </a:r>
            <a:r>
              <a:rPr lang="en-IN" dirty="0" smtClean="0"/>
              <a:t>PSU</a:t>
            </a:r>
            <a:r>
              <a:rPr lang="en-IN" dirty="0"/>
              <a:t> </a:t>
            </a:r>
            <a:r>
              <a:rPr lang="en-IN" dirty="0" smtClean="0">
                <a:sym typeface="Wingdings" panose="05000000000000000000" pitchFamily="2" charset="2"/>
              </a:rPr>
              <a:t> may need to be moved to another PSU and return to this PSU later during the HHS survey.</a:t>
            </a:r>
            <a:endParaRPr lang="en-IN" dirty="0"/>
          </a:p>
        </p:txBody>
      </p:sp>
      <p:sp>
        <p:nvSpPr>
          <p:cNvPr id="4" name="Date Placeholder 3"/>
          <p:cNvSpPr>
            <a:spLocks noGrp="1"/>
          </p:cNvSpPr>
          <p:nvPr>
            <p:ph type="dt" sz="half" idx="10"/>
          </p:nvPr>
        </p:nvSpPr>
        <p:spPr/>
        <p:txBody>
          <a:bodyPr/>
          <a:lstStyle/>
          <a:p>
            <a:fld id="{003B7071-A7D8-4D99-B4F9-EF549053E347}" type="datetime1">
              <a:rPr lang="en-US" smtClean="0">
                <a:solidFill>
                  <a:prstClr val="white">
                    <a:lumMod val="85000"/>
                  </a:prstClr>
                </a:solidFill>
              </a:rPr>
              <a:t>10-Jan-18</a:t>
            </a:fld>
            <a:endParaRPr lang="en-US" dirty="0">
              <a:solidFill>
                <a:prstClr val="white">
                  <a:lumMod val="85000"/>
                </a:prstClr>
              </a:solidFill>
            </a:endParaRPr>
          </a:p>
        </p:txBody>
      </p:sp>
      <p:sp>
        <p:nvSpPr>
          <p:cNvPr id="5" name="Footer Placeholder 4"/>
          <p:cNvSpPr>
            <a:spLocks noGrp="1"/>
          </p:cNvSpPr>
          <p:nvPr>
            <p:ph type="ftr" sz="quarter" idx="11"/>
          </p:nvPr>
        </p:nvSpPr>
        <p:spPr/>
        <p:txBody>
          <a:bodyPr/>
          <a:lstStyle/>
          <a:p>
            <a:r>
              <a:rPr lang="en-US" smtClean="0">
                <a:solidFill>
                  <a:prstClr val="white">
                    <a:lumMod val="85000"/>
                  </a:prstClr>
                </a:solidFill>
              </a:rPr>
              <a:t>NATIONAL SURVEY ON SUBSTANCE USE IN INDIA</a:t>
            </a:r>
            <a:endParaRPr lang="en-US" dirty="0">
              <a:solidFill>
                <a:prstClr val="white">
                  <a:lumMod val="85000"/>
                </a:prstClr>
              </a:solidFill>
            </a:endParaRPr>
          </a:p>
        </p:txBody>
      </p:sp>
      <p:sp>
        <p:nvSpPr>
          <p:cNvPr id="6" name="Slide Number Placeholder 5"/>
          <p:cNvSpPr>
            <a:spLocks noGrp="1"/>
          </p:cNvSpPr>
          <p:nvPr>
            <p:ph type="sldNum" sz="quarter" idx="12"/>
          </p:nvPr>
        </p:nvSpPr>
        <p:spPr/>
        <p:txBody>
          <a:bodyPr/>
          <a:lstStyle/>
          <a:p>
            <a:r>
              <a:rPr lang="en-US" smtClean="0">
                <a:solidFill>
                  <a:prstClr val="white">
                    <a:lumMod val="85000"/>
                  </a:prstClr>
                </a:solidFill>
              </a:rPr>
              <a:t>NDDTC, AIIMS, NEW DELHI</a:t>
            </a:r>
            <a:endParaRPr lang="en-US" dirty="0">
              <a:solidFill>
                <a:prstClr val="white">
                  <a:lumMod val="85000"/>
                </a:prstClr>
              </a:solidFill>
            </a:endParaRPr>
          </a:p>
        </p:txBody>
      </p:sp>
    </p:spTree>
    <p:extLst>
      <p:ext uri="{BB962C8B-B14F-4D97-AF65-F5344CB8AC3E}">
        <p14:creationId xmlns:p14="http://schemas.microsoft.com/office/powerpoint/2010/main" val="2021282168"/>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Please remember…</a:t>
            </a:r>
            <a:endParaRPr lang="en-US" dirty="0"/>
          </a:p>
        </p:txBody>
      </p:sp>
      <p:sp>
        <p:nvSpPr>
          <p:cNvPr id="3" name="Content Placeholder 2"/>
          <p:cNvSpPr>
            <a:spLocks noGrp="1"/>
          </p:cNvSpPr>
          <p:nvPr>
            <p:ph idx="1"/>
          </p:nvPr>
        </p:nvSpPr>
        <p:spPr>
          <a:xfrm>
            <a:off x="792480" y="1524824"/>
            <a:ext cx="10923270" cy="5035995"/>
          </a:xfrm>
        </p:spPr>
        <p:txBody>
          <a:bodyPr>
            <a:normAutofit/>
          </a:bodyPr>
          <a:lstStyle/>
          <a:p>
            <a:r>
              <a:rPr lang="en-US" dirty="0" smtClean="0"/>
              <a:t>It is critical to collect data from adequate number of households and individuals from each PSU included in the survey.</a:t>
            </a:r>
          </a:p>
          <a:p>
            <a:r>
              <a:rPr lang="en-US" dirty="0" smtClean="0"/>
              <a:t>Accordingly,</a:t>
            </a:r>
          </a:p>
          <a:p>
            <a:pPr lvl="1"/>
            <a:r>
              <a:rPr lang="en-US" dirty="0" smtClean="0"/>
              <a:t>Any household labelled as inaccessible immediately gets replaced by another household from the same PSU.</a:t>
            </a:r>
          </a:p>
          <a:p>
            <a:pPr lvl="1"/>
            <a:r>
              <a:rPr lang="en-US" dirty="0" smtClean="0"/>
              <a:t>If the total number of interviews conducted in a PSU is too small, 5 more households get added to the list of selected household.</a:t>
            </a:r>
          </a:p>
          <a:p>
            <a:pPr lvl="1"/>
            <a:r>
              <a:rPr lang="en-US" dirty="0" smtClean="0"/>
              <a:t>This process will continue till sufficient number of interviews have been completed from the PSU.</a:t>
            </a:r>
          </a:p>
          <a:p>
            <a:pPr lvl="1"/>
            <a:r>
              <a:rPr lang="en-US" dirty="0" smtClean="0"/>
              <a:t>Submission of data will be possible only after reaching this stage.</a:t>
            </a:r>
          </a:p>
          <a:p>
            <a:pPr lvl="1"/>
            <a:r>
              <a:rPr lang="en-US" dirty="0"/>
              <a:t>District Supervisors have to make sure that all selected households and eligible respondents for a cluster have been interviewed before teams leave an area.</a:t>
            </a:r>
          </a:p>
        </p:txBody>
      </p:sp>
      <p:sp>
        <p:nvSpPr>
          <p:cNvPr id="4" name="Date Placeholder 3"/>
          <p:cNvSpPr>
            <a:spLocks noGrp="1"/>
          </p:cNvSpPr>
          <p:nvPr>
            <p:ph type="dt" sz="half" idx="10"/>
          </p:nvPr>
        </p:nvSpPr>
        <p:spPr/>
        <p:txBody>
          <a:bodyPr/>
          <a:lstStyle/>
          <a:p>
            <a:fld id="{003B7071-A7D8-4D99-B4F9-EF549053E347}" type="datetime1">
              <a:rPr lang="en-US" smtClean="0">
                <a:solidFill>
                  <a:prstClr val="white">
                    <a:lumMod val="85000"/>
                  </a:prstClr>
                </a:solidFill>
              </a:rPr>
              <a:t>11-Jan-18</a:t>
            </a:fld>
            <a:endParaRPr lang="en-US" dirty="0">
              <a:solidFill>
                <a:prstClr val="white">
                  <a:lumMod val="85000"/>
                </a:prstClr>
              </a:solidFill>
            </a:endParaRPr>
          </a:p>
        </p:txBody>
      </p:sp>
      <p:sp>
        <p:nvSpPr>
          <p:cNvPr id="5" name="Footer Placeholder 4"/>
          <p:cNvSpPr>
            <a:spLocks noGrp="1"/>
          </p:cNvSpPr>
          <p:nvPr>
            <p:ph type="ftr" sz="quarter" idx="11"/>
          </p:nvPr>
        </p:nvSpPr>
        <p:spPr/>
        <p:txBody>
          <a:bodyPr/>
          <a:lstStyle/>
          <a:p>
            <a:r>
              <a:rPr lang="en-US" smtClean="0">
                <a:solidFill>
                  <a:prstClr val="white">
                    <a:lumMod val="85000"/>
                  </a:prstClr>
                </a:solidFill>
              </a:rPr>
              <a:t>NATIONAL SURVEY ON SUBSTANCE USE IN INDIA</a:t>
            </a:r>
            <a:endParaRPr lang="en-US" dirty="0">
              <a:solidFill>
                <a:prstClr val="white">
                  <a:lumMod val="85000"/>
                </a:prstClr>
              </a:solidFill>
            </a:endParaRPr>
          </a:p>
        </p:txBody>
      </p:sp>
      <p:sp>
        <p:nvSpPr>
          <p:cNvPr id="6" name="Slide Number Placeholder 5"/>
          <p:cNvSpPr>
            <a:spLocks noGrp="1"/>
          </p:cNvSpPr>
          <p:nvPr>
            <p:ph type="sldNum" sz="quarter" idx="12"/>
          </p:nvPr>
        </p:nvSpPr>
        <p:spPr/>
        <p:txBody>
          <a:bodyPr/>
          <a:lstStyle/>
          <a:p>
            <a:r>
              <a:rPr lang="en-US" smtClean="0">
                <a:solidFill>
                  <a:prstClr val="white">
                    <a:lumMod val="85000"/>
                  </a:prstClr>
                </a:solidFill>
              </a:rPr>
              <a:t>NDDTC, AIIMS, NEW DELHI</a:t>
            </a:r>
            <a:endParaRPr lang="en-US" dirty="0">
              <a:solidFill>
                <a:prstClr val="white">
                  <a:lumMod val="85000"/>
                </a:prstClr>
              </a:solidFill>
            </a:endParaRPr>
          </a:p>
        </p:txBody>
      </p:sp>
    </p:spTree>
    <p:extLst>
      <p:ext uri="{BB962C8B-B14F-4D97-AF65-F5344CB8AC3E}">
        <p14:creationId xmlns:p14="http://schemas.microsoft.com/office/powerpoint/2010/main" val="2886662836"/>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endParaRPr lang="en-US"/>
          </a:p>
        </p:txBody>
      </p:sp>
      <p:sp>
        <p:nvSpPr>
          <p:cNvPr id="8" name="Content Placeholder 7"/>
          <p:cNvSpPr>
            <a:spLocks noGrp="1"/>
          </p:cNvSpPr>
          <p:nvPr>
            <p:ph idx="1"/>
          </p:nvPr>
        </p:nvSpPr>
        <p:spPr/>
        <p:txBody>
          <a:bodyPr>
            <a:normAutofit/>
          </a:bodyPr>
          <a:lstStyle/>
          <a:p>
            <a:pPr marL="0" indent="0">
              <a:buNone/>
            </a:pPr>
            <a:endParaRPr lang="en-US" sz="5280" dirty="0"/>
          </a:p>
          <a:p>
            <a:pPr marL="0" indent="0">
              <a:buNone/>
            </a:pPr>
            <a:endParaRPr lang="en-US" sz="5280" dirty="0"/>
          </a:p>
          <a:p>
            <a:pPr marL="0" indent="0" algn="ctr">
              <a:buNone/>
            </a:pPr>
            <a:r>
              <a:rPr lang="en-US" sz="5280" dirty="0"/>
              <a:t>	THANK YOU…</a:t>
            </a:r>
          </a:p>
          <a:p>
            <a:pPr marL="0" indent="0" algn="ctr">
              <a:buNone/>
            </a:pPr>
            <a:endParaRPr lang="en-US" sz="5280" dirty="0"/>
          </a:p>
          <a:p>
            <a:pPr marL="0" indent="0" algn="ctr">
              <a:buNone/>
            </a:pPr>
            <a:r>
              <a:rPr lang="en-US" sz="3360" i="1" dirty="0"/>
              <a:t>national.survey.aiims@googlegroups.com</a:t>
            </a:r>
          </a:p>
        </p:txBody>
      </p:sp>
      <p:sp>
        <p:nvSpPr>
          <p:cNvPr id="4" name="Date Placeholder 3"/>
          <p:cNvSpPr>
            <a:spLocks noGrp="1"/>
          </p:cNvSpPr>
          <p:nvPr>
            <p:ph type="dt" sz="half" idx="10"/>
          </p:nvPr>
        </p:nvSpPr>
        <p:spPr/>
        <p:txBody>
          <a:bodyPr/>
          <a:lstStyle/>
          <a:p>
            <a:fld id="{7D637584-730F-4E69-A5D2-BC46411471E2}" type="datetime1">
              <a:rPr lang="en-US" smtClean="0">
                <a:solidFill>
                  <a:prstClr val="white">
                    <a:lumMod val="85000"/>
                  </a:prstClr>
                </a:solidFill>
              </a:rPr>
              <a:t>10-Jan-18</a:t>
            </a:fld>
            <a:endParaRPr lang="en-US" dirty="0">
              <a:solidFill>
                <a:prstClr val="white">
                  <a:lumMod val="85000"/>
                </a:prstClr>
              </a:solidFill>
            </a:endParaRPr>
          </a:p>
        </p:txBody>
      </p:sp>
      <p:sp>
        <p:nvSpPr>
          <p:cNvPr id="5" name="Footer Placeholder 4"/>
          <p:cNvSpPr>
            <a:spLocks noGrp="1"/>
          </p:cNvSpPr>
          <p:nvPr>
            <p:ph type="ftr" sz="quarter" idx="11"/>
          </p:nvPr>
        </p:nvSpPr>
        <p:spPr/>
        <p:txBody>
          <a:bodyPr/>
          <a:lstStyle/>
          <a:p>
            <a:r>
              <a:rPr lang="en-US" smtClean="0">
                <a:solidFill>
                  <a:prstClr val="white">
                    <a:lumMod val="85000"/>
                  </a:prstClr>
                </a:solidFill>
              </a:rPr>
              <a:t>NATIONAL SURVEY ON SUBSTANCE USE IN INDIA</a:t>
            </a:r>
            <a:endParaRPr lang="en-US" dirty="0">
              <a:solidFill>
                <a:prstClr val="white">
                  <a:lumMod val="85000"/>
                </a:prstClr>
              </a:solidFill>
            </a:endParaRPr>
          </a:p>
        </p:txBody>
      </p:sp>
      <p:sp>
        <p:nvSpPr>
          <p:cNvPr id="6" name="Slide Number Placeholder 5"/>
          <p:cNvSpPr>
            <a:spLocks noGrp="1"/>
          </p:cNvSpPr>
          <p:nvPr>
            <p:ph type="sldNum" sz="quarter" idx="12"/>
          </p:nvPr>
        </p:nvSpPr>
        <p:spPr/>
        <p:txBody>
          <a:bodyPr/>
          <a:lstStyle/>
          <a:p>
            <a:r>
              <a:rPr lang="en-US" smtClean="0">
                <a:solidFill>
                  <a:prstClr val="white">
                    <a:lumMod val="85000"/>
                  </a:prstClr>
                </a:solidFill>
              </a:rPr>
              <a:t>NDDTC, AIIMS, NEW DELHI</a:t>
            </a:r>
            <a:endParaRPr lang="en-US" dirty="0">
              <a:solidFill>
                <a:prstClr val="white">
                  <a:lumMod val="85000"/>
                </a:prstClr>
              </a:solidFill>
            </a:endParaRPr>
          </a:p>
        </p:txBody>
      </p:sp>
    </p:spTree>
    <p:extLst>
      <p:ext uri="{BB962C8B-B14F-4D97-AF65-F5344CB8AC3E}">
        <p14:creationId xmlns:p14="http://schemas.microsoft.com/office/powerpoint/2010/main" val="409394018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Data Collection from a Household</a:t>
            </a:r>
          </a:p>
        </p:txBody>
      </p:sp>
      <p:sp>
        <p:nvSpPr>
          <p:cNvPr id="3" name="Content Placeholder 2"/>
          <p:cNvSpPr>
            <a:spLocks noGrp="1"/>
          </p:cNvSpPr>
          <p:nvPr>
            <p:ph idx="1"/>
          </p:nvPr>
        </p:nvSpPr>
        <p:spPr/>
        <p:txBody>
          <a:bodyPr/>
          <a:lstStyle/>
          <a:p>
            <a:pPr marL="0" indent="0">
              <a:lnSpc>
                <a:spcPct val="100000"/>
              </a:lnSpc>
              <a:buNone/>
            </a:pPr>
            <a:r>
              <a:rPr lang="en-US" b="1" dirty="0">
                <a:solidFill>
                  <a:srgbClr val="002060"/>
                </a:solidFill>
              </a:rPr>
              <a:t>STEP 1: LOCATE THE CORRECT STRUCTURE</a:t>
            </a:r>
          </a:p>
          <a:p>
            <a:pPr lvl="1">
              <a:lnSpc>
                <a:spcPct val="100000"/>
              </a:lnSpc>
            </a:pPr>
            <a:r>
              <a:rPr lang="en-US" dirty="0" smtClean="0"/>
              <a:t>Team should identify the structure in which the household selected for the survey is located, with the help of</a:t>
            </a:r>
          </a:p>
          <a:p>
            <a:pPr lvl="2">
              <a:lnSpc>
                <a:spcPct val="100000"/>
              </a:lnSpc>
            </a:pPr>
            <a:r>
              <a:rPr lang="en-US" sz="2400" dirty="0" smtClean="0"/>
              <a:t>Address recorded during mapping-listing</a:t>
            </a:r>
          </a:p>
          <a:p>
            <a:pPr lvl="2">
              <a:lnSpc>
                <a:spcPct val="100000"/>
              </a:lnSpc>
            </a:pPr>
            <a:r>
              <a:rPr lang="en-US" sz="2400" dirty="0" smtClean="0"/>
              <a:t>Layout map of the PSU</a:t>
            </a:r>
          </a:p>
          <a:p>
            <a:pPr lvl="2">
              <a:lnSpc>
                <a:spcPct val="100000"/>
              </a:lnSpc>
            </a:pPr>
            <a:r>
              <a:rPr lang="en-US" sz="2400" dirty="0" smtClean="0"/>
              <a:t>Enquiring about location of the household (using Name of Head of the Household) within the structure from local residents </a:t>
            </a:r>
          </a:p>
          <a:p>
            <a:pPr lvl="1">
              <a:lnSpc>
                <a:spcPct val="100000"/>
              </a:lnSpc>
            </a:pPr>
            <a:r>
              <a:rPr lang="en-US" dirty="0" smtClean="0"/>
              <a:t>If the structure cannot be located after thorough enquiry, team should immediately inform the District Supervisor (discussed later)</a:t>
            </a:r>
            <a:endParaRPr lang="en-US" dirty="0"/>
          </a:p>
        </p:txBody>
      </p:sp>
      <p:sp>
        <p:nvSpPr>
          <p:cNvPr id="4" name="Date Placeholder 3"/>
          <p:cNvSpPr>
            <a:spLocks noGrp="1"/>
          </p:cNvSpPr>
          <p:nvPr>
            <p:ph type="dt" sz="half" idx="10"/>
          </p:nvPr>
        </p:nvSpPr>
        <p:spPr/>
        <p:txBody>
          <a:bodyPr/>
          <a:lstStyle/>
          <a:p>
            <a:fld id="{003B7071-A7D8-4D99-B4F9-EF549053E347}" type="datetime1">
              <a:rPr lang="en-US" smtClean="0">
                <a:solidFill>
                  <a:prstClr val="white">
                    <a:lumMod val="85000"/>
                  </a:prstClr>
                </a:solidFill>
              </a:rPr>
              <a:t>10-Jan-18</a:t>
            </a:fld>
            <a:endParaRPr lang="en-US" dirty="0">
              <a:solidFill>
                <a:prstClr val="white">
                  <a:lumMod val="85000"/>
                </a:prstClr>
              </a:solidFill>
            </a:endParaRPr>
          </a:p>
        </p:txBody>
      </p:sp>
      <p:sp>
        <p:nvSpPr>
          <p:cNvPr id="5" name="Footer Placeholder 4"/>
          <p:cNvSpPr>
            <a:spLocks noGrp="1"/>
          </p:cNvSpPr>
          <p:nvPr>
            <p:ph type="ftr" sz="quarter" idx="11"/>
          </p:nvPr>
        </p:nvSpPr>
        <p:spPr/>
        <p:txBody>
          <a:bodyPr/>
          <a:lstStyle/>
          <a:p>
            <a:r>
              <a:rPr lang="en-US" smtClean="0">
                <a:solidFill>
                  <a:prstClr val="white">
                    <a:lumMod val="85000"/>
                  </a:prstClr>
                </a:solidFill>
              </a:rPr>
              <a:t>NATIONAL SURVEY ON SUBSTANCE USE IN INDIA</a:t>
            </a:r>
            <a:endParaRPr lang="en-US" dirty="0">
              <a:solidFill>
                <a:prstClr val="white">
                  <a:lumMod val="85000"/>
                </a:prstClr>
              </a:solidFill>
            </a:endParaRPr>
          </a:p>
        </p:txBody>
      </p:sp>
      <p:sp>
        <p:nvSpPr>
          <p:cNvPr id="6" name="Slide Number Placeholder 5"/>
          <p:cNvSpPr>
            <a:spLocks noGrp="1"/>
          </p:cNvSpPr>
          <p:nvPr>
            <p:ph type="sldNum" sz="quarter" idx="12"/>
          </p:nvPr>
        </p:nvSpPr>
        <p:spPr/>
        <p:txBody>
          <a:bodyPr/>
          <a:lstStyle/>
          <a:p>
            <a:r>
              <a:rPr lang="en-US" smtClean="0">
                <a:solidFill>
                  <a:prstClr val="white">
                    <a:lumMod val="85000"/>
                  </a:prstClr>
                </a:solidFill>
              </a:rPr>
              <a:t>NDDTC, AIIMS, NEW DELHI</a:t>
            </a:r>
            <a:endParaRPr lang="en-US" dirty="0">
              <a:solidFill>
                <a:prstClr val="white">
                  <a:lumMod val="85000"/>
                </a:prstClr>
              </a:solidFill>
            </a:endParaRPr>
          </a:p>
        </p:txBody>
      </p:sp>
    </p:spTree>
    <p:extLst>
      <p:ext uri="{BB962C8B-B14F-4D97-AF65-F5344CB8AC3E}">
        <p14:creationId xmlns:p14="http://schemas.microsoft.com/office/powerpoint/2010/main" val="329121287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Data Collection from a Household</a:t>
            </a:r>
          </a:p>
        </p:txBody>
      </p:sp>
      <p:sp>
        <p:nvSpPr>
          <p:cNvPr id="3" name="Content Placeholder 2"/>
          <p:cNvSpPr>
            <a:spLocks noGrp="1"/>
          </p:cNvSpPr>
          <p:nvPr>
            <p:ph idx="1"/>
          </p:nvPr>
        </p:nvSpPr>
        <p:spPr>
          <a:xfrm>
            <a:off x="838200" y="1524824"/>
            <a:ext cx="10515600" cy="5081715"/>
          </a:xfrm>
        </p:spPr>
        <p:txBody>
          <a:bodyPr/>
          <a:lstStyle/>
          <a:p>
            <a:pPr marL="0" indent="0">
              <a:lnSpc>
                <a:spcPct val="100000"/>
              </a:lnSpc>
              <a:buNone/>
            </a:pPr>
            <a:r>
              <a:rPr lang="en-US" b="1" dirty="0">
                <a:solidFill>
                  <a:srgbClr val="002060"/>
                </a:solidFill>
              </a:rPr>
              <a:t>STEP </a:t>
            </a:r>
            <a:r>
              <a:rPr lang="en-US" b="1" dirty="0" smtClean="0">
                <a:solidFill>
                  <a:srgbClr val="002060"/>
                </a:solidFill>
              </a:rPr>
              <a:t>2: </a:t>
            </a:r>
            <a:r>
              <a:rPr lang="en-US" b="1" dirty="0">
                <a:solidFill>
                  <a:srgbClr val="002060"/>
                </a:solidFill>
              </a:rPr>
              <a:t>LOCATE THE </a:t>
            </a:r>
            <a:r>
              <a:rPr lang="en-US" b="1" dirty="0" smtClean="0">
                <a:solidFill>
                  <a:srgbClr val="002060"/>
                </a:solidFill>
              </a:rPr>
              <a:t>SELECTED HOUSEHOLD</a:t>
            </a:r>
            <a:endParaRPr lang="en-US" b="1" dirty="0">
              <a:solidFill>
                <a:srgbClr val="002060"/>
              </a:solidFill>
            </a:endParaRPr>
          </a:p>
          <a:p>
            <a:pPr lvl="1">
              <a:lnSpc>
                <a:spcPct val="100000"/>
              </a:lnSpc>
            </a:pPr>
            <a:r>
              <a:rPr lang="en-US" dirty="0" smtClean="0"/>
              <a:t>After reaching the correct structure, team should first locate the selected household within the structure </a:t>
            </a:r>
          </a:p>
          <a:p>
            <a:pPr lvl="1">
              <a:lnSpc>
                <a:spcPct val="100000"/>
              </a:lnSpc>
            </a:pPr>
            <a:r>
              <a:rPr lang="en-US" dirty="0" smtClean="0"/>
              <a:t>While this may be simple in case of rural areas / single household structures, this is a critical step in urban areas / structures with multiple households.</a:t>
            </a:r>
          </a:p>
          <a:p>
            <a:pPr lvl="1">
              <a:lnSpc>
                <a:spcPct val="100000"/>
              </a:lnSpc>
            </a:pPr>
            <a:r>
              <a:rPr lang="en-US" dirty="0" smtClean="0"/>
              <a:t>Household can be identified with the help of</a:t>
            </a:r>
          </a:p>
          <a:p>
            <a:pPr lvl="2">
              <a:lnSpc>
                <a:spcPct val="100000"/>
              </a:lnSpc>
            </a:pPr>
            <a:r>
              <a:rPr lang="en-US" sz="2400" dirty="0" smtClean="0"/>
              <a:t>Address recorded during mapping-listing</a:t>
            </a:r>
          </a:p>
          <a:p>
            <a:pPr lvl="2">
              <a:lnSpc>
                <a:spcPct val="100000"/>
              </a:lnSpc>
            </a:pPr>
            <a:r>
              <a:rPr lang="en-US" sz="2400" dirty="0" smtClean="0"/>
              <a:t>Enquiring about location of the household (using Name of Head of the Household) within the structure from local residents </a:t>
            </a:r>
          </a:p>
          <a:p>
            <a:pPr lvl="1">
              <a:lnSpc>
                <a:spcPct val="100000"/>
              </a:lnSpc>
            </a:pPr>
            <a:r>
              <a:rPr lang="en-US" dirty="0" smtClean="0"/>
              <a:t>If the household cannot be located after thorough enquiry, team should immediately inform the District Supervisor (discussed later)</a:t>
            </a:r>
            <a:endParaRPr lang="en-US" dirty="0"/>
          </a:p>
        </p:txBody>
      </p:sp>
      <p:sp>
        <p:nvSpPr>
          <p:cNvPr id="4" name="Date Placeholder 3"/>
          <p:cNvSpPr>
            <a:spLocks noGrp="1"/>
          </p:cNvSpPr>
          <p:nvPr>
            <p:ph type="dt" sz="half" idx="10"/>
          </p:nvPr>
        </p:nvSpPr>
        <p:spPr/>
        <p:txBody>
          <a:bodyPr/>
          <a:lstStyle/>
          <a:p>
            <a:fld id="{003B7071-A7D8-4D99-B4F9-EF549053E347}" type="datetime1">
              <a:rPr lang="en-US" smtClean="0">
                <a:solidFill>
                  <a:prstClr val="white">
                    <a:lumMod val="85000"/>
                  </a:prstClr>
                </a:solidFill>
              </a:rPr>
              <a:t>10-Jan-18</a:t>
            </a:fld>
            <a:endParaRPr lang="en-US" dirty="0">
              <a:solidFill>
                <a:prstClr val="white">
                  <a:lumMod val="85000"/>
                </a:prstClr>
              </a:solidFill>
            </a:endParaRPr>
          </a:p>
        </p:txBody>
      </p:sp>
      <p:sp>
        <p:nvSpPr>
          <p:cNvPr id="5" name="Footer Placeholder 4"/>
          <p:cNvSpPr>
            <a:spLocks noGrp="1"/>
          </p:cNvSpPr>
          <p:nvPr>
            <p:ph type="ftr" sz="quarter" idx="11"/>
          </p:nvPr>
        </p:nvSpPr>
        <p:spPr/>
        <p:txBody>
          <a:bodyPr/>
          <a:lstStyle/>
          <a:p>
            <a:r>
              <a:rPr lang="en-US" smtClean="0">
                <a:solidFill>
                  <a:prstClr val="white">
                    <a:lumMod val="85000"/>
                  </a:prstClr>
                </a:solidFill>
              </a:rPr>
              <a:t>NATIONAL SURVEY ON SUBSTANCE USE IN INDIA</a:t>
            </a:r>
            <a:endParaRPr lang="en-US" dirty="0">
              <a:solidFill>
                <a:prstClr val="white">
                  <a:lumMod val="85000"/>
                </a:prstClr>
              </a:solidFill>
            </a:endParaRPr>
          </a:p>
        </p:txBody>
      </p:sp>
      <p:sp>
        <p:nvSpPr>
          <p:cNvPr id="6" name="Slide Number Placeholder 5"/>
          <p:cNvSpPr>
            <a:spLocks noGrp="1"/>
          </p:cNvSpPr>
          <p:nvPr>
            <p:ph type="sldNum" sz="quarter" idx="12"/>
          </p:nvPr>
        </p:nvSpPr>
        <p:spPr/>
        <p:txBody>
          <a:bodyPr/>
          <a:lstStyle/>
          <a:p>
            <a:r>
              <a:rPr lang="en-US" smtClean="0">
                <a:solidFill>
                  <a:prstClr val="white">
                    <a:lumMod val="85000"/>
                  </a:prstClr>
                </a:solidFill>
              </a:rPr>
              <a:t>NDDTC, AIIMS, NEW DELHI</a:t>
            </a:r>
            <a:endParaRPr lang="en-US" dirty="0">
              <a:solidFill>
                <a:prstClr val="white">
                  <a:lumMod val="85000"/>
                </a:prstClr>
              </a:solidFill>
            </a:endParaRPr>
          </a:p>
        </p:txBody>
      </p:sp>
    </p:spTree>
    <p:extLst>
      <p:ext uri="{BB962C8B-B14F-4D97-AF65-F5344CB8AC3E}">
        <p14:creationId xmlns:p14="http://schemas.microsoft.com/office/powerpoint/2010/main" val="427567939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Data Collection from a Household</a:t>
            </a:r>
          </a:p>
        </p:txBody>
      </p:sp>
      <p:sp>
        <p:nvSpPr>
          <p:cNvPr id="3" name="Content Placeholder 2"/>
          <p:cNvSpPr>
            <a:spLocks noGrp="1"/>
          </p:cNvSpPr>
          <p:nvPr>
            <p:ph idx="1"/>
          </p:nvPr>
        </p:nvSpPr>
        <p:spPr>
          <a:xfrm>
            <a:off x="548640" y="1524824"/>
            <a:ext cx="11292840" cy="5013135"/>
          </a:xfrm>
        </p:spPr>
        <p:txBody>
          <a:bodyPr>
            <a:normAutofit/>
          </a:bodyPr>
          <a:lstStyle/>
          <a:p>
            <a:pPr marL="0" indent="0">
              <a:lnSpc>
                <a:spcPct val="100000"/>
              </a:lnSpc>
              <a:buNone/>
            </a:pPr>
            <a:r>
              <a:rPr lang="en-US" b="1" dirty="0">
                <a:solidFill>
                  <a:srgbClr val="002060"/>
                </a:solidFill>
              </a:rPr>
              <a:t>STEP </a:t>
            </a:r>
            <a:r>
              <a:rPr lang="en-US" b="1" dirty="0" smtClean="0">
                <a:solidFill>
                  <a:srgbClr val="002060"/>
                </a:solidFill>
              </a:rPr>
              <a:t>3: APPROACH THE HOUSEHOLD FOR HHS SURVEY</a:t>
            </a:r>
            <a:endParaRPr lang="en-US" b="1" dirty="0">
              <a:solidFill>
                <a:srgbClr val="002060"/>
              </a:solidFill>
            </a:endParaRPr>
          </a:p>
          <a:p>
            <a:pPr lvl="1">
              <a:lnSpc>
                <a:spcPct val="100000"/>
              </a:lnSpc>
            </a:pPr>
            <a:r>
              <a:rPr lang="en-US" dirty="0" smtClean="0"/>
              <a:t>Once the household has been correctly identified, the team should approach the household for survey interviews</a:t>
            </a:r>
          </a:p>
          <a:p>
            <a:pPr lvl="1">
              <a:lnSpc>
                <a:spcPct val="100000"/>
              </a:lnSpc>
            </a:pPr>
            <a:r>
              <a:rPr lang="en-US" dirty="0" smtClean="0"/>
              <a:t>When starting survey of a household, team must first</a:t>
            </a:r>
          </a:p>
          <a:p>
            <a:pPr lvl="2">
              <a:lnSpc>
                <a:spcPct val="100000"/>
              </a:lnSpc>
            </a:pPr>
            <a:r>
              <a:rPr lang="en-US" sz="2400" dirty="0" smtClean="0"/>
              <a:t>Establish that the selected entity is actually a </a:t>
            </a:r>
            <a:r>
              <a:rPr lang="en-US" sz="2400" b="1" i="1" dirty="0" smtClean="0"/>
              <a:t>household </a:t>
            </a:r>
            <a:r>
              <a:rPr lang="en-US" sz="2400" dirty="0" smtClean="0"/>
              <a:t>as per survey definition</a:t>
            </a:r>
          </a:p>
          <a:p>
            <a:pPr lvl="2">
              <a:lnSpc>
                <a:spcPct val="100000"/>
              </a:lnSpc>
            </a:pPr>
            <a:r>
              <a:rPr lang="en-US" sz="2400" dirty="0" smtClean="0"/>
              <a:t>Identify who is the </a:t>
            </a:r>
            <a:r>
              <a:rPr lang="en-US" sz="2400" b="1" i="1" dirty="0" smtClean="0"/>
              <a:t>head of the household</a:t>
            </a:r>
          </a:p>
          <a:p>
            <a:pPr lvl="1">
              <a:lnSpc>
                <a:spcPct val="100000"/>
              </a:lnSpc>
            </a:pPr>
            <a:r>
              <a:rPr lang="en-US" b="1" dirty="0" smtClean="0"/>
              <a:t>Let’s revisit the definitions of these terms before we proceed…</a:t>
            </a:r>
          </a:p>
          <a:p>
            <a:pPr lvl="1">
              <a:lnSpc>
                <a:spcPct val="100000"/>
              </a:lnSpc>
            </a:pPr>
            <a:endParaRPr lang="en-US" b="1" dirty="0" smtClean="0"/>
          </a:p>
          <a:p>
            <a:pPr lvl="1">
              <a:lnSpc>
                <a:spcPct val="100000"/>
              </a:lnSpc>
            </a:pPr>
            <a:r>
              <a:rPr lang="en-US" dirty="0" smtClean="0"/>
              <a:t>If the selected entity is not a household as per definition, </a:t>
            </a:r>
            <a:r>
              <a:rPr lang="en-US" dirty="0"/>
              <a:t>teams should immediately inform the District Supervisor (discussed later)</a:t>
            </a:r>
            <a:endParaRPr lang="en-US" dirty="0" smtClean="0"/>
          </a:p>
          <a:p>
            <a:pPr lvl="1">
              <a:lnSpc>
                <a:spcPct val="100000"/>
              </a:lnSpc>
            </a:pPr>
            <a:endParaRPr lang="en-US" b="1" dirty="0"/>
          </a:p>
        </p:txBody>
      </p:sp>
      <p:sp>
        <p:nvSpPr>
          <p:cNvPr id="4" name="Date Placeholder 3"/>
          <p:cNvSpPr>
            <a:spLocks noGrp="1"/>
          </p:cNvSpPr>
          <p:nvPr>
            <p:ph type="dt" sz="half" idx="10"/>
          </p:nvPr>
        </p:nvSpPr>
        <p:spPr/>
        <p:txBody>
          <a:bodyPr/>
          <a:lstStyle/>
          <a:p>
            <a:fld id="{003B7071-A7D8-4D99-B4F9-EF549053E347}" type="datetime1">
              <a:rPr lang="en-US" smtClean="0">
                <a:solidFill>
                  <a:prstClr val="white">
                    <a:lumMod val="85000"/>
                  </a:prstClr>
                </a:solidFill>
              </a:rPr>
              <a:t>10-Jan-18</a:t>
            </a:fld>
            <a:endParaRPr lang="en-US" dirty="0">
              <a:solidFill>
                <a:prstClr val="white">
                  <a:lumMod val="85000"/>
                </a:prstClr>
              </a:solidFill>
            </a:endParaRPr>
          </a:p>
        </p:txBody>
      </p:sp>
      <p:sp>
        <p:nvSpPr>
          <p:cNvPr id="5" name="Footer Placeholder 4"/>
          <p:cNvSpPr>
            <a:spLocks noGrp="1"/>
          </p:cNvSpPr>
          <p:nvPr>
            <p:ph type="ftr" sz="quarter" idx="11"/>
          </p:nvPr>
        </p:nvSpPr>
        <p:spPr/>
        <p:txBody>
          <a:bodyPr/>
          <a:lstStyle/>
          <a:p>
            <a:r>
              <a:rPr lang="en-US" smtClean="0">
                <a:solidFill>
                  <a:prstClr val="white">
                    <a:lumMod val="85000"/>
                  </a:prstClr>
                </a:solidFill>
              </a:rPr>
              <a:t>NATIONAL SURVEY ON SUBSTANCE USE IN INDIA</a:t>
            </a:r>
            <a:endParaRPr lang="en-US" dirty="0">
              <a:solidFill>
                <a:prstClr val="white">
                  <a:lumMod val="85000"/>
                </a:prstClr>
              </a:solidFill>
            </a:endParaRPr>
          </a:p>
        </p:txBody>
      </p:sp>
      <p:sp>
        <p:nvSpPr>
          <p:cNvPr id="6" name="Slide Number Placeholder 5"/>
          <p:cNvSpPr>
            <a:spLocks noGrp="1"/>
          </p:cNvSpPr>
          <p:nvPr>
            <p:ph type="sldNum" sz="quarter" idx="12"/>
          </p:nvPr>
        </p:nvSpPr>
        <p:spPr/>
        <p:txBody>
          <a:bodyPr/>
          <a:lstStyle/>
          <a:p>
            <a:r>
              <a:rPr lang="en-US" smtClean="0">
                <a:solidFill>
                  <a:prstClr val="white">
                    <a:lumMod val="85000"/>
                  </a:prstClr>
                </a:solidFill>
              </a:rPr>
              <a:t>NDDTC, AIIMS, NEW DELHI</a:t>
            </a:r>
            <a:endParaRPr lang="en-US" dirty="0">
              <a:solidFill>
                <a:prstClr val="white">
                  <a:lumMod val="85000"/>
                </a:prstClr>
              </a:solidFill>
            </a:endParaRPr>
          </a:p>
        </p:txBody>
      </p:sp>
    </p:spTree>
    <p:extLst>
      <p:ext uri="{BB962C8B-B14F-4D97-AF65-F5344CB8AC3E}">
        <p14:creationId xmlns:p14="http://schemas.microsoft.com/office/powerpoint/2010/main" val="30974708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Data Collection from a Household</a:t>
            </a:r>
          </a:p>
        </p:txBody>
      </p:sp>
      <p:sp>
        <p:nvSpPr>
          <p:cNvPr id="3" name="Content Placeholder 2"/>
          <p:cNvSpPr>
            <a:spLocks noGrp="1"/>
          </p:cNvSpPr>
          <p:nvPr>
            <p:ph idx="1"/>
          </p:nvPr>
        </p:nvSpPr>
        <p:spPr>
          <a:xfrm>
            <a:off x="838200" y="1524824"/>
            <a:ext cx="10831830" cy="4784535"/>
          </a:xfrm>
        </p:spPr>
        <p:txBody>
          <a:bodyPr/>
          <a:lstStyle/>
          <a:p>
            <a:pPr marL="0" indent="0">
              <a:lnSpc>
                <a:spcPct val="100000"/>
              </a:lnSpc>
              <a:buNone/>
            </a:pPr>
            <a:r>
              <a:rPr lang="en-US" b="1" dirty="0" smtClean="0">
                <a:solidFill>
                  <a:srgbClr val="002060"/>
                </a:solidFill>
              </a:rPr>
              <a:t>WHAT IS A HOUSEHOLD?</a:t>
            </a:r>
            <a:endParaRPr lang="en-US" dirty="0"/>
          </a:p>
          <a:p>
            <a:pPr lvl="1">
              <a:lnSpc>
                <a:spcPct val="100000"/>
              </a:lnSpc>
            </a:pPr>
            <a:r>
              <a:rPr lang="en-IN" dirty="0"/>
              <a:t>For NDUS, a </a:t>
            </a:r>
            <a:r>
              <a:rPr lang="en-IN" b="1" dirty="0"/>
              <a:t>HOUSEHOLD </a:t>
            </a:r>
            <a:r>
              <a:rPr lang="en-IN" dirty="0"/>
              <a:t>has been defined as </a:t>
            </a:r>
          </a:p>
          <a:p>
            <a:pPr lvl="2">
              <a:lnSpc>
                <a:spcPct val="100000"/>
              </a:lnSpc>
            </a:pPr>
            <a:r>
              <a:rPr lang="en-IN" sz="2400" dirty="0"/>
              <a:t>A person or group of persons who </a:t>
            </a:r>
            <a:r>
              <a:rPr lang="en-IN" sz="2400" i="1" dirty="0"/>
              <a:t>usually </a:t>
            </a:r>
            <a:r>
              <a:rPr lang="en-IN" sz="2400" dirty="0"/>
              <a:t>live within the same structure</a:t>
            </a:r>
          </a:p>
          <a:p>
            <a:pPr lvl="2">
              <a:lnSpc>
                <a:spcPct val="100000"/>
              </a:lnSpc>
            </a:pPr>
            <a:r>
              <a:rPr lang="en-IN" sz="2400" dirty="0"/>
              <a:t>Eat from a common kitchen</a:t>
            </a:r>
          </a:p>
          <a:p>
            <a:pPr lvl="2">
              <a:lnSpc>
                <a:spcPct val="100000"/>
              </a:lnSpc>
            </a:pPr>
            <a:r>
              <a:rPr lang="en-IN" sz="2400" dirty="0"/>
              <a:t>May or may not be related by blood or marriage</a:t>
            </a:r>
          </a:p>
          <a:p>
            <a:pPr lvl="1">
              <a:lnSpc>
                <a:spcPct val="100000"/>
              </a:lnSpc>
            </a:pPr>
            <a:r>
              <a:rPr lang="en-US" dirty="0">
                <a:latin typeface="Calibri" panose="020F0502020204030204" pitchFamily="34" charset="0"/>
                <a:cs typeface="Calibri" panose="020F0502020204030204" pitchFamily="34" charset="0"/>
              </a:rPr>
              <a:t>In some cases, a group of people living together in same structure, but each one having separate eating arrangement; they should be counted as separated one-person households.</a:t>
            </a:r>
            <a:endParaRPr lang="en-IN" dirty="0" smtClean="0"/>
          </a:p>
          <a:p>
            <a:pPr lvl="1">
              <a:lnSpc>
                <a:spcPct val="100000"/>
              </a:lnSpc>
            </a:pPr>
            <a:r>
              <a:rPr lang="en-IN" dirty="0" smtClean="0"/>
              <a:t>In NDUS</a:t>
            </a:r>
            <a:r>
              <a:rPr lang="en-IN" dirty="0"/>
              <a:t>, </a:t>
            </a:r>
            <a:r>
              <a:rPr lang="en-IN" dirty="0" smtClean="0"/>
              <a:t>group housing establishments such </a:t>
            </a:r>
            <a:r>
              <a:rPr lang="en-IN" dirty="0"/>
              <a:t>as boarding school, residential hostels, jails, army camps, </a:t>
            </a:r>
            <a:r>
              <a:rPr lang="en-IN" dirty="0" smtClean="0"/>
              <a:t>hospitals and commercial structures such as shopping </a:t>
            </a:r>
            <a:r>
              <a:rPr lang="en-IN" dirty="0"/>
              <a:t>complexes, etc. </a:t>
            </a:r>
            <a:r>
              <a:rPr lang="en-IN" dirty="0" smtClean="0"/>
              <a:t>are not </a:t>
            </a:r>
            <a:r>
              <a:rPr lang="en-IN" dirty="0"/>
              <a:t>be included in the list of households</a:t>
            </a:r>
            <a:r>
              <a:rPr lang="en-IN" dirty="0" smtClean="0"/>
              <a:t>.</a:t>
            </a:r>
            <a:endParaRPr lang="en-US" dirty="0"/>
          </a:p>
        </p:txBody>
      </p:sp>
      <p:sp>
        <p:nvSpPr>
          <p:cNvPr id="4" name="Date Placeholder 3"/>
          <p:cNvSpPr>
            <a:spLocks noGrp="1"/>
          </p:cNvSpPr>
          <p:nvPr>
            <p:ph type="dt" sz="half" idx="10"/>
          </p:nvPr>
        </p:nvSpPr>
        <p:spPr/>
        <p:txBody>
          <a:bodyPr/>
          <a:lstStyle/>
          <a:p>
            <a:fld id="{003B7071-A7D8-4D99-B4F9-EF549053E347}" type="datetime1">
              <a:rPr lang="en-US" smtClean="0">
                <a:solidFill>
                  <a:prstClr val="white">
                    <a:lumMod val="85000"/>
                  </a:prstClr>
                </a:solidFill>
              </a:rPr>
              <a:t>10-Jan-18</a:t>
            </a:fld>
            <a:endParaRPr lang="en-US" dirty="0">
              <a:solidFill>
                <a:prstClr val="white">
                  <a:lumMod val="85000"/>
                </a:prstClr>
              </a:solidFill>
            </a:endParaRPr>
          </a:p>
        </p:txBody>
      </p:sp>
      <p:sp>
        <p:nvSpPr>
          <p:cNvPr id="5" name="Footer Placeholder 4"/>
          <p:cNvSpPr>
            <a:spLocks noGrp="1"/>
          </p:cNvSpPr>
          <p:nvPr>
            <p:ph type="ftr" sz="quarter" idx="11"/>
          </p:nvPr>
        </p:nvSpPr>
        <p:spPr/>
        <p:txBody>
          <a:bodyPr/>
          <a:lstStyle/>
          <a:p>
            <a:r>
              <a:rPr lang="en-US" smtClean="0">
                <a:solidFill>
                  <a:prstClr val="white">
                    <a:lumMod val="85000"/>
                  </a:prstClr>
                </a:solidFill>
              </a:rPr>
              <a:t>NATIONAL SURVEY ON SUBSTANCE USE IN INDIA</a:t>
            </a:r>
            <a:endParaRPr lang="en-US" dirty="0">
              <a:solidFill>
                <a:prstClr val="white">
                  <a:lumMod val="85000"/>
                </a:prstClr>
              </a:solidFill>
            </a:endParaRPr>
          </a:p>
        </p:txBody>
      </p:sp>
      <p:sp>
        <p:nvSpPr>
          <p:cNvPr id="6" name="Slide Number Placeholder 5"/>
          <p:cNvSpPr>
            <a:spLocks noGrp="1"/>
          </p:cNvSpPr>
          <p:nvPr>
            <p:ph type="sldNum" sz="quarter" idx="12"/>
          </p:nvPr>
        </p:nvSpPr>
        <p:spPr/>
        <p:txBody>
          <a:bodyPr/>
          <a:lstStyle/>
          <a:p>
            <a:r>
              <a:rPr lang="en-US" smtClean="0">
                <a:solidFill>
                  <a:prstClr val="white">
                    <a:lumMod val="85000"/>
                  </a:prstClr>
                </a:solidFill>
              </a:rPr>
              <a:t>NDDTC, AIIMS, NEW DELHI</a:t>
            </a:r>
            <a:endParaRPr lang="en-US" dirty="0">
              <a:solidFill>
                <a:prstClr val="white">
                  <a:lumMod val="85000"/>
                </a:prstClr>
              </a:solidFill>
            </a:endParaRPr>
          </a:p>
        </p:txBody>
      </p:sp>
    </p:spTree>
    <p:extLst>
      <p:ext uri="{BB962C8B-B14F-4D97-AF65-F5344CB8AC3E}">
        <p14:creationId xmlns:p14="http://schemas.microsoft.com/office/powerpoint/2010/main" val="1463592001"/>
      </p:ext>
    </p:extLst>
  </p:cSld>
  <p:clrMapOvr>
    <a:masterClrMapping/>
  </p:clrMapOvr>
  <p:timing>
    <p:tnLst>
      <p:par>
        <p:cTn id="1" dur="indefinite" restart="never" nodeType="tmRoot"/>
      </p:par>
    </p:tnLst>
  </p:timing>
</p:sld>
</file>

<file path=ppt/theme/theme1.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3_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4_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2696</TotalTime>
  <Words>6203</Words>
  <Application>Microsoft Office PowerPoint</Application>
  <PresentationFormat>Widescreen</PresentationFormat>
  <Paragraphs>570</Paragraphs>
  <Slides>52</Slides>
  <Notes>6</Notes>
  <HiddenSlides>0</HiddenSlides>
  <MMClips>0</MMClips>
  <ScaleCrop>false</ScaleCrop>
  <HeadingPairs>
    <vt:vector size="6" baseType="variant">
      <vt:variant>
        <vt:lpstr>Fonts Used</vt:lpstr>
      </vt:variant>
      <vt:variant>
        <vt:i4>8</vt:i4>
      </vt:variant>
      <vt:variant>
        <vt:lpstr>Theme</vt:lpstr>
      </vt:variant>
      <vt:variant>
        <vt:i4>4</vt:i4>
      </vt:variant>
      <vt:variant>
        <vt:lpstr>Slide Titles</vt:lpstr>
      </vt:variant>
      <vt:variant>
        <vt:i4>52</vt:i4>
      </vt:variant>
    </vt:vector>
  </HeadingPairs>
  <TitlesOfParts>
    <vt:vector size="64" baseType="lpstr">
      <vt:lpstr>Archer Semibold</vt:lpstr>
      <vt:lpstr>ArcherPro Semibold</vt:lpstr>
      <vt:lpstr>Arial</vt:lpstr>
      <vt:lpstr>Calibri</vt:lpstr>
      <vt:lpstr>Calibri Light</vt:lpstr>
      <vt:lpstr>Cambria</vt:lpstr>
      <vt:lpstr>Mangal</vt:lpstr>
      <vt:lpstr>Wingdings</vt:lpstr>
      <vt:lpstr>1_Office Theme</vt:lpstr>
      <vt:lpstr>2_Office Theme</vt:lpstr>
      <vt:lpstr>3_Office Theme</vt:lpstr>
      <vt:lpstr>4_Office Theme</vt:lpstr>
      <vt:lpstr>National Survey on Extent and Pattern of Substance Use in India</vt:lpstr>
      <vt:lpstr>Operational Aspects of HHS Survey</vt:lpstr>
      <vt:lpstr>PowerPoint Presentation</vt:lpstr>
      <vt:lpstr>Data Collection from a Household</vt:lpstr>
      <vt:lpstr>Data Collection from a Household</vt:lpstr>
      <vt:lpstr>Data Collection from a Household</vt:lpstr>
      <vt:lpstr>Data Collection from a Household</vt:lpstr>
      <vt:lpstr>Data Collection from a Household</vt:lpstr>
      <vt:lpstr>Data Collection from a Household</vt:lpstr>
      <vt:lpstr>Data Collection from a Household</vt:lpstr>
      <vt:lpstr>Data Collection from a Household</vt:lpstr>
      <vt:lpstr>Data Collection from a Household</vt:lpstr>
      <vt:lpstr>Data Collection from a Household</vt:lpstr>
      <vt:lpstr>Data Collection from a Household</vt:lpstr>
      <vt:lpstr>Data Collection from a Household</vt:lpstr>
      <vt:lpstr>Data Collection from a Household</vt:lpstr>
      <vt:lpstr>Data Collection from a Household</vt:lpstr>
      <vt:lpstr>Data Collection from a Household</vt:lpstr>
      <vt:lpstr>Data Collection from a Household</vt:lpstr>
      <vt:lpstr>Data Collection from a Household</vt:lpstr>
      <vt:lpstr>Data Collection from a Household</vt:lpstr>
      <vt:lpstr>Data Collection from a Household</vt:lpstr>
      <vt:lpstr>Data Collection from a Household</vt:lpstr>
      <vt:lpstr>Data Collection from a Household</vt:lpstr>
      <vt:lpstr>Data Collection from a Household</vt:lpstr>
      <vt:lpstr>Data Collection from a Household</vt:lpstr>
      <vt:lpstr>Data Collection from a Household</vt:lpstr>
      <vt:lpstr>Data Collection from a Household</vt:lpstr>
      <vt:lpstr>Data Collection from a Household</vt:lpstr>
      <vt:lpstr>Data Collection from a Household</vt:lpstr>
      <vt:lpstr>PowerPoint Presentation</vt:lpstr>
      <vt:lpstr>Special operational situations</vt:lpstr>
      <vt:lpstr>Special operational situations</vt:lpstr>
      <vt:lpstr>Special operational situations</vt:lpstr>
      <vt:lpstr>Special operational situations</vt:lpstr>
      <vt:lpstr>Special operational situations</vt:lpstr>
      <vt:lpstr>Special operational situations</vt:lpstr>
      <vt:lpstr>Special operational situations</vt:lpstr>
      <vt:lpstr>Special operational situations</vt:lpstr>
      <vt:lpstr>Special operational situations</vt:lpstr>
      <vt:lpstr>Special operational situations</vt:lpstr>
      <vt:lpstr>Special operational situations</vt:lpstr>
      <vt:lpstr>Special operational situations</vt:lpstr>
      <vt:lpstr>Special operational situations</vt:lpstr>
      <vt:lpstr>Special operational situations</vt:lpstr>
      <vt:lpstr>Special operational situations</vt:lpstr>
      <vt:lpstr>Special operational situations</vt:lpstr>
      <vt:lpstr>Special operational situations</vt:lpstr>
      <vt:lpstr>Special operational situations</vt:lpstr>
      <vt:lpstr>Special operational situations</vt:lpstr>
      <vt:lpstr>Please remember…</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Alok Agrawal</dc:creator>
  <cp:lastModifiedBy>Alok Agrawal</cp:lastModifiedBy>
  <cp:revision>265</cp:revision>
  <dcterms:created xsi:type="dcterms:W3CDTF">2016-10-12T19:35:32Z</dcterms:created>
  <dcterms:modified xsi:type="dcterms:W3CDTF">2018-01-10T18:39:39Z</dcterms:modified>
</cp:coreProperties>
</file>