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7" r:id="rId2"/>
    <p:sldId id="258" r:id="rId3"/>
    <p:sldId id="265" r:id="rId4"/>
    <p:sldId id="266" r:id="rId5"/>
    <p:sldId id="259" r:id="rId6"/>
    <p:sldId id="264" r:id="rId7"/>
    <p:sldId id="260" r:id="rId8"/>
    <p:sldId id="26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0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2B68E7-2540-454D-B4AE-14E0C2213C4C}" type="datetimeFigureOut">
              <a:rPr lang="en-US" smtClean="0"/>
              <a:t>09-Jan-18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81750E-6E91-4AD6-B3B4-94944038EB6B}" type="slidenum">
              <a:rPr lang="en-US" smtClean="0"/>
              <a:t>‹#›</a:t>
            </a:fld>
            <a:endParaRPr lang="en-US"/>
          </a:p>
        </p:txBody>
      </p:sp>
    </p:spTree>
    <p:extLst>
      <p:ext uri="{BB962C8B-B14F-4D97-AF65-F5344CB8AC3E}">
        <p14:creationId xmlns:p14="http://schemas.microsoft.com/office/powerpoint/2010/main" val="930255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1CA274-F1DD-45D2-AD79-2E4E20D155E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050745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2770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259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534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5"/>
            <a:ext cx="10515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2219522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6944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50995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09-Jan-18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46132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09-Jan-18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78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09-Jan-18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40808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8318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7221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cs typeface="Arial" charset="0"/>
              </a:rPr>
              <a:pPr/>
              <a:t>09-Jan-18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cs typeface="Arial" charset="0"/>
              </a:rPr>
              <a:pPr/>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21207345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2" name="Rectangle 21"/>
          <p:cNvSpPr/>
          <p:nvPr/>
        </p:nvSpPr>
        <p:spPr>
          <a:xfrm>
            <a:off x="-1" y="1244227"/>
            <a:ext cx="12187997" cy="4986650"/>
          </a:xfrm>
          <a:prstGeom prst="rect">
            <a:avLst/>
          </a:prstGeom>
          <a:solidFill>
            <a:srgbClr val="1535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a:off x="961367" y="5580272"/>
            <a:ext cx="11226635" cy="1107752"/>
          </a:xfrm>
          <a:prstGeom prst="rect">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black"/>
              </a:solidFill>
            </a:endParaRPr>
          </a:p>
        </p:txBody>
      </p:sp>
      <p:sp>
        <p:nvSpPr>
          <p:cNvPr id="5" name="Subtitle 4"/>
          <p:cNvSpPr>
            <a:spLocks noGrp="1"/>
          </p:cNvSpPr>
          <p:nvPr>
            <p:ph type="subTitle" idx="1"/>
          </p:nvPr>
        </p:nvSpPr>
        <p:spPr>
          <a:xfrm>
            <a:off x="838200" y="2588822"/>
            <a:ext cx="8536770" cy="2059378"/>
          </a:xfrm>
        </p:spPr>
        <p:txBody>
          <a:bodyPr>
            <a:noAutofit/>
          </a:bodyPr>
          <a:lstStyle/>
          <a:p>
            <a:pPr algn="l">
              <a:lnSpc>
                <a:spcPct val="100000"/>
              </a:lnSpc>
              <a:spcBef>
                <a:spcPts val="200"/>
              </a:spcBef>
            </a:pPr>
            <a:r>
              <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Sessions 9 &amp; 10:</a:t>
            </a:r>
            <a:endPar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endParaRPr>
          </a:p>
          <a:p>
            <a:pPr algn="l">
              <a:lnSpc>
                <a:spcPct val="100000"/>
              </a:lnSpc>
              <a:spcBef>
                <a:spcPts val="200"/>
              </a:spcBef>
            </a:pPr>
            <a:r>
              <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GUIDANCE FOR FIELD </a:t>
            </a:r>
            <a:r>
              <a:rPr lang="en-US" sz="36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VISIT DURING </a:t>
            </a:r>
            <a:r>
              <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HOUSEHOLD SURVEY TRAINING</a:t>
            </a:r>
            <a:endParaRPr lang="en-US" sz="3600" dirty="0">
              <a:solidFill>
                <a:schemeClr val="bg1">
                  <a:lumMod val="95000"/>
                </a:schemeClr>
              </a:solidFill>
              <a:effectLst>
                <a:glow rad="63500">
                  <a:schemeClr val="accent5">
                    <a:satMod val="175000"/>
                    <a:alpha val="40000"/>
                  </a:schemeClr>
                </a:glow>
                <a:outerShdw blurRad="38100" dist="25400" dir="5400000" algn="ctr" rotWithShape="0">
                  <a:srgbClr val="6E747A">
                    <a:alpha val="43000"/>
                  </a:srgbClr>
                </a:outerShdw>
              </a:effectLst>
            </a:endParaRPr>
          </a:p>
        </p:txBody>
      </p:sp>
      <p:sp>
        <p:nvSpPr>
          <p:cNvPr id="9" name="Rectangle 8"/>
          <p:cNvSpPr/>
          <p:nvPr/>
        </p:nvSpPr>
        <p:spPr>
          <a:xfrm>
            <a:off x="2303081" y="5849351"/>
            <a:ext cx="3053779" cy="646331"/>
          </a:xfrm>
          <a:prstGeom prst="rect">
            <a:avLst/>
          </a:prstGeom>
        </p:spPr>
        <p:txBody>
          <a:bodyPr wrap="square">
            <a:spAutoFit/>
          </a:bodyPr>
          <a:lstStyle/>
          <a:p>
            <a:r>
              <a:rPr lang="en-US" sz="1200" b="1" dirty="0">
                <a:solidFill>
                  <a:srgbClr val="574427"/>
                </a:solidFill>
                <a:cs typeface="Arial" charset="0"/>
              </a:rPr>
              <a:t>National Drug Dependence Treatment Centre (NDDTC) </a:t>
            </a:r>
            <a:br>
              <a:rPr lang="en-US" sz="1200" b="1" dirty="0">
                <a:solidFill>
                  <a:srgbClr val="574427"/>
                </a:solidFill>
                <a:cs typeface="Arial" charset="0"/>
              </a:rPr>
            </a:br>
            <a:r>
              <a:rPr lang="en-US" sz="1200" b="1" dirty="0">
                <a:solidFill>
                  <a:srgbClr val="574427"/>
                </a:solidFill>
                <a:cs typeface="Arial" charset="0"/>
              </a:rPr>
              <a:t>AIIMS, New Delhi</a:t>
            </a:r>
          </a:p>
        </p:txBody>
      </p:sp>
      <p:sp>
        <p:nvSpPr>
          <p:cNvPr id="11" name="Rectangle 10"/>
          <p:cNvSpPr/>
          <p:nvPr/>
        </p:nvSpPr>
        <p:spPr>
          <a:xfrm>
            <a:off x="959156" y="406844"/>
            <a:ext cx="3384244" cy="523220"/>
          </a:xfrm>
          <a:prstGeom prst="rect">
            <a:avLst/>
          </a:prstGeom>
        </p:spPr>
        <p:txBody>
          <a:bodyPr wrap="square">
            <a:spAutoFit/>
          </a:bodyPr>
          <a:lstStyle/>
          <a:p>
            <a:r>
              <a:rPr lang="en-US" sz="1400" b="1" dirty="0">
                <a:solidFill>
                  <a:prstClr val="white"/>
                </a:solidFill>
                <a:cs typeface="Arial" charset="0"/>
              </a:rPr>
              <a:t>Ministry of Social Justice &amp; Empowerment,</a:t>
            </a:r>
          </a:p>
          <a:p>
            <a:r>
              <a:rPr lang="en-US" sz="1400" b="1" dirty="0">
                <a:solidFill>
                  <a:prstClr val="white"/>
                </a:solidFill>
                <a:cs typeface="Arial" charset="0"/>
              </a:rPr>
              <a:t>Government of India</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477" y="205994"/>
            <a:ext cx="484890" cy="824313"/>
          </a:xfrm>
          <a:prstGeom prst="rect">
            <a:avLst/>
          </a:prstGeom>
        </p:spPr>
      </p:pic>
      <p:pic>
        <p:nvPicPr>
          <p:cNvPr id="7" name="Picture 6"/>
          <p:cNvPicPr>
            <a:picLocks noChangeAspect="1"/>
          </p:cNvPicPr>
          <p:nvPr/>
        </p:nvPicPr>
        <p:blipFill rotWithShape="1">
          <a:blip r:embed="rId4" cstate="print"/>
          <a:srcRect l="24663" r="7949"/>
          <a:stretch/>
        </p:blipFill>
        <p:spPr>
          <a:xfrm>
            <a:off x="9374983" y="838200"/>
            <a:ext cx="2813006" cy="5397706"/>
          </a:xfrm>
          <a:prstGeom prst="rect">
            <a:avLst/>
          </a:prstGeom>
        </p:spPr>
      </p:pic>
      <p:sp>
        <p:nvSpPr>
          <p:cNvPr id="19" name="Rectangle 18"/>
          <p:cNvSpPr/>
          <p:nvPr/>
        </p:nvSpPr>
        <p:spPr>
          <a:xfrm>
            <a:off x="1447801" y="1231232"/>
            <a:ext cx="8534400" cy="830997"/>
          </a:xfrm>
          <a:prstGeom prst="rect">
            <a:avLst/>
          </a:prstGeom>
        </p:spPr>
        <p:txBody>
          <a:bodyPr wrap="square">
            <a:spAutoFit/>
          </a:bodyPr>
          <a:lstStyle/>
          <a:p>
            <a:pPr algn="ctr">
              <a:lnSpc>
                <a:spcPct val="150000"/>
              </a:lnSpc>
            </a:pPr>
            <a:r>
              <a:rPr lang="en-US" sz="32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State-level Training on </a:t>
            </a:r>
            <a:r>
              <a:rPr lang="en-US" sz="3200" b="1" spc="300" dirty="0" smtClean="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Household Survey</a:t>
            </a:r>
            <a:endParaRPr lang="en-US" sz="32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endParaRPr>
          </a:p>
        </p:txBody>
      </p:sp>
      <p:sp>
        <p:nvSpPr>
          <p:cNvPr id="20" name="Title 19"/>
          <p:cNvSpPr>
            <a:spLocks noGrp="1"/>
          </p:cNvSpPr>
          <p:nvPr>
            <p:ph type="ctrTitle"/>
          </p:nvPr>
        </p:nvSpPr>
        <p:spPr>
          <a:xfrm>
            <a:off x="6781800" y="311607"/>
            <a:ext cx="5061857" cy="707886"/>
          </a:xfrm>
          <a:prstGeom prst="rect">
            <a:avLst/>
          </a:prstGeom>
        </p:spPr>
        <p:txBody>
          <a:bodyPr wrap="square">
            <a:spAutoFit/>
          </a:bodyPr>
          <a:lstStyle/>
          <a:p>
            <a:pPr algn="r">
              <a:lnSpc>
                <a:spcPct val="100000"/>
              </a:lnSpc>
            </a:pP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National Survey on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Extent </a:t>
            </a:r>
            <a:r>
              <a:rPr lang="en-US" sz="2000" b="1" dirty="0">
                <a:solidFill>
                  <a:schemeClr val="bg1"/>
                </a:solidFill>
                <a:effectLst>
                  <a:outerShdw blurRad="38100" dist="38100" dir="2700000" algn="tl">
                    <a:srgbClr val="000000">
                      <a:alpha val="43137"/>
                    </a:srgbClr>
                  </a:outerShdw>
                </a:effectLst>
                <a:latin typeface="ArcherPro Semibold" panose="02000000000000000000" charset="0"/>
              </a:rPr>
              <a:t>and Pattern </a:t>
            </a:r>
            <a:r>
              <a:rPr lang="en-US" sz="2000" b="1" dirty="0" smtClean="0">
                <a:solidFill>
                  <a:schemeClr val="bg1"/>
                </a:solidFill>
                <a:effectLst>
                  <a:outerShdw blurRad="38100" dist="38100" dir="2700000" algn="tl">
                    <a:srgbClr val="000000">
                      <a:alpha val="43137"/>
                    </a:srgbClr>
                  </a:outerShdw>
                </a:effectLst>
                <a:latin typeface="ArcherPro Semibold" panose="02000000000000000000" charset="0"/>
              </a:rPr>
              <a:t>of Substance Use in India</a:t>
            </a:r>
            <a:endParaRPr lang="en-US" sz="2000" b="1" dirty="0">
              <a:ln w="0"/>
              <a:solidFill>
                <a:schemeClr val="bg1"/>
              </a:solidFill>
              <a:effectLst>
                <a:outerShdw blurRad="38100" dist="38100" dir="2700000" algn="tl">
                  <a:srgbClr val="000000">
                    <a:alpha val="43137"/>
                  </a:srgbClr>
                </a:outerShdw>
              </a:effectLst>
              <a:latin typeface="ArcherPro Semibold" panose="02000000000000000000" charset="0"/>
              <a:ea typeface="+mn-ea"/>
              <a:cs typeface="+mn-cs"/>
            </a:endParaRPr>
          </a:p>
        </p:txBody>
      </p:sp>
      <p:pic>
        <p:nvPicPr>
          <p:cNvPr id="27" name="Picture 2" descr="C:\Users\acer\Documents\ALOK DATA\NDDTC-DEPT\All_India_Institute_of_Medical_Sciences_(Logo).jpg"/>
          <p:cNvPicPr>
            <a:picLocks noChangeAspect="1" noChangeArrowheads="1"/>
          </p:cNvPicPr>
          <p:nvPr/>
        </p:nvPicPr>
        <p:blipFill>
          <a:blip r:embed="rId5" cstate="print"/>
          <a:srcRect/>
          <a:stretch>
            <a:fillRect/>
          </a:stretch>
        </p:blipFill>
        <p:spPr bwMode="auto">
          <a:xfrm>
            <a:off x="1447800" y="5674351"/>
            <a:ext cx="809325" cy="907530"/>
          </a:xfrm>
          <a:prstGeom prst="rect">
            <a:avLst/>
          </a:prstGeom>
          <a:noFill/>
        </p:spPr>
      </p:pic>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1</a:t>
            </a:fld>
            <a:endParaRPr lang="en-US">
              <a:solidFill>
                <a:prstClr val="black">
                  <a:tint val="75000"/>
                </a:prstClr>
              </a:solidFill>
            </a:endParaRPr>
          </a:p>
        </p:txBody>
      </p:sp>
      <p:pic>
        <p:nvPicPr>
          <p:cNvPr id="1026" name="Picture 2" descr="SPYM"/>
          <p:cNvPicPr>
            <a:picLocks noChangeAspect="1" noChangeArrowheads="1"/>
          </p:cNvPicPr>
          <p:nvPr/>
        </p:nvPicPr>
        <p:blipFill rotWithShape="1">
          <a:blip r:embed="rId6">
            <a:extLst>
              <a:ext uri="{28A0092B-C50C-407E-A947-70E740481C1C}">
                <a14:useLocalDpi xmlns:a14="http://schemas.microsoft.com/office/drawing/2010/main" val="0"/>
              </a:ext>
            </a:extLst>
          </a:blip>
          <a:srcRect l="26728" r="29370" b="24712"/>
          <a:stretch/>
        </p:blipFill>
        <p:spPr bwMode="auto">
          <a:xfrm>
            <a:off x="6172200" y="5810562"/>
            <a:ext cx="1371600" cy="62388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7609913" y="5891464"/>
            <a:ext cx="3053779" cy="461665"/>
          </a:xfrm>
          <a:prstGeom prst="rect">
            <a:avLst/>
          </a:prstGeom>
        </p:spPr>
        <p:txBody>
          <a:bodyPr wrap="square">
            <a:spAutoFit/>
          </a:bodyPr>
          <a:lstStyle/>
          <a:p>
            <a:r>
              <a:rPr lang="en-US" sz="1200" b="1" dirty="0">
                <a:solidFill>
                  <a:srgbClr val="574427"/>
                </a:solidFill>
                <a:cs typeface="Arial" charset="0"/>
              </a:rPr>
              <a:t>Society for Promotion of Youth &amp; Masses, New Delhi</a:t>
            </a:r>
          </a:p>
        </p:txBody>
      </p:sp>
    </p:spTree>
    <p:extLst>
      <p:ext uri="{BB962C8B-B14F-4D97-AF65-F5344CB8AC3E}">
        <p14:creationId xmlns:p14="http://schemas.microsoft.com/office/powerpoint/2010/main" val="284051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Preparation for Field Visits – Before Training</a:t>
            </a:r>
            <a:endParaRPr lang="en-US" sz="2800" dirty="0"/>
          </a:p>
        </p:txBody>
      </p:sp>
      <p:sp>
        <p:nvSpPr>
          <p:cNvPr id="3" name="Content Placeholder 2"/>
          <p:cNvSpPr>
            <a:spLocks noGrp="1"/>
          </p:cNvSpPr>
          <p:nvPr>
            <p:ph idx="1"/>
          </p:nvPr>
        </p:nvSpPr>
        <p:spPr>
          <a:xfrm>
            <a:off x="518160" y="1524824"/>
            <a:ext cx="10968990" cy="4927061"/>
          </a:xfrm>
        </p:spPr>
        <p:txBody>
          <a:bodyPr>
            <a:normAutofit/>
          </a:bodyPr>
          <a:lstStyle/>
          <a:p>
            <a:pPr lvl="0">
              <a:lnSpc>
                <a:spcPct val="100000"/>
              </a:lnSpc>
            </a:pPr>
            <a:r>
              <a:rPr lang="en-US" sz="2400" dirty="0" smtClean="0"/>
              <a:t>The State Implementation Agency (SIA) should identify </a:t>
            </a:r>
            <a:r>
              <a:rPr lang="en-US" sz="2400" dirty="0" smtClean="0"/>
              <a:t>ONE </a:t>
            </a:r>
            <a:r>
              <a:rPr lang="en-US" sz="2400" dirty="0" smtClean="0"/>
              <a:t>large </a:t>
            </a:r>
            <a:r>
              <a:rPr lang="en-US" sz="2400" dirty="0"/>
              <a:t>urban </a:t>
            </a:r>
            <a:r>
              <a:rPr lang="en-US" sz="2400" dirty="0" smtClean="0"/>
              <a:t>(or if feasible, a rural area) prior </a:t>
            </a:r>
            <a:r>
              <a:rPr lang="en-US" sz="2400" dirty="0"/>
              <a:t>to conducting field visits in </a:t>
            </a:r>
            <a:r>
              <a:rPr lang="en-US" sz="2400" dirty="0" smtClean="0"/>
              <a:t>advance.</a:t>
            </a:r>
            <a:r>
              <a:rPr lang="en-US" sz="2400" dirty="0"/>
              <a:t> </a:t>
            </a:r>
            <a:r>
              <a:rPr lang="en-US" sz="2400" dirty="0" smtClean="0"/>
              <a:t>This area </a:t>
            </a:r>
            <a:r>
              <a:rPr lang="en-US" sz="2400" dirty="0" smtClean="0"/>
              <a:t>should </a:t>
            </a:r>
            <a:r>
              <a:rPr lang="en-US" sz="2400" dirty="0"/>
              <a:t>be </a:t>
            </a:r>
            <a:r>
              <a:rPr lang="en-US" sz="2400" u="sng" dirty="0"/>
              <a:t>different from the PSUs selected </a:t>
            </a:r>
            <a:r>
              <a:rPr lang="en-US" sz="2400" dirty="0"/>
              <a:t>for the National Drug Use Survey by AIIMS in the </a:t>
            </a:r>
            <a:r>
              <a:rPr lang="en-US" sz="2400" dirty="0" smtClean="0"/>
              <a:t>state.</a:t>
            </a:r>
            <a:endParaRPr lang="en-US" sz="2400" dirty="0"/>
          </a:p>
          <a:p>
            <a:pPr>
              <a:lnSpc>
                <a:spcPct val="100000"/>
              </a:lnSpc>
            </a:pPr>
            <a:r>
              <a:rPr lang="en-US" sz="2400" dirty="0" smtClean="0"/>
              <a:t>Depending </a:t>
            </a:r>
            <a:r>
              <a:rPr lang="en-US" sz="2400" dirty="0"/>
              <a:t>on number of teams </a:t>
            </a:r>
            <a:r>
              <a:rPr lang="en-US" sz="2400" dirty="0" smtClean="0"/>
              <a:t>expected to be trained, the number of households for field visits should be decided. </a:t>
            </a:r>
            <a:r>
              <a:rPr lang="en-US" sz="2400" dirty="0" smtClean="0"/>
              <a:t>Each team (of two field interviewers each) will be expected to survey ONE </a:t>
            </a:r>
            <a:r>
              <a:rPr lang="en-US" sz="2400" dirty="0" smtClean="0"/>
              <a:t>household during the fiel</a:t>
            </a:r>
            <a:r>
              <a:rPr lang="en-US" sz="2400" dirty="0" smtClean="0"/>
              <a:t>d visit</a:t>
            </a:r>
            <a:r>
              <a:rPr lang="en-US" sz="2400" dirty="0" smtClean="0"/>
              <a:t>. </a:t>
            </a:r>
            <a:r>
              <a:rPr lang="en-US" sz="2400" dirty="0" smtClean="0"/>
              <a:t>This means for 40 participants, 20 households will be required.</a:t>
            </a:r>
          </a:p>
          <a:p>
            <a:pPr>
              <a:lnSpc>
                <a:spcPct val="100000"/>
              </a:lnSpc>
            </a:pPr>
            <a:r>
              <a:rPr lang="en-US" sz="2400" dirty="0" smtClean="0"/>
              <a:t>Representatives of the SIA must visit these identified areas in advance and inform the local stakeholders as well as the household members about the nature and purpose of the field visit so that teams do not face any difficulties at the time of training.</a:t>
            </a:r>
            <a:endParaRPr lang="en-US" sz="24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122398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Preparation for Field Visits – </a:t>
            </a:r>
            <a:r>
              <a:rPr lang="en-US" sz="2800" dirty="0" smtClean="0"/>
              <a:t>During </a:t>
            </a:r>
            <a:r>
              <a:rPr lang="en-US" sz="2800" dirty="0" smtClean="0"/>
              <a:t>Training</a:t>
            </a:r>
            <a:endParaRPr lang="en-US" sz="2800" dirty="0"/>
          </a:p>
        </p:txBody>
      </p:sp>
      <p:sp>
        <p:nvSpPr>
          <p:cNvPr id="3" name="Content Placeholder 2"/>
          <p:cNvSpPr>
            <a:spLocks noGrp="1"/>
          </p:cNvSpPr>
          <p:nvPr>
            <p:ph idx="1"/>
          </p:nvPr>
        </p:nvSpPr>
        <p:spPr/>
        <p:txBody>
          <a:bodyPr>
            <a:normAutofit/>
          </a:bodyPr>
          <a:lstStyle/>
          <a:p>
            <a:r>
              <a:rPr lang="en-US" b="1" dirty="0" smtClean="0"/>
              <a:t>On Day 1 / Day 2</a:t>
            </a:r>
          </a:p>
          <a:p>
            <a:pPr lvl="1"/>
            <a:r>
              <a:rPr lang="en-US" sz="2800" dirty="0" smtClean="0"/>
              <a:t>Procure </a:t>
            </a:r>
            <a:r>
              <a:rPr lang="en-US" sz="2800" dirty="0"/>
              <a:t>adequate stationary items for </a:t>
            </a:r>
            <a:r>
              <a:rPr lang="en-US" sz="2800" dirty="0" smtClean="0"/>
              <a:t>household survey work.</a:t>
            </a:r>
            <a:endParaRPr lang="en-US" sz="2800" dirty="0"/>
          </a:p>
          <a:p>
            <a:pPr lvl="1"/>
            <a:r>
              <a:rPr lang="en-US" sz="2800" dirty="0" smtClean="0"/>
              <a:t>Print adequate copies of the questionnaires and other formats required for the training and actual field-work immediately after the training.</a:t>
            </a:r>
          </a:p>
          <a:p>
            <a:pPr lvl="1"/>
            <a:r>
              <a:rPr lang="en-US" sz="2800" dirty="0"/>
              <a:t>Receive data collection devices (tablets) from all the field </a:t>
            </a:r>
            <a:r>
              <a:rPr lang="en-US" sz="2800" dirty="0" smtClean="0"/>
              <a:t>teams.</a:t>
            </a:r>
            <a:endParaRPr lang="en-US" sz="2800" dirty="0"/>
          </a:p>
          <a:p>
            <a:pPr lvl="1"/>
            <a:r>
              <a:rPr lang="en-US" sz="2800" dirty="0" smtClean="0"/>
              <a:t>Download </a:t>
            </a:r>
            <a:r>
              <a:rPr lang="en-US" sz="2800" dirty="0"/>
              <a:t>and install the latest version of the training application in the devices and check if it is functioning properly</a:t>
            </a:r>
            <a:r>
              <a:rPr lang="en-US" sz="2800" dirty="0" smtClean="0"/>
              <a:t>.</a:t>
            </a:r>
            <a:endParaRPr lang="en-US" sz="28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101659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5B9BD5">
                    <a:lumMod val="20000"/>
                    <a:lumOff val="80000"/>
                  </a:srgbClr>
                </a:solidFill>
              </a:rPr>
              <a:t>Preparation for Field Visits – During Training</a:t>
            </a:r>
            <a:endParaRPr lang="en-US" dirty="0"/>
          </a:p>
        </p:txBody>
      </p:sp>
      <p:sp>
        <p:nvSpPr>
          <p:cNvPr id="3" name="Content Placeholder 2"/>
          <p:cNvSpPr>
            <a:spLocks noGrp="1"/>
          </p:cNvSpPr>
          <p:nvPr>
            <p:ph idx="1"/>
          </p:nvPr>
        </p:nvSpPr>
        <p:spPr>
          <a:xfrm>
            <a:off x="838200" y="1524824"/>
            <a:ext cx="10515600" cy="4818825"/>
          </a:xfrm>
        </p:spPr>
        <p:txBody>
          <a:bodyPr>
            <a:normAutofit/>
          </a:bodyPr>
          <a:lstStyle/>
          <a:p>
            <a:r>
              <a:rPr lang="en-US" b="1" dirty="0" smtClean="0"/>
              <a:t>At the end of Day 3:</a:t>
            </a:r>
          </a:p>
          <a:p>
            <a:pPr lvl="1">
              <a:lnSpc>
                <a:spcPct val="100000"/>
              </a:lnSpc>
            </a:pPr>
            <a:r>
              <a:rPr lang="en-US" dirty="0" smtClean="0"/>
              <a:t>Divide </a:t>
            </a:r>
            <a:r>
              <a:rPr lang="en-US" dirty="0"/>
              <a:t>the participants into teams of one male and one female interviewer</a:t>
            </a:r>
            <a:r>
              <a:rPr lang="en-US" dirty="0" smtClean="0"/>
              <a:t>.</a:t>
            </a:r>
          </a:p>
          <a:p>
            <a:pPr lvl="1">
              <a:lnSpc>
                <a:spcPct val="100000"/>
              </a:lnSpc>
            </a:pPr>
            <a:r>
              <a:rPr lang="en-US" dirty="0" smtClean="0"/>
              <a:t>Inform teams about </a:t>
            </a:r>
            <a:r>
              <a:rPr lang="en-US" dirty="0"/>
              <a:t>the location, departure time, mode of transportation and contact person for the field visit</a:t>
            </a:r>
            <a:r>
              <a:rPr lang="en-US" dirty="0" smtClean="0"/>
              <a:t>.</a:t>
            </a:r>
          </a:p>
          <a:p>
            <a:pPr lvl="1">
              <a:lnSpc>
                <a:spcPct val="100000"/>
              </a:lnSpc>
            </a:pPr>
            <a:r>
              <a:rPr lang="en-US" dirty="0"/>
              <a:t>Teams should be provided with all materials required for undertaking the tasks assigned to them:</a:t>
            </a:r>
          </a:p>
          <a:p>
            <a:pPr lvl="2">
              <a:lnSpc>
                <a:spcPct val="100000"/>
              </a:lnSpc>
            </a:pPr>
            <a:r>
              <a:rPr lang="en-US" sz="2400" dirty="0"/>
              <a:t>The consent forms (for head of household and other members) </a:t>
            </a:r>
          </a:p>
          <a:p>
            <a:pPr lvl="2">
              <a:lnSpc>
                <a:spcPct val="100000"/>
              </a:lnSpc>
            </a:pPr>
            <a:r>
              <a:rPr lang="en-US" sz="2400" dirty="0"/>
              <a:t>The participant information </a:t>
            </a:r>
            <a:r>
              <a:rPr lang="en-US" sz="2400" dirty="0" smtClean="0"/>
              <a:t>sheets</a:t>
            </a:r>
            <a:endParaRPr lang="en-US" sz="2400" dirty="0"/>
          </a:p>
          <a:p>
            <a:pPr lvl="2">
              <a:lnSpc>
                <a:spcPct val="100000"/>
              </a:lnSpc>
            </a:pPr>
            <a:r>
              <a:rPr lang="en-US" sz="2400" dirty="0" smtClean="0"/>
              <a:t>Copies of </a:t>
            </a:r>
            <a:r>
              <a:rPr lang="en-US" sz="2400" dirty="0"/>
              <a:t>the </a:t>
            </a:r>
            <a:r>
              <a:rPr lang="en-US" sz="2400" dirty="0" smtClean="0"/>
              <a:t>questionnaire</a:t>
            </a:r>
          </a:p>
          <a:p>
            <a:pPr lvl="1">
              <a:lnSpc>
                <a:spcPct val="100000"/>
              </a:lnSpc>
            </a:pPr>
            <a:r>
              <a:rPr lang="en-US" dirty="0"/>
              <a:t>Issue training IDs and distribute devices to each of the field </a:t>
            </a:r>
            <a:r>
              <a:rPr lang="en-US" dirty="0" smtClean="0"/>
              <a:t>teams.</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991036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solidFill>
                  <a:srgbClr val="5B9BD5">
                    <a:lumMod val="20000"/>
                    <a:lumOff val="80000"/>
                  </a:srgbClr>
                </a:solidFill>
              </a:rPr>
              <a:t>Preparation for Field Visits – During Training</a:t>
            </a:r>
            <a:endParaRPr lang="en-US" sz="3200" dirty="0"/>
          </a:p>
        </p:txBody>
      </p:sp>
      <p:sp>
        <p:nvSpPr>
          <p:cNvPr id="3" name="Content Placeholder 2"/>
          <p:cNvSpPr>
            <a:spLocks noGrp="1"/>
          </p:cNvSpPr>
          <p:nvPr>
            <p:ph idx="1"/>
          </p:nvPr>
        </p:nvSpPr>
        <p:spPr>
          <a:xfrm>
            <a:off x="838200" y="1524824"/>
            <a:ext cx="10751820" cy="4927062"/>
          </a:xfrm>
        </p:spPr>
        <p:txBody>
          <a:bodyPr>
            <a:normAutofit/>
          </a:bodyPr>
          <a:lstStyle/>
          <a:p>
            <a:pPr lvl="0"/>
            <a:r>
              <a:rPr lang="en-US" b="1" dirty="0"/>
              <a:t>At the end of Day 3: </a:t>
            </a:r>
            <a:endParaRPr lang="en-US" b="1" dirty="0" smtClean="0"/>
          </a:p>
          <a:p>
            <a:pPr lvl="1">
              <a:lnSpc>
                <a:spcPct val="100000"/>
              </a:lnSpc>
            </a:pPr>
            <a:r>
              <a:rPr lang="en-US" dirty="0" smtClean="0"/>
              <a:t>Brief teams on </a:t>
            </a:r>
            <a:r>
              <a:rPr lang="en-US" dirty="0"/>
              <a:t>the desired outputs of field visit:</a:t>
            </a:r>
          </a:p>
          <a:p>
            <a:pPr lvl="2">
              <a:lnSpc>
                <a:spcPct val="100000"/>
              </a:lnSpc>
            </a:pPr>
            <a:r>
              <a:rPr lang="en-US" sz="2400" dirty="0"/>
              <a:t>Informed consent from the head of the household </a:t>
            </a:r>
          </a:p>
          <a:p>
            <a:pPr lvl="2">
              <a:lnSpc>
                <a:spcPct val="100000"/>
              </a:lnSpc>
            </a:pPr>
            <a:r>
              <a:rPr lang="en-US" sz="2400" dirty="0"/>
              <a:t>Interview of head of household </a:t>
            </a:r>
          </a:p>
          <a:p>
            <a:pPr lvl="2">
              <a:lnSpc>
                <a:spcPct val="100000"/>
              </a:lnSpc>
            </a:pPr>
            <a:r>
              <a:rPr lang="en-US" sz="2400" dirty="0"/>
              <a:t>Correctly listing all household members</a:t>
            </a:r>
          </a:p>
          <a:p>
            <a:pPr lvl="2">
              <a:lnSpc>
                <a:spcPct val="100000"/>
              </a:lnSpc>
            </a:pPr>
            <a:r>
              <a:rPr lang="en-US" sz="2400" dirty="0"/>
              <a:t>Identifying all ELIGIBLE household members</a:t>
            </a:r>
          </a:p>
          <a:p>
            <a:pPr lvl="2">
              <a:lnSpc>
                <a:spcPct val="100000"/>
              </a:lnSpc>
            </a:pPr>
            <a:r>
              <a:rPr lang="en-US" sz="2400" dirty="0"/>
              <a:t>Informed consent and interview of all eligible members of household including </a:t>
            </a:r>
            <a:r>
              <a:rPr lang="en-US" sz="2400" dirty="0" smtClean="0"/>
              <a:t>head</a:t>
            </a:r>
            <a:endParaRPr lang="en-US" sz="2400" dirty="0" smtClean="0"/>
          </a:p>
          <a:p>
            <a:pPr lvl="1">
              <a:lnSpc>
                <a:spcPct val="100000"/>
              </a:lnSpc>
            </a:pPr>
            <a:r>
              <a:rPr lang="en-US" dirty="0" smtClean="0"/>
              <a:t>A </a:t>
            </a:r>
            <a:r>
              <a:rPr lang="en-US" dirty="0"/>
              <a:t>summary of steps involved in conducting </a:t>
            </a:r>
            <a:r>
              <a:rPr lang="en-US" dirty="0" smtClean="0"/>
              <a:t>household survey should </a:t>
            </a:r>
            <a:r>
              <a:rPr lang="en-US" dirty="0"/>
              <a:t>be done in an interactive manner with participants taking the </a:t>
            </a:r>
            <a:r>
              <a:rPr lang="en-US" dirty="0" smtClean="0"/>
              <a:t>lead</a:t>
            </a:r>
            <a:r>
              <a:rPr lang="en-US" dirty="0"/>
              <a:t> </a:t>
            </a:r>
            <a:r>
              <a:rPr lang="en-US" dirty="0" smtClean="0"/>
              <a:t>( a Recap of discussion held on Day 2 and 3 of training).</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57489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Preparation for Field Visits </a:t>
            </a:r>
          </a:p>
        </p:txBody>
      </p:sp>
      <p:sp>
        <p:nvSpPr>
          <p:cNvPr id="3" name="Content Placeholder 2"/>
          <p:cNvSpPr>
            <a:spLocks noGrp="1"/>
          </p:cNvSpPr>
          <p:nvPr>
            <p:ph idx="1"/>
          </p:nvPr>
        </p:nvSpPr>
        <p:spPr/>
        <p:txBody>
          <a:bodyPr>
            <a:normAutofit/>
          </a:bodyPr>
          <a:lstStyle/>
          <a:p>
            <a:pPr marL="0" indent="0">
              <a:buNone/>
            </a:pPr>
            <a:r>
              <a:rPr lang="en-US" b="1" dirty="0" smtClean="0"/>
              <a:t>Check-list prior </a:t>
            </a:r>
            <a:r>
              <a:rPr lang="en-US" b="1" dirty="0" smtClean="0"/>
              <a:t>to field </a:t>
            </a:r>
            <a:r>
              <a:rPr lang="en-US" b="1" dirty="0" smtClean="0"/>
              <a:t>visit:</a:t>
            </a:r>
            <a:endParaRPr lang="en-US" b="1" dirty="0" smtClean="0"/>
          </a:p>
          <a:p>
            <a:r>
              <a:rPr lang="en-US" dirty="0" smtClean="0"/>
              <a:t>Distribution of data collection devices (one per team)</a:t>
            </a:r>
          </a:p>
          <a:p>
            <a:r>
              <a:rPr lang="en-US" dirty="0" smtClean="0"/>
              <a:t>Demonstration of operation of the survey software for household survey </a:t>
            </a:r>
          </a:p>
          <a:p>
            <a:r>
              <a:rPr lang="en-US" dirty="0" smtClean="0"/>
              <a:t>Provide </a:t>
            </a:r>
            <a:r>
              <a:rPr lang="en-US" i="1" dirty="0" smtClean="0"/>
              <a:t>training </a:t>
            </a:r>
            <a:r>
              <a:rPr lang="en-US" dirty="0" smtClean="0"/>
              <a:t>Log-in ID’s and passwords to all teams</a:t>
            </a:r>
          </a:p>
          <a:p>
            <a:r>
              <a:rPr lang="en-US" dirty="0" smtClean="0"/>
              <a:t>Ask all teams to log into the software using the details provided (while online)</a:t>
            </a:r>
          </a:p>
          <a:p>
            <a:r>
              <a:rPr lang="en-US" dirty="0" smtClean="0"/>
              <a:t>Hands-on experience of using survey software (focus on questionnaire)</a:t>
            </a:r>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4162514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Conducting Field Visits</a:t>
            </a:r>
            <a:endParaRPr lang="en-US" sz="3200" dirty="0"/>
          </a:p>
        </p:txBody>
      </p:sp>
      <p:sp>
        <p:nvSpPr>
          <p:cNvPr id="3" name="Content Placeholder 2"/>
          <p:cNvSpPr>
            <a:spLocks noGrp="1"/>
          </p:cNvSpPr>
          <p:nvPr>
            <p:ph idx="1"/>
          </p:nvPr>
        </p:nvSpPr>
        <p:spPr>
          <a:xfrm>
            <a:off x="838200" y="1524824"/>
            <a:ext cx="10515600" cy="4927062"/>
          </a:xfrm>
        </p:spPr>
        <p:txBody>
          <a:bodyPr>
            <a:normAutofit/>
          </a:bodyPr>
          <a:lstStyle/>
          <a:p>
            <a:pPr lvl="0"/>
            <a:r>
              <a:rPr lang="en-US" sz="2400" dirty="0" smtClean="0"/>
              <a:t>Teams should leave for the identified area on the pre-decided time and reach the area by 9.00 AM.</a:t>
            </a:r>
          </a:p>
          <a:p>
            <a:pPr lvl="0"/>
            <a:r>
              <a:rPr lang="en-US" sz="2400" dirty="0" smtClean="0"/>
              <a:t>On </a:t>
            </a:r>
            <a:r>
              <a:rPr lang="en-US" sz="2400" dirty="0"/>
              <a:t>reaching the </a:t>
            </a:r>
            <a:r>
              <a:rPr lang="en-US" sz="2400" dirty="0" smtClean="0"/>
              <a:t>desired area, the teams should assemble at a pre-identified location for briefing.</a:t>
            </a:r>
          </a:p>
          <a:p>
            <a:pPr lvl="0"/>
            <a:r>
              <a:rPr lang="en-US" sz="2400" dirty="0" smtClean="0"/>
              <a:t>Before starting field-work, the Operational Trainer and State Coordinator must </a:t>
            </a:r>
            <a:r>
              <a:rPr lang="en-US" sz="2400" dirty="0"/>
              <a:t>brief </a:t>
            </a:r>
            <a:r>
              <a:rPr lang="en-US" sz="2400" dirty="0" smtClean="0"/>
              <a:t>the teams about:</a:t>
            </a:r>
          </a:p>
          <a:p>
            <a:pPr lvl="1"/>
            <a:r>
              <a:rPr lang="en-US" sz="2000" dirty="0" smtClean="0"/>
              <a:t>Area being visited (its spread, topography, any cultural issues to be mindful of, etc.)</a:t>
            </a:r>
          </a:p>
          <a:p>
            <a:pPr lvl="1"/>
            <a:r>
              <a:rPr lang="en-US" sz="2000" dirty="0" smtClean="0"/>
              <a:t>Allocate specific households in the area to each team</a:t>
            </a:r>
          </a:p>
          <a:p>
            <a:pPr lvl="1"/>
            <a:r>
              <a:rPr lang="en-US" sz="2000" dirty="0" smtClean="0"/>
              <a:t>Expected outputs from each team</a:t>
            </a:r>
            <a:endParaRPr lang="en-US" sz="2000" dirty="0"/>
          </a:p>
          <a:p>
            <a:pPr lvl="1"/>
            <a:r>
              <a:rPr lang="en-US" sz="2000" dirty="0" smtClean="0"/>
              <a:t>Time </a:t>
            </a:r>
            <a:r>
              <a:rPr lang="en-US" sz="2000" dirty="0"/>
              <a:t>of return from field (around 12.30 PM</a:t>
            </a:r>
            <a:r>
              <a:rPr lang="en-US" sz="2000" dirty="0" smtClean="0"/>
              <a:t>)</a:t>
            </a:r>
          </a:p>
          <a:p>
            <a:r>
              <a:rPr lang="en-US" sz="2400" dirty="0" smtClean="0"/>
              <a:t>During the field visit, the operational trainer should move through the entire area and observe work of all the teams.</a:t>
            </a:r>
            <a:endParaRPr lang="en-US" sz="2400"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009073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Debriefing after field visit</a:t>
            </a:r>
            <a:endParaRPr lang="en-US" sz="2800" dirty="0"/>
          </a:p>
        </p:txBody>
      </p:sp>
      <p:sp>
        <p:nvSpPr>
          <p:cNvPr id="3" name="Content Placeholder 2"/>
          <p:cNvSpPr>
            <a:spLocks noGrp="1"/>
          </p:cNvSpPr>
          <p:nvPr>
            <p:ph idx="1"/>
          </p:nvPr>
        </p:nvSpPr>
        <p:spPr>
          <a:xfrm>
            <a:off x="155079" y="1520190"/>
            <a:ext cx="11981935" cy="4740055"/>
          </a:xfrm>
        </p:spPr>
        <p:txBody>
          <a:bodyPr>
            <a:noAutofit/>
          </a:bodyPr>
          <a:lstStyle/>
          <a:p>
            <a:pPr lvl="0"/>
            <a:r>
              <a:rPr lang="en-US" sz="2400" dirty="0" smtClean="0"/>
              <a:t>The team should return to the training venue by 1.30 PM.</a:t>
            </a:r>
          </a:p>
          <a:p>
            <a:pPr lvl="0"/>
            <a:r>
              <a:rPr lang="en-US" sz="2400" dirty="0" smtClean="0"/>
              <a:t>After return, each </a:t>
            </a:r>
            <a:r>
              <a:rPr lang="en-US" sz="2400" dirty="0" smtClean="0"/>
              <a:t>team should be given about 45 </a:t>
            </a:r>
            <a:r>
              <a:rPr lang="en-US" sz="2400" dirty="0" smtClean="0"/>
              <a:t>min. </a:t>
            </a:r>
            <a:r>
              <a:rPr lang="en-US" sz="2400" dirty="0" smtClean="0"/>
              <a:t>to complete </a:t>
            </a:r>
            <a:r>
              <a:rPr lang="en-US" sz="2400" dirty="0" smtClean="0"/>
              <a:t>data </a:t>
            </a:r>
            <a:r>
              <a:rPr lang="en-US" sz="2400" dirty="0" smtClean="0"/>
              <a:t>entry work, if any</a:t>
            </a:r>
            <a:r>
              <a:rPr lang="en-US" sz="2400" dirty="0" smtClean="0"/>
              <a:t>.</a:t>
            </a:r>
          </a:p>
          <a:p>
            <a:pPr lvl="0"/>
            <a:r>
              <a:rPr lang="en-US" sz="2400" dirty="0" smtClean="0"/>
              <a:t>Debriefing session:</a:t>
            </a:r>
            <a:endParaRPr lang="en-US" sz="2400" dirty="0" smtClean="0"/>
          </a:p>
          <a:p>
            <a:pPr lvl="1"/>
            <a:r>
              <a:rPr lang="en-US" dirty="0" smtClean="0"/>
              <a:t>Each </a:t>
            </a:r>
            <a:r>
              <a:rPr lang="en-US" dirty="0"/>
              <a:t>team will </a:t>
            </a:r>
            <a:r>
              <a:rPr lang="en-US" dirty="0" smtClean="0"/>
              <a:t>be asked to share their experiences with: </a:t>
            </a:r>
          </a:p>
          <a:p>
            <a:pPr lvl="2"/>
            <a:r>
              <a:rPr lang="en-US" dirty="0" smtClean="0"/>
              <a:t>Introducing themselves to household </a:t>
            </a:r>
          </a:p>
          <a:p>
            <a:pPr lvl="2"/>
            <a:r>
              <a:rPr lang="en-US" dirty="0" smtClean="0"/>
              <a:t>Explaining the purpose of their visit </a:t>
            </a:r>
          </a:p>
          <a:p>
            <a:pPr lvl="2"/>
            <a:r>
              <a:rPr lang="en-US" dirty="0" smtClean="0"/>
              <a:t>Obtaining consent from the head of the household </a:t>
            </a:r>
          </a:p>
          <a:p>
            <a:pPr lvl="2"/>
            <a:r>
              <a:rPr lang="en-US" dirty="0" smtClean="0"/>
              <a:t>Obtaining consent from other members of household </a:t>
            </a:r>
          </a:p>
          <a:p>
            <a:pPr lvl="2"/>
            <a:r>
              <a:rPr lang="en-US" dirty="0" smtClean="0"/>
              <a:t>Conducting the interviews </a:t>
            </a:r>
          </a:p>
          <a:p>
            <a:pPr lvl="2"/>
            <a:r>
              <a:rPr lang="en-US" dirty="0" smtClean="0"/>
              <a:t>Using the devices for data entry </a:t>
            </a:r>
          </a:p>
          <a:p>
            <a:pPr lvl="2"/>
            <a:r>
              <a:rPr lang="en-US" dirty="0" smtClean="0"/>
              <a:t>Any other experience </a:t>
            </a:r>
          </a:p>
          <a:p>
            <a:pPr lvl="1"/>
            <a:r>
              <a:rPr lang="en-US" dirty="0" smtClean="0"/>
              <a:t>Each team should get an opportunity to share its experience and </a:t>
            </a:r>
            <a:r>
              <a:rPr lang="en-US" dirty="0"/>
              <a:t>seek clarifications, if any depending on </a:t>
            </a:r>
            <a:r>
              <a:rPr lang="en-US" dirty="0" smtClean="0"/>
              <a:t>challenges.</a:t>
            </a:r>
            <a:endParaRPr lang="en-US" dirty="0"/>
          </a:p>
        </p:txBody>
      </p:sp>
      <p:sp>
        <p:nvSpPr>
          <p:cNvPr id="4" name="Date Placeholder 3"/>
          <p:cNvSpPr>
            <a:spLocks noGrp="1"/>
          </p:cNvSpPr>
          <p:nvPr>
            <p:ph type="dt" sz="half" idx="10"/>
          </p:nvPr>
        </p:nvSpPr>
        <p:spPr/>
        <p:txBody>
          <a:body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p:txBody>
          <a:bodyPr/>
          <a:lstStyle/>
          <a:p>
            <a:r>
              <a:rPr lang="en-US"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p:txBody>
          <a:bodyPr/>
          <a:lstStyle/>
          <a:p>
            <a:r>
              <a:rPr lang="en-US" smtClean="0">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0124227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874</Words>
  <Application>Microsoft Office PowerPoint</Application>
  <PresentationFormat>Widescreen</PresentationFormat>
  <Paragraphs>88</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Archer Semibold</vt:lpstr>
      <vt:lpstr>ArcherPro Semibold</vt:lpstr>
      <vt:lpstr>Arial</vt:lpstr>
      <vt:lpstr>Calibri</vt:lpstr>
      <vt:lpstr>Calibri Light</vt:lpstr>
      <vt:lpstr>1_Office Theme</vt:lpstr>
      <vt:lpstr>National Survey on Extent and Pattern of Substance Use in India</vt:lpstr>
      <vt:lpstr>Preparation for Field Visits – Before Training</vt:lpstr>
      <vt:lpstr>Preparation for Field Visits – During Training</vt:lpstr>
      <vt:lpstr>Preparation for Field Visits – During Training</vt:lpstr>
      <vt:lpstr>Preparation for Field Visits – During Training</vt:lpstr>
      <vt:lpstr>Preparation for Field Visits </vt:lpstr>
      <vt:lpstr>Conducting Field Visits</vt:lpstr>
      <vt:lpstr>Debriefing after field visit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Survey on Extent and Pattern of Substance Use in India</dc:title>
  <dc:creator>Alok Agrawal</dc:creator>
  <cp:lastModifiedBy>Alok Agrawal</cp:lastModifiedBy>
  <cp:revision>15</cp:revision>
  <dcterms:created xsi:type="dcterms:W3CDTF">2017-11-27T03:36:34Z</dcterms:created>
  <dcterms:modified xsi:type="dcterms:W3CDTF">2018-01-09T15:31:45Z</dcterms:modified>
</cp:coreProperties>
</file>